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2" r:id="rId3"/>
  </p:sldMasterIdLst>
  <p:notesMasterIdLst>
    <p:notesMasterId r:id="rId28"/>
  </p:notesMasterIdLst>
  <p:sldIdLst>
    <p:sldId id="256" r:id="rId4"/>
    <p:sldId id="284" r:id="rId5"/>
    <p:sldId id="286" r:id="rId6"/>
    <p:sldId id="410" r:id="rId7"/>
    <p:sldId id="289" r:id="rId8"/>
    <p:sldId id="411" r:id="rId9"/>
    <p:sldId id="259" r:id="rId10"/>
    <p:sldId id="258" r:id="rId11"/>
    <p:sldId id="277" r:id="rId12"/>
    <p:sldId id="414" r:id="rId13"/>
    <p:sldId id="408" r:id="rId14"/>
    <p:sldId id="293" r:id="rId15"/>
    <p:sldId id="294" r:id="rId16"/>
    <p:sldId id="280" r:id="rId17"/>
    <p:sldId id="415" r:id="rId18"/>
    <p:sldId id="285" r:id="rId19"/>
    <p:sldId id="279" r:id="rId20"/>
    <p:sldId id="268" r:id="rId21"/>
    <p:sldId id="291" r:id="rId22"/>
    <p:sldId id="269" r:id="rId23"/>
    <p:sldId id="412" r:id="rId24"/>
    <p:sldId id="413" r:id="rId25"/>
    <p:sldId id="272" r:id="rId26"/>
    <p:sldId id="281" r:id="rId27"/>
  </p:sldIdLst>
  <p:sldSz cx="5765800" cy="3244850"/>
  <p:notesSz cx="10020300" cy="688816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2" d="100"/>
          <a:sy n="132" d="100"/>
        </p:scale>
        <p:origin x="93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75313" y="0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362929-1E75-4F3D-BE4C-0E5198CDF160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943225" y="860425"/>
            <a:ext cx="4133850" cy="2325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01713" y="3314700"/>
            <a:ext cx="8016875" cy="27130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42088"/>
            <a:ext cx="4341813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75313" y="6542088"/>
            <a:ext cx="4343400" cy="3460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A7DEB0-E21A-43BB-9A64-CAFDE343D5A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85562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EA7DEB0-E21A-43BB-9A64-CAFDE343D5AC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318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A7DEB0-E21A-43BB-9A64-CAFDE343D5AC}" type="slidenum">
              <a:rPr lang="ru-RU" smtClean="0"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87719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A7DEB0-E21A-43BB-9A64-CAFDE343D5A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07324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EA7DEB0-E21A-43BB-9A64-CAFDE343D5AC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3173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53270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9"/>
            <a:ext cx="4900930" cy="69554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82923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6A7B545-F3A9-4198-87B5-1ABED86B7478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18521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323815041"/>
      </p:ext>
    </p:extLst>
  </p:cSld>
  <p:clrMapOvr>
    <a:masterClrMapping/>
  </p:clrMapOvr>
  <p:hf hd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5459" y="2085119"/>
            <a:ext cx="4900930" cy="644463"/>
          </a:xfrm>
        </p:spPr>
        <p:txBody>
          <a:bodyPr anchor="t"/>
          <a:lstStyle>
            <a:lvl1pPr algn="l">
              <a:defRPr sz="1892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5459" y="1375306"/>
            <a:ext cx="4900930" cy="709811"/>
          </a:xfrm>
        </p:spPr>
        <p:txBody>
          <a:bodyPr anchor="b"/>
          <a:lstStyle>
            <a:lvl1pPr marL="0" indent="0">
              <a:buNone/>
              <a:defRPr sz="946">
                <a:solidFill>
                  <a:schemeClr val="tx1">
                    <a:tint val="7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690646134"/>
      </p:ext>
    </p:extLst>
  </p:cSld>
  <p:clrMapOvr>
    <a:masterClrMapping/>
  </p:clrMapOvr>
  <p:hf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8290" y="757134"/>
            <a:ext cx="2546562" cy="2141451"/>
          </a:xfrm>
        </p:spPr>
        <p:txBody>
          <a:bodyPr/>
          <a:lstStyle>
            <a:lvl1pPr>
              <a:defRPr sz="1325"/>
            </a:lvl1pPr>
            <a:lvl2pPr>
              <a:defRPr sz="1135"/>
            </a:lvl2pPr>
            <a:lvl3pPr>
              <a:defRPr sz="946"/>
            </a:lvl3pPr>
            <a:lvl4pPr>
              <a:defRPr sz="852"/>
            </a:lvl4pPr>
            <a:lvl5pPr>
              <a:defRPr sz="852"/>
            </a:lvl5pPr>
            <a:lvl6pPr>
              <a:defRPr sz="852"/>
            </a:lvl6pPr>
            <a:lvl7pPr>
              <a:defRPr sz="852"/>
            </a:lvl7pPr>
            <a:lvl8pPr>
              <a:defRPr sz="852"/>
            </a:lvl8pPr>
            <a:lvl9pPr>
              <a:defRPr sz="85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930948" y="757134"/>
            <a:ext cx="2546562" cy="2141451"/>
          </a:xfrm>
        </p:spPr>
        <p:txBody>
          <a:bodyPr/>
          <a:lstStyle>
            <a:lvl1pPr>
              <a:defRPr sz="1325"/>
            </a:lvl1pPr>
            <a:lvl2pPr>
              <a:defRPr sz="1135"/>
            </a:lvl2pPr>
            <a:lvl3pPr>
              <a:defRPr sz="946"/>
            </a:lvl3pPr>
            <a:lvl4pPr>
              <a:defRPr sz="852"/>
            </a:lvl4pPr>
            <a:lvl5pPr>
              <a:defRPr sz="852"/>
            </a:lvl5pPr>
            <a:lvl6pPr>
              <a:defRPr sz="852"/>
            </a:lvl6pPr>
            <a:lvl7pPr>
              <a:defRPr sz="852"/>
            </a:lvl7pPr>
            <a:lvl8pPr>
              <a:defRPr sz="852"/>
            </a:lvl8pPr>
            <a:lvl9pPr>
              <a:defRPr sz="852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20238006"/>
      </p:ext>
    </p:extLst>
  </p:cSld>
  <p:clrMapOvr>
    <a:masterClrMapping/>
  </p:clrMapOvr>
  <p:hf hd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26336"/>
            <a:ext cx="2547563" cy="30270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8290" y="1029038"/>
            <a:ext cx="2547563" cy="1869545"/>
          </a:xfrm>
        </p:spPr>
        <p:txBody>
          <a:bodyPr/>
          <a:lstStyle>
            <a:lvl1pPr>
              <a:defRPr sz="1135"/>
            </a:lvl1pPr>
            <a:lvl2pPr>
              <a:defRPr sz="946"/>
            </a:lvl2pPr>
            <a:lvl3pPr>
              <a:defRPr sz="852"/>
            </a:lvl3pPr>
            <a:lvl4pPr>
              <a:defRPr sz="757"/>
            </a:lvl4pPr>
            <a:lvl5pPr>
              <a:defRPr sz="757"/>
            </a:lvl5pPr>
            <a:lvl6pPr>
              <a:defRPr sz="757"/>
            </a:lvl6pPr>
            <a:lvl7pPr>
              <a:defRPr sz="757"/>
            </a:lvl7pPr>
            <a:lvl8pPr>
              <a:defRPr sz="757"/>
            </a:lvl8pPr>
            <a:lvl9pPr>
              <a:defRPr sz="75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2928947" y="726336"/>
            <a:ext cx="2548564" cy="302702"/>
          </a:xfrm>
        </p:spPr>
        <p:txBody>
          <a:bodyPr anchor="b"/>
          <a:lstStyle>
            <a:lvl1pPr marL="0" indent="0">
              <a:buNone/>
              <a:defRPr sz="1135" b="1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928947" y="1029038"/>
            <a:ext cx="2548564" cy="1869545"/>
          </a:xfrm>
        </p:spPr>
        <p:txBody>
          <a:bodyPr/>
          <a:lstStyle>
            <a:lvl1pPr>
              <a:defRPr sz="1135"/>
            </a:lvl1pPr>
            <a:lvl2pPr>
              <a:defRPr sz="946"/>
            </a:lvl2pPr>
            <a:lvl3pPr>
              <a:defRPr sz="852"/>
            </a:lvl3pPr>
            <a:lvl4pPr>
              <a:defRPr sz="757"/>
            </a:lvl4pPr>
            <a:lvl5pPr>
              <a:defRPr sz="757"/>
            </a:lvl5pPr>
            <a:lvl6pPr>
              <a:defRPr sz="757"/>
            </a:lvl6pPr>
            <a:lvl7pPr>
              <a:defRPr sz="757"/>
            </a:lvl7pPr>
            <a:lvl8pPr>
              <a:defRPr sz="757"/>
            </a:lvl8pPr>
            <a:lvl9pPr>
              <a:defRPr sz="75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13465760"/>
      </p:ext>
    </p:extLst>
  </p:cSld>
  <p:clrMapOvr>
    <a:masterClrMapping/>
  </p:clrMapOvr>
  <p:hf hd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08AE-FEBF-4B65-9AFA-3889EA74878D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CCB4FB46-0511-4A20-A9DA-85B06B5DF611}"/>
              </a:ext>
            </a:extLst>
          </p:cNvPr>
          <p:cNvSpPr/>
          <p:nvPr userDrawn="1"/>
        </p:nvSpPr>
        <p:spPr>
          <a:xfrm>
            <a:off x="1" y="3080881"/>
            <a:ext cx="4853633" cy="1294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852" noProof="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A583AD1-0683-4B68-832E-79E5AC88DF1C}"/>
              </a:ext>
            </a:extLst>
          </p:cNvPr>
          <p:cNvSpPr/>
          <p:nvPr userDrawn="1"/>
        </p:nvSpPr>
        <p:spPr>
          <a:xfrm>
            <a:off x="5495528" y="248791"/>
            <a:ext cx="270272" cy="23299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473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9EB2F141-1AB9-4751-90A0-65BD481D8563}"/>
              </a:ext>
            </a:extLst>
          </p:cNvPr>
          <p:cNvSpPr/>
          <p:nvPr userDrawn="1"/>
        </p:nvSpPr>
        <p:spPr>
          <a:xfrm>
            <a:off x="5592185" y="3080881"/>
            <a:ext cx="173615" cy="1294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852" noProof="0" dirty="0"/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133619BB-9A09-40D9-A9F1-A026ABABCFBF}"/>
              </a:ext>
            </a:extLst>
          </p:cNvPr>
          <p:cNvGrpSpPr/>
          <p:nvPr userDrawn="1"/>
        </p:nvGrpSpPr>
        <p:grpSpPr>
          <a:xfrm>
            <a:off x="158014" y="3112090"/>
            <a:ext cx="512913" cy="66997"/>
            <a:chOff x="334126" y="6490192"/>
            <a:chExt cx="1084573" cy="141598"/>
          </a:xfrm>
        </p:grpSpPr>
        <p:sp>
          <p:nvSpPr>
            <p:cNvPr id="10" name="Прямоугольник: скругленные углы 16">
              <a:extLst>
                <a:ext uri="{FF2B5EF4-FFF2-40B4-BE49-F238E27FC236}">
                  <a16:creationId xmlns:a16="http://schemas.microsoft.com/office/drawing/2014/main" id="{606B9428-3B49-42EA-ACD3-FF049EF21512}"/>
                </a:ext>
              </a:extLst>
            </p:cNvPr>
            <p:cNvSpPr/>
            <p:nvPr/>
          </p:nvSpPr>
          <p:spPr>
            <a:xfrm rot="18900000" flipH="1">
              <a:off x="334126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rgbClr val="CE2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852" noProof="0" dirty="0"/>
            </a:p>
          </p:txBody>
        </p:sp>
        <p:sp>
          <p:nvSpPr>
            <p:cNvPr id="11" name="Прямоугольник: Скругленные углы 17">
              <a:extLst>
                <a:ext uri="{FF2B5EF4-FFF2-40B4-BE49-F238E27FC236}">
                  <a16:creationId xmlns:a16="http://schemas.microsoft.com/office/drawing/2014/main" id="{A069E56F-ACCE-4A35-B24D-58EA37E4CEA1}"/>
                </a:ext>
              </a:extLst>
            </p:cNvPr>
            <p:cNvSpPr/>
            <p:nvPr/>
          </p:nvSpPr>
          <p:spPr>
            <a:xfrm rot="18900000" flipH="1">
              <a:off x="648451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852" noProof="0" dirty="0"/>
            </a:p>
          </p:txBody>
        </p:sp>
        <p:sp>
          <p:nvSpPr>
            <p:cNvPr id="12" name="Прямоугольник: Скругленные углы 18">
              <a:extLst>
                <a:ext uri="{FF2B5EF4-FFF2-40B4-BE49-F238E27FC236}">
                  <a16:creationId xmlns:a16="http://schemas.microsoft.com/office/drawing/2014/main" id="{5465AED1-A4C5-416C-90F3-39CC10CEEAF1}"/>
                </a:ext>
              </a:extLst>
            </p:cNvPr>
            <p:cNvSpPr/>
            <p:nvPr/>
          </p:nvSpPr>
          <p:spPr>
            <a:xfrm rot="18900000" flipH="1">
              <a:off x="962776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852" noProof="0" dirty="0"/>
            </a:p>
          </p:txBody>
        </p:sp>
        <p:sp>
          <p:nvSpPr>
            <p:cNvPr id="13" name="Прямоугольник: скругленные углы 19">
              <a:extLst>
                <a:ext uri="{FF2B5EF4-FFF2-40B4-BE49-F238E27FC236}">
                  <a16:creationId xmlns:a16="http://schemas.microsoft.com/office/drawing/2014/main" id="{411431DD-99C5-48BB-92EB-730E9F76D556}"/>
                </a:ext>
              </a:extLst>
            </p:cNvPr>
            <p:cNvSpPr/>
            <p:nvPr/>
          </p:nvSpPr>
          <p:spPr>
            <a:xfrm rot="18900000" flipH="1">
              <a:off x="1277101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852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6715280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E08AE-FEBF-4B65-9AFA-3889EA74878D}" type="datetimeFigureOut">
              <a:rPr lang="ru-RU" smtClean="0"/>
              <a:pPr/>
              <a:t>30.12.2020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8C9F7F1-EEC7-46BD-A1BF-A84E2080AB06}"/>
              </a:ext>
            </a:extLst>
          </p:cNvPr>
          <p:cNvSpPr/>
          <p:nvPr userDrawn="1"/>
        </p:nvSpPr>
        <p:spPr>
          <a:xfrm>
            <a:off x="1" y="3080881"/>
            <a:ext cx="4853633" cy="1294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852" noProof="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D697E84-B24C-45E1-B5E2-2055DC460E2B}"/>
              </a:ext>
            </a:extLst>
          </p:cNvPr>
          <p:cNvSpPr/>
          <p:nvPr userDrawn="1"/>
        </p:nvSpPr>
        <p:spPr>
          <a:xfrm>
            <a:off x="5495528" y="248791"/>
            <a:ext cx="270272" cy="232998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473" noProof="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A86CD30-C1F7-4F1C-A2BE-296375984BEE}"/>
              </a:ext>
            </a:extLst>
          </p:cNvPr>
          <p:cNvSpPr/>
          <p:nvPr userDrawn="1"/>
        </p:nvSpPr>
        <p:spPr>
          <a:xfrm>
            <a:off x="5592185" y="3080881"/>
            <a:ext cx="173615" cy="12941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 sz="852" noProof="0" dirty="0"/>
          </a:p>
        </p:txBody>
      </p:sp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75309FA6-F672-455E-955D-B63C2E15B767}"/>
              </a:ext>
            </a:extLst>
          </p:cNvPr>
          <p:cNvGrpSpPr/>
          <p:nvPr userDrawn="1"/>
        </p:nvGrpSpPr>
        <p:grpSpPr>
          <a:xfrm>
            <a:off x="158014" y="3112090"/>
            <a:ext cx="512913" cy="66997"/>
            <a:chOff x="334126" y="6490192"/>
            <a:chExt cx="1084573" cy="141598"/>
          </a:xfrm>
        </p:grpSpPr>
        <p:sp>
          <p:nvSpPr>
            <p:cNvPr id="9" name="Прямоугольник: скругленные углы 15">
              <a:extLst>
                <a:ext uri="{FF2B5EF4-FFF2-40B4-BE49-F238E27FC236}">
                  <a16:creationId xmlns:a16="http://schemas.microsoft.com/office/drawing/2014/main" id="{14FEBCF0-94B1-404B-8C9F-2DCA574C8B2D}"/>
                </a:ext>
              </a:extLst>
            </p:cNvPr>
            <p:cNvSpPr/>
            <p:nvPr/>
          </p:nvSpPr>
          <p:spPr>
            <a:xfrm rot="18900000" flipH="1">
              <a:off x="334126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rgbClr val="CE295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852" noProof="0" dirty="0"/>
            </a:p>
          </p:txBody>
        </p:sp>
        <p:sp>
          <p:nvSpPr>
            <p:cNvPr id="10" name="Прямоугольник: скругленные углы 16">
              <a:extLst>
                <a:ext uri="{FF2B5EF4-FFF2-40B4-BE49-F238E27FC236}">
                  <a16:creationId xmlns:a16="http://schemas.microsoft.com/office/drawing/2014/main" id="{A76D0EC6-9588-45EE-90D4-6E4C69D39683}"/>
                </a:ext>
              </a:extLst>
            </p:cNvPr>
            <p:cNvSpPr/>
            <p:nvPr/>
          </p:nvSpPr>
          <p:spPr>
            <a:xfrm rot="18900000" flipH="1">
              <a:off x="648451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852" noProof="0" dirty="0"/>
            </a:p>
          </p:txBody>
        </p:sp>
        <p:sp>
          <p:nvSpPr>
            <p:cNvPr id="11" name="Прямоугольник: Скругленные углы 17">
              <a:extLst>
                <a:ext uri="{FF2B5EF4-FFF2-40B4-BE49-F238E27FC236}">
                  <a16:creationId xmlns:a16="http://schemas.microsoft.com/office/drawing/2014/main" id="{987DA7BA-10C8-4993-9A03-3A5333A3916C}"/>
                </a:ext>
              </a:extLst>
            </p:cNvPr>
            <p:cNvSpPr/>
            <p:nvPr/>
          </p:nvSpPr>
          <p:spPr>
            <a:xfrm rot="18900000" flipH="1">
              <a:off x="962776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852" noProof="0" dirty="0"/>
            </a:p>
          </p:txBody>
        </p:sp>
        <p:sp>
          <p:nvSpPr>
            <p:cNvPr id="12" name="Прямоугольник: скругленные углы 18">
              <a:extLst>
                <a:ext uri="{FF2B5EF4-FFF2-40B4-BE49-F238E27FC236}">
                  <a16:creationId xmlns:a16="http://schemas.microsoft.com/office/drawing/2014/main" id="{19BB0092-77B4-406B-A737-5C223E99A5A5}"/>
                </a:ext>
              </a:extLst>
            </p:cNvPr>
            <p:cNvSpPr/>
            <p:nvPr/>
          </p:nvSpPr>
          <p:spPr>
            <a:xfrm rot="18900000" flipH="1">
              <a:off x="1277101" y="6490192"/>
              <a:ext cx="141598" cy="141598"/>
            </a:xfrm>
            <a:prstGeom prst="roundRect">
              <a:avLst>
                <a:gd name="adj" fmla="val 11080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ru-RU" sz="852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27107590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193"/>
            <a:ext cx="1896908" cy="549822"/>
          </a:xfrm>
        </p:spPr>
        <p:txBody>
          <a:bodyPr anchor="b"/>
          <a:lstStyle>
            <a:lvl1pPr algn="l">
              <a:defRPr sz="946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54269" y="129195"/>
            <a:ext cx="3223242" cy="2769390"/>
          </a:xfrm>
        </p:spPr>
        <p:txBody>
          <a:bodyPr/>
          <a:lstStyle>
            <a:lvl1pPr>
              <a:defRPr sz="1514"/>
            </a:lvl1pPr>
            <a:lvl2pPr>
              <a:defRPr sz="1325"/>
            </a:lvl2pPr>
            <a:lvl3pPr>
              <a:defRPr sz="1135"/>
            </a:lvl3pPr>
            <a:lvl4pPr>
              <a:defRPr sz="946"/>
            </a:lvl4pPr>
            <a:lvl5pPr>
              <a:defRPr sz="946"/>
            </a:lvl5pPr>
            <a:lvl6pPr>
              <a:defRPr sz="946"/>
            </a:lvl6pPr>
            <a:lvl7pPr>
              <a:defRPr sz="946"/>
            </a:lvl7pPr>
            <a:lvl8pPr>
              <a:defRPr sz="946"/>
            </a:lvl8pPr>
            <a:lvl9pPr>
              <a:defRPr sz="946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8290" y="679016"/>
            <a:ext cx="1896908" cy="2219568"/>
          </a:xfrm>
        </p:spPr>
        <p:txBody>
          <a:bodyPr/>
          <a:lstStyle>
            <a:lvl1pPr marL="0" indent="0">
              <a:buNone/>
              <a:defRPr sz="662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144871552"/>
      </p:ext>
    </p:extLst>
  </p:cSld>
  <p:clrMapOvr>
    <a:masterClrMapping/>
  </p:clrMapOvr>
  <p:hf hd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30137" y="2271395"/>
            <a:ext cx="3459480" cy="268151"/>
          </a:xfrm>
        </p:spPr>
        <p:txBody>
          <a:bodyPr anchor="b"/>
          <a:lstStyle>
            <a:lvl1pPr algn="l">
              <a:defRPr sz="946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0137" y="289933"/>
            <a:ext cx="3459480" cy="1946910"/>
          </a:xfrm>
        </p:spPr>
        <p:txBody>
          <a:bodyPr/>
          <a:lstStyle>
            <a:lvl1pPr marL="0" indent="0">
              <a:buNone/>
              <a:defRPr sz="1514"/>
            </a:lvl1pPr>
            <a:lvl2pPr marL="216301" indent="0">
              <a:buNone/>
              <a:defRPr sz="1325"/>
            </a:lvl2pPr>
            <a:lvl3pPr marL="432603" indent="0">
              <a:buNone/>
              <a:defRPr sz="1135"/>
            </a:lvl3pPr>
            <a:lvl4pPr marL="648904" indent="0">
              <a:buNone/>
              <a:defRPr sz="946"/>
            </a:lvl4pPr>
            <a:lvl5pPr marL="865205" indent="0">
              <a:buNone/>
              <a:defRPr sz="946"/>
            </a:lvl5pPr>
            <a:lvl6pPr marL="1081507" indent="0">
              <a:buNone/>
              <a:defRPr sz="946"/>
            </a:lvl6pPr>
            <a:lvl7pPr marL="1297808" indent="0">
              <a:buNone/>
              <a:defRPr sz="946"/>
            </a:lvl7pPr>
            <a:lvl8pPr marL="1514109" indent="0">
              <a:buNone/>
              <a:defRPr sz="946"/>
            </a:lvl8pPr>
            <a:lvl9pPr marL="1730411" indent="0">
              <a:buNone/>
              <a:defRPr sz="946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30137" y="2539546"/>
            <a:ext cx="3459480" cy="380819"/>
          </a:xfrm>
        </p:spPr>
        <p:txBody>
          <a:bodyPr/>
          <a:lstStyle>
            <a:lvl1pPr marL="0" indent="0">
              <a:buNone/>
              <a:defRPr sz="662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687299034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95310856"/>
      </p:ext>
    </p:extLst>
  </p:cSld>
  <p:clrMapOvr>
    <a:masterClrMapping/>
  </p:clrMapOvr>
  <p:hf hd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180205" y="129947"/>
            <a:ext cx="1297305" cy="27686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88290" y="129947"/>
            <a:ext cx="3795819" cy="27686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777090061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4"/>
            <a:ext cx="490093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09291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96570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8" y="746316"/>
            <a:ext cx="250812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2723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93217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1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49" y="71165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3" y="102425"/>
            <a:ext cx="5164295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9" y="1083505"/>
            <a:ext cx="4935243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1"/>
            <a:ext cx="1845056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12/30/2020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1"/>
            <a:ext cx="132613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965584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799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199">
        <a:defRPr>
          <a:latin typeface="+mn-lt"/>
          <a:ea typeface="+mn-ea"/>
          <a:cs typeface="+mn-cs"/>
        </a:defRPr>
      </a:lvl7pPr>
      <a:lvl8pPr marL="3200399">
        <a:defRPr>
          <a:latin typeface="+mn-lt"/>
          <a:ea typeface="+mn-ea"/>
          <a:cs typeface="+mn-cs"/>
        </a:defRPr>
      </a:lvl8pPr>
      <a:lvl9pPr marL="365759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799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199">
        <a:defRPr>
          <a:latin typeface="+mn-lt"/>
          <a:ea typeface="+mn-ea"/>
          <a:cs typeface="+mn-cs"/>
        </a:defRPr>
      </a:lvl7pPr>
      <a:lvl8pPr marL="3200399">
        <a:defRPr>
          <a:latin typeface="+mn-lt"/>
          <a:ea typeface="+mn-ea"/>
          <a:cs typeface="+mn-cs"/>
        </a:defRPr>
      </a:lvl8pPr>
      <a:lvl9pPr marL="3657599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8290" y="129945"/>
            <a:ext cx="5189220" cy="5408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8290" y="757134"/>
            <a:ext cx="5189220" cy="21414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288290" y="3007497"/>
            <a:ext cx="1345353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C5570143-09B9-46AE-8342-8BB120AFCF9D}" type="datetime1">
              <a:rPr lang="ru-RU" noProof="0" smtClean="0"/>
              <a:pPr rtl="0"/>
              <a:t>30.12.2020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969982" y="3007497"/>
            <a:ext cx="1825837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 noProof="0"/>
              <a:t>Логотип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132157" y="3007497"/>
            <a:ext cx="1345353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68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0FD50806-BABF-4915-9689-3B9956D1C75C}" type="slidenum">
              <a:rPr lang="ru-RU" noProof="0" smtClean="0"/>
              <a:pPr rtl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8606834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defTabSz="432603" rtl="0" eaLnBrk="1" latinLnBrk="0" hangingPunct="1">
        <a:spcBef>
          <a:spcPct val="0"/>
        </a:spcBef>
        <a:buNone/>
        <a:defRPr sz="2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2226" indent="-162226" algn="l" defTabSz="432603" rtl="0" eaLnBrk="1" latinLnBrk="0" hangingPunct="1">
        <a:spcBef>
          <a:spcPct val="20000"/>
        </a:spcBef>
        <a:buFont typeface="Arial" pitchFamily="34" charset="0"/>
        <a:buChar char="•"/>
        <a:defRPr sz="1514" kern="1200">
          <a:solidFill>
            <a:schemeClr val="tx1"/>
          </a:solidFill>
          <a:latin typeface="+mn-lt"/>
          <a:ea typeface="+mn-ea"/>
          <a:cs typeface="+mn-cs"/>
        </a:defRPr>
      </a:lvl1pPr>
      <a:lvl2pPr marL="351490" indent="-135188" algn="l" defTabSz="432603" rtl="0" eaLnBrk="1" latinLnBrk="0" hangingPunct="1">
        <a:spcBef>
          <a:spcPct val="20000"/>
        </a:spcBef>
        <a:buFont typeface="Arial" pitchFamily="34" charset="0"/>
        <a:buChar char="–"/>
        <a:defRPr sz="1325" kern="1200">
          <a:solidFill>
            <a:schemeClr val="tx1"/>
          </a:solidFill>
          <a:latin typeface="+mn-lt"/>
          <a:ea typeface="+mn-ea"/>
          <a:cs typeface="+mn-cs"/>
        </a:defRPr>
      </a:lvl2pPr>
      <a:lvl3pPr marL="540753" indent="-108151" algn="l" defTabSz="432603" rtl="0" eaLnBrk="1" latinLnBrk="0" hangingPunct="1">
        <a:spcBef>
          <a:spcPct val="20000"/>
        </a:spcBef>
        <a:buFont typeface="Arial" pitchFamily="34" charset="0"/>
        <a:buChar char="•"/>
        <a:defRPr sz="1135" kern="1200">
          <a:solidFill>
            <a:schemeClr val="tx1"/>
          </a:solidFill>
          <a:latin typeface="+mn-lt"/>
          <a:ea typeface="+mn-ea"/>
          <a:cs typeface="+mn-cs"/>
        </a:defRPr>
      </a:lvl3pPr>
      <a:lvl4pPr marL="757055" indent="-108151" algn="l" defTabSz="432603" rtl="0" eaLnBrk="1" latinLnBrk="0" hangingPunct="1">
        <a:spcBef>
          <a:spcPct val="20000"/>
        </a:spcBef>
        <a:buFont typeface="Arial" pitchFamily="34" charset="0"/>
        <a:buChar char="–"/>
        <a:defRPr sz="946" kern="1200">
          <a:solidFill>
            <a:schemeClr val="tx1"/>
          </a:solidFill>
          <a:latin typeface="+mn-lt"/>
          <a:ea typeface="+mn-ea"/>
          <a:cs typeface="+mn-cs"/>
        </a:defRPr>
      </a:lvl4pPr>
      <a:lvl5pPr marL="973356" indent="-108151" algn="l" defTabSz="432603" rtl="0" eaLnBrk="1" latinLnBrk="0" hangingPunct="1">
        <a:spcBef>
          <a:spcPct val="20000"/>
        </a:spcBef>
        <a:buFont typeface="Arial" pitchFamily="34" charset="0"/>
        <a:buChar char="»"/>
        <a:defRPr sz="946" kern="1200">
          <a:solidFill>
            <a:schemeClr val="tx1"/>
          </a:solidFill>
          <a:latin typeface="+mn-lt"/>
          <a:ea typeface="+mn-ea"/>
          <a:cs typeface="+mn-cs"/>
        </a:defRPr>
      </a:lvl5pPr>
      <a:lvl6pPr marL="1189657" indent="-108151" algn="l" defTabSz="432603" rtl="0" eaLnBrk="1" latinLnBrk="0" hangingPunct="1">
        <a:spcBef>
          <a:spcPct val="20000"/>
        </a:spcBef>
        <a:buFont typeface="Arial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6pPr>
      <a:lvl7pPr marL="1405959" indent="-108151" algn="l" defTabSz="432603" rtl="0" eaLnBrk="1" latinLnBrk="0" hangingPunct="1">
        <a:spcBef>
          <a:spcPct val="20000"/>
        </a:spcBef>
        <a:buFont typeface="Arial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7pPr>
      <a:lvl8pPr marL="1622260" indent="-108151" algn="l" defTabSz="432603" rtl="0" eaLnBrk="1" latinLnBrk="0" hangingPunct="1">
        <a:spcBef>
          <a:spcPct val="20000"/>
        </a:spcBef>
        <a:buFont typeface="Arial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8pPr>
      <a:lvl9pPr marL="1838561" indent="-108151" algn="l" defTabSz="432603" rtl="0" eaLnBrk="1" latinLnBrk="0" hangingPunct="1">
        <a:spcBef>
          <a:spcPct val="20000"/>
        </a:spcBef>
        <a:buFont typeface="Arial" pitchFamily="34" charset="0"/>
        <a:buChar char="•"/>
        <a:defRPr sz="9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432603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67816" y="222930"/>
            <a:ext cx="2409373" cy="537967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sz="3400" spc="-80" dirty="0"/>
              <a:t> </a:t>
            </a:r>
            <a:r>
              <a:rPr lang="en-US" sz="3400" spc="-80" dirty="0" err="1"/>
              <a:t>O‘zbek</a:t>
            </a:r>
            <a:r>
              <a:rPr lang="en-US" sz="3400" spc="-80" dirty="0"/>
              <a:t> </a:t>
            </a:r>
            <a:r>
              <a:rPr sz="3400" spc="5" dirty="0" err="1"/>
              <a:t>tili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619994" y="1132495"/>
            <a:ext cx="4988838" cy="75277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8415">
              <a:spcBef>
                <a:spcPts val="110"/>
              </a:spcBef>
            </a:pPr>
            <a:r>
              <a:rPr lang="en-US" sz="2400" b="1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dirty="0">
                <a:solidFill>
                  <a:srgbClr val="2365C7"/>
                </a:solidFill>
                <a:latin typeface="Arial"/>
                <a:cs typeface="Arial"/>
              </a:rPr>
              <a:t>: </a:t>
            </a:r>
            <a:r>
              <a:rPr lang="it-IT" sz="2400" b="1" dirty="0">
                <a:solidFill>
                  <a:srgbClr val="2365C7"/>
                </a:solidFill>
                <a:latin typeface="Arial"/>
                <a:cs typeface="Arial"/>
              </a:rPr>
              <a:t>O‘zbekiston sporti (Holning turlari va ifodalanishi)</a:t>
            </a:r>
            <a:endParaRPr lang="en-US" sz="2400" b="1" dirty="0">
              <a:solidFill>
                <a:srgbClr val="2365C7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56968" y="115021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156968" y="1980309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4243935" y="212868"/>
            <a:ext cx="924965" cy="634365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329354" y="318453"/>
            <a:ext cx="962929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9-sinf </a:t>
            </a:r>
            <a:endParaRPr sz="2250" dirty="0">
              <a:latin typeface="Arial"/>
              <a:cs typeface="Arial"/>
            </a:endParaRPr>
          </a:p>
        </p:txBody>
      </p:sp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3AEFCFC6-4D37-481C-9310-1F335B47B2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9700" y="2146983"/>
            <a:ext cx="1676401" cy="1075642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362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Berilgan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so‘zlarning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lug‘atini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tuzing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363" y="477830"/>
            <a:ext cx="5677075" cy="27670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51B466-E0F1-4F10-B829-698DE6566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8949" y="631825"/>
            <a:ext cx="2121592" cy="11949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342CA73-82E4-4A7B-8A30-784AF86C5E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8949" y="1862079"/>
            <a:ext cx="2121592" cy="1286367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CCF42E60-72F0-4D9C-AEAC-C0D7D7008FFB}"/>
              </a:ext>
            </a:extLst>
          </p:cNvPr>
          <p:cNvSpPr/>
          <p:nvPr/>
        </p:nvSpPr>
        <p:spPr>
          <a:xfrm>
            <a:off x="120562" y="625021"/>
            <a:ext cx="3197490" cy="24452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yashash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tarsi –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dunyoqarashi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ajdodlarimiz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chaqqonlik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xalq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o‘yinlari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milliy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qadriyat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an’ana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e’zozlash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hissi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–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25500787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32603"/>
            <a:r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t>Логотип</a:t>
            </a:r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32603"/>
            <a:fld id="{0FD50806-BABF-4915-9689-3B9956D1C75C}" type="slidenum">
              <a:rPr lang="ru-RU">
                <a:solidFill>
                  <a:prstClr val="black">
                    <a:tint val="75000"/>
                  </a:prstClr>
                </a:solidFill>
                <a:latin typeface="Calibri"/>
              </a:rPr>
              <a:pPr defTabSz="432603"/>
              <a:t>11</a:t>
            </a:fld>
            <a:endParaRPr lang="ru-RU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37CFF2DB-AFD5-4B64-A25C-39F14376FF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47" y="0"/>
            <a:ext cx="5758107" cy="455417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ts val="284"/>
              </a:spcBef>
            </a:pPr>
            <a:r>
              <a:rPr lang="en-US" sz="189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“Insert” </a:t>
            </a:r>
            <a:r>
              <a:rPr lang="en-US" sz="189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strategiyasi</a:t>
            </a:r>
            <a:r>
              <a:rPr lang="en-US" sz="1892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92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metodi</a:t>
            </a:r>
            <a:endParaRPr lang="ru-RU" sz="1892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43BD7EC2-A7D5-43BF-86B5-2AF9440FB2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3328232"/>
              </p:ext>
            </p:extLst>
          </p:nvPr>
        </p:nvGraphicFramePr>
        <p:xfrm>
          <a:off x="233281" y="757132"/>
          <a:ext cx="5332542" cy="21468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0150">
                  <a:extLst>
                    <a:ext uri="{9D8B030D-6E8A-4147-A177-3AD203B41FA5}">
                      <a16:colId xmlns:a16="http://schemas.microsoft.com/office/drawing/2014/main" val="3271431849"/>
                    </a:ext>
                  </a:extLst>
                </a:gridCol>
                <a:gridCol w="1409379">
                  <a:extLst>
                    <a:ext uri="{9D8B030D-6E8A-4147-A177-3AD203B41FA5}">
                      <a16:colId xmlns:a16="http://schemas.microsoft.com/office/drawing/2014/main" val="3188699445"/>
                    </a:ext>
                  </a:extLst>
                </a:gridCol>
                <a:gridCol w="1206167">
                  <a:extLst>
                    <a:ext uri="{9D8B030D-6E8A-4147-A177-3AD203B41FA5}">
                      <a16:colId xmlns:a16="http://schemas.microsoft.com/office/drawing/2014/main" val="3728017408"/>
                    </a:ext>
                  </a:extLst>
                </a:gridCol>
                <a:gridCol w="1156846">
                  <a:extLst>
                    <a:ext uri="{9D8B030D-6E8A-4147-A177-3AD203B41FA5}">
                      <a16:colId xmlns:a16="http://schemas.microsoft.com/office/drawing/2014/main" val="1531564561"/>
                    </a:ext>
                  </a:extLst>
                </a:gridCol>
              </a:tblGrid>
              <a:tr h="1226764"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«V »</a:t>
                      </a:r>
                    </a:p>
                    <a:p>
                      <a:pPr algn="ctr"/>
                      <a:r>
                        <a:rPr lang="en-US" sz="15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bilganlarimni</a:t>
                      </a:r>
                      <a:endParaRPr lang="en-US" sz="1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5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tasdiqlaydi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65" marR="43265" marT="21632" marB="216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«+»</a:t>
                      </a:r>
                    </a:p>
                    <a:p>
                      <a:pPr algn="ctr"/>
                      <a:r>
                        <a:rPr lang="en-US" sz="15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yangi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15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axborot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65" marR="43265" marT="21632" marB="216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«-»</a:t>
                      </a:r>
                    </a:p>
                    <a:p>
                      <a:pPr algn="ctr"/>
                      <a:r>
                        <a:rPr lang="en-US" sz="15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bilganlarimga</a:t>
                      </a:r>
                      <a:endParaRPr lang="en-US" sz="1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15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zid</a:t>
                      </a:r>
                      <a:r>
                        <a:rPr lang="en-US" sz="1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keladi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65" marR="43265" marT="21632" marB="21632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i-FI" sz="1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«?»</a:t>
                      </a:r>
                    </a:p>
                    <a:p>
                      <a:pPr algn="ctr"/>
                      <a:r>
                        <a:rPr lang="fi-FI" sz="1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meni o‘ylan-</a:t>
                      </a:r>
                    </a:p>
                    <a:p>
                      <a:pPr algn="ctr"/>
                      <a:r>
                        <a:rPr lang="fi-FI" sz="15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tirib qo‘ydi</a:t>
                      </a:r>
                      <a:endParaRPr lang="ru-RU" sz="1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65" marR="43265" marT="21632" marB="21632"/>
                </a:tc>
                <a:extLst>
                  <a:ext uri="{0D108BD9-81ED-4DB2-BD59-A6C34878D82A}">
                    <a16:rowId xmlns:a16="http://schemas.microsoft.com/office/drawing/2014/main" val="406276190"/>
                  </a:ext>
                </a:extLst>
              </a:tr>
              <a:tr h="920081"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</a:pP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65" marR="43265" marT="21632" marB="21632"/>
                </a:tc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</a:pP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65" marR="43265" marT="21632" marB="21632"/>
                </a:tc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</a:pP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65" marR="43265" marT="21632" marB="21632"/>
                </a:tc>
                <a:tc>
                  <a:txBody>
                    <a:bodyPr/>
                    <a:lstStyle/>
                    <a:p>
                      <a:pPr eaLnBrk="0" fontAlgn="base" hangingPunct="0">
                        <a:spcAft>
                          <a:spcPts val="0"/>
                        </a:spcAft>
                      </a:pPr>
                      <a:endParaRPr lang="ru-RU" sz="11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3265" marR="43265" marT="21632" marB="21632"/>
                </a:tc>
                <a:extLst>
                  <a:ext uri="{0D108BD9-81ED-4DB2-BD59-A6C34878D82A}">
                    <a16:rowId xmlns:a16="http://schemas.microsoft.com/office/drawing/2014/main" val="229295046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7541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49"/>
            <a:ext cx="5765799" cy="3215695"/>
            <a:chOff x="12099" y="71163"/>
            <a:chExt cx="5765799" cy="3046487"/>
          </a:xfrm>
        </p:grpSpPr>
        <p:sp>
          <p:nvSpPr>
            <p:cNvPr id="3" name="object 3"/>
            <p:cNvSpPr/>
            <p:nvPr/>
          </p:nvSpPr>
          <p:spPr>
            <a:xfrm>
              <a:off x="66844" y="638603"/>
              <a:ext cx="5650865" cy="2479047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099" y="71163"/>
              <a:ext cx="5765799" cy="567440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54745" y="83701"/>
            <a:ext cx="6275872" cy="595035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algn="ctr" rtl="0">
              <a:defRPr/>
            </a:pPr>
            <a:r>
              <a:rPr lang="en-US" sz="1800" spc="15" dirty="0"/>
              <a:t>   </a:t>
            </a: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5-mashq. (72-bet)</a:t>
            </a:r>
            <a:br>
              <a:rPr lang="ru-RU" sz="1800" dirty="0"/>
            </a:br>
            <a:endParaRPr sz="1800" spc="15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45" y="614058"/>
            <a:ext cx="5571355" cy="454370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6167285-317F-463E-B9C7-BF0119B2D994}"/>
              </a:ext>
            </a:extLst>
          </p:cNvPr>
          <p:cNvSpPr/>
          <p:nvPr/>
        </p:nvSpPr>
        <p:spPr>
          <a:xfrm>
            <a:off x="291207" y="1089025"/>
            <a:ext cx="509843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eshitgandan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ko‘rgan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afzal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Bunda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bulbul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kitob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o‘qiydi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(H.O.) </a:t>
            </a:r>
          </a:p>
          <a:p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3. Men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o‘ylagan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qilisharmikan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Olim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stadionga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5. U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orqadan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qochdi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Qaytishda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kutubxonaga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o‘tamiz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7.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Boshini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eggan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kelardi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8.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Eshikni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sekin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ochib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ichkariga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qaradi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9.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Qaytarish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sharti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10.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Yig‘ilish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uchda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44599" y="606763"/>
            <a:ext cx="528150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gaplardan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hollarni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ma’nosiga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turlarini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qatnashgan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683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4745" y="14049"/>
            <a:ext cx="5650869" cy="3215695"/>
            <a:chOff x="66844" y="71163"/>
            <a:chExt cx="5650869" cy="3046487"/>
          </a:xfrm>
        </p:grpSpPr>
        <p:sp>
          <p:nvSpPr>
            <p:cNvPr id="3" name="object 3"/>
            <p:cNvSpPr/>
            <p:nvPr/>
          </p:nvSpPr>
          <p:spPr>
            <a:xfrm>
              <a:off x="66844" y="638603"/>
              <a:ext cx="5650865" cy="2479047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67440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9699" y="15106"/>
            <a:ext cx="5062872" cy="687368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8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Jadvalni</a:t>
            </a:r>
            <a:r>
              <a:rPr lang="en-US" sz="18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1800" kern="1200" dirty="0" err="1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to‘diring</a:t>
            </a:r>
            <a:br>
              <a:rPr lang="ru-RU" sz="1800" kern="1200" dirty="0">
                <a:solidFill>
                  <a:prstClr val="white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en-US" sz="2400" dirty="0">
                <a:latin typeface="UZ-Times-Bold"/>
                <a:ea typeface="Calibri" panose="020F0502020204030204" pitchFamily="34" charset="0"/>
                <a:cs typeface="UZ-Times-Bold"/>
              </a:rPr>
              <a:t>        </a:t>
            </a:r>
            <a:endParaRPr spc="15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86167285-317F-463E-B9C7-BF0119B2D994}"/>
              </a:ext>
            </a:extLst>
          </p:cNvPr>
          <p:cNvSpPr/>
          <p:nvPr/>
        </p:nvSpPr>
        <p:spPr>
          <a:xfrm>
            <a:off x="200206" y="965475"/>
            <a:ext cx="519032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11">
            <a:extLst>
              <a:ext uri="{FF2B5EF4-FFF2-40B4-BE49-F238E27FC236}">
                <a16:creationId xmlns:a16="http://schemas.microsoft.com/office/drawing/2014/main" id="{3CFEA79E-75EA-48AD-8B8F-918B8E747B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643494"/>
              </p:ext>
            </p:extLst>
          </p:nvPr>
        </p:nvGraphicFramePr>
        <p:xfrm>
          <a:off x="108856" y="784225"/>
          <a:ext cx="534698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73493">
                  <a:extLst>
                    <a:ext uri="{9D8B030D-6E8A-4147-A177-3AD203B41FA5}">
                      <a16:colId xmlns:a16="http://schemas.microsoft.com/office/drawing/2014/main" val="973476070"/>
                    </a:ext>
                  </a:extLst>
                </a:gridCol>
                <a:gridCol w="2673493">
                  <a:extLst>
                    <a:ext uri="{9D8B030D-6E8A-4147-A177-3AD203B41FA5}">
                      <a16:colId xmlns:a16="http://schemas.microsoft.com/office/drawing/2014/main" val="48575594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O‘rin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Payt</a:t>
                      </a:r>
                      <a:r>
                        <a:rPr lang="en-US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holi</a:t>
                      </a:r>
                      <a:endParaRPr lang="ru-RU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0713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Bunda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bulbul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kitob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o‘qiydi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 </a:t>
                      </a:r>
                      <a:endParaRPr kumimoji="0" lang="ru-RU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Yig‘ilish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uchda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kumimoji="0" lang="en-US" sz="1600" b="0" i="0" u="none" strike="noStrike" kern="1200" cap="none" spc="0" normalizeH="0" baseline="0" noProof="0" dirty="0" err="1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bo‘ladi</a:t>
                      </a:r>
                      <a:r>
                        <a:rPr kumimoji="0" lang="en-US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35882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7711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59591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18818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5220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6C0291-1BFE-4330-968E-898CF83ED3BE}"/>
              </a:ext>
            </a:extLst>
          </p:cNvPr>
          <p:cNvSpPr/>
          <p:nvPr/>
        </p:nvSpPr>
        <p:spPr>
          <a:xfrm>
            <a:off x="177801" y="1029358"/>
            <a:ext cx="541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DE0EA14-1372-4DDA-8AFA-8F4187FFB36E}"/>
              </a:ext>
            </a:extLst>
          </p:cNvPr>
          <p:cNvSpPr/>
          <p:nvPr/>
        </p:nvSpPr>
        <p:spPr>
          <a:xfrm>
            <a:off x="88901" y="27873"/>
            <a:ext cx="515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Jadvaldagi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so‘zlarni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ketma-ketlikda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joylab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yashiringan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maqollarni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toping</a:t>
            </a:r>
          </a:p>
        </p:txBody>
      </p:sp>
      <p:graphicFrame>
        <p:nvGraphicFramePr>
          <p:cNvPr id="14" name="Таблица 14">
            <a:extLst>
              <a:ext uri="{FF2B5EF4-FFF2-40B4-BE49-F238E27FC236}">
                <a16:creationId xmlns:a16="http://schemas.microsoft.com/office/drawing/2014/main" id="{49B905C3-AF50-480B-A1A4-5D2F73A9CC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7099112"/>
              </p:ext>
            </p:extLst>
          </p:nvPr>
        </p:nvGraphicFramePr>
        <p:xfrm>
          <a:off x="88901" y="527735"/>
          <a:ext cx="5613399" cy="2704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37875">
                  <a:extLst>
                    <a:ext uri="{9D8B030D-6E8A-4147-A177-3AD203B41FA5}">
                      <a16:colId xmlns:a16="http://schemas.microsoft.com/office/drawing/2014/main" val="1923319539"/>
                    </a:ext>
                  </a:extLst>
                </a:gridCol>
                <a:gridCol w="1112588">
                  <a:extLst>
                    <a:ext uri="{9D8B030D-6E8A-4147-A177-3AD203B41FA5}">
                      <a16:colId xmlns:a16="http://schemas.microsoft.com/office/drawing/2014/main" val="3037233801"/>
                    </a:ext>
                  </a:extLst>
                </a:gridCol>
                <a:gridCol w="1172340">
                  <a:extLst>
                    <a:ext uri="{9D8B030D-6E8A-4147-A177-3AD203B41FA5}">
                      <a16:colId xmlns:a16="http://schemas.microsoft.com/office/drawing/2014/main" val="1993907930"/>
                    </a:ext>
                  </a:extLst>
                </a:gridCol>
                <a:gridCol w="1052837">
                  <a:extLst>
                    <a:ext uri="{9D8B030D-6E8A-4147-A177-3AD203B41FA5}">
                      <a16:colId xmlns:a16="http://schemas.microsoft.com/office/drawing/2014/main" val="974603916"/>
                    </a:ext>
                  </a:extLst>
                </a:gridCol>
                <a:gridCol w="1137759">
                  <a:extLst>
                    <a:ext uri="{9D8B030D-6E8A-4147-A177-3AD203B41FA5}">
                      <a16:colId xmlns:a16="http://schemas.microsoft.com/office/drawing/2014/main" val="2534799893"/>
                    </a:ext>
                  </a:extLst>
                </a:gridCol>
              </a:tblGrid>
              <a:tr h="376638"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2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3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4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b="1" dirty="0">
                          <a:solidFill>
                            <a:schemeClr val="tx1"/>
                          </a:solidFill>
                        </a:rPr>
                        <a:t>5</a:t>
                      </a:r>
                      <a:endParaRPr lang="ru-RU" sz="18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8661677"/>
                  </a:ext>
                </a:extLst>
              </a:tr>
              <a:tr h="460974"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Vatan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bilimi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shug‘ullangan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975023"/>
                  </a:ext>
                </a:extLst>
              </a:tr>
              <a:tr h="546850"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ostonadan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salomatlik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garovi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zo‘r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319020"/>
                  </a:ext>
                </a:extLst>
              </a:tr>
              <a:tr h="476111"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bilagi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tanda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boshlanadi</a:t>
                      </a:r>
                      <a:endParaRPr lang="ru-RU" sz="14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yiqar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mingni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444199"/>
                  </a:ext>
                </a:extLst>
              </a:tr>
              <a:tr h="393310"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zo‘r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sog‘lom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aql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sog‘lom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192682"/>
                  </a:ext>
                </a:extLst>
              </a:tr>
              <a:tr h="393310"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mingni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yiqar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uyg‘oq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714969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6C0291-1BFE-4330-968E-898CF83ED3BE}"/>
              </a:ext>
            </a:extLst>
          </p:cNvPr>
          <p:cNvSpPr/>
          <p:nvPr/>
        </p:nvSpPr>
        <p:spPr>
          <a:xfrm>
            <a:off x="177801" y="1029358"/>
            <a:ext cx="541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           </a:t>
            </a: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8DE0EA14-1372-4DDA-8AFA-8F4187FFB36E}"/>
              </a:ext>
            </a:extLst>
          </p:cNvPr>
          <p:cNvSpPr/>
          <p:nvPr/>
        </p:nvSpPr>
        <p:spPr>
          <a:xfrm>
            <a:off x="88901" y="27873"/>
            <a:ext cx="515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marR="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Jadvaldagi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so‘zlarni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ketma-ketlikda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joylab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,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yashiringan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1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maqollarni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toping</a:t>
            </a:r>
          </a:p>
        </p:txBody>
      </p:sp>
      <p:graphicFrame>
        <p:nvGraphicFramePr>
          <p:cNvPr id="14" name="Таблица 14">
            <a:extLst>
              <a:ext uri="{FF2B5EF4-FFF2-40B4-BE49-F238E27FC236}">
                <a16:creationId xmlns:a16="http://schemas.microsoft.com/office/drawing/2014/main" id="{49B905C3-AF50-480B-A1A4-5D2F73A9CC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592619"/>
              </p:ext>
            </p:extLst>
          </p:nvPr>
        </p:nvGraphicFramePr>
        <p:xfrm>
          <a:off x="201385" y="784225"/>
          <a:ext cx="5333999" cy="18772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3999">
                  <a:extLst>
                    <a:ext uri="{9D8B030D-6E8A-4147-A177-3AD203B41FA5}">
                      <a16:colId xmlns:a16="http://schemas.microsoft.com/office/drawing/2014/main" val="1923319539"/>
                    </a:ext>
                  </a:extLst>
                </a:gridCol>
              </a:tblGrid>
              <a:tr h="460974"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tanda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sog‘lom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aql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7975023"/>
                  </a:ext>
                </a:extLst>
              </a:tr>
              <a:tr h="54685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 –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salomatlik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garovi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2319020"/>
                  </a:ext>
                </a:extLst>
              </a:tr>
              <a:tr h="476111">
                <a:tc>
                  <a:txBody>
                    <a:bodyPr/>
                    <a:lstStyle/>
                    <a:p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Bilagi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zo‘r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birni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yiqar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Bilimi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zo‘r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–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mingni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1444199"/>
                  </a:ext>
                </a:extLst>
              </a:tr>
              <a:tr h="393310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shug‘ullangan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sog‘lom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14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uyg‘oq</a:t>
                      </a:r>
                      <a:endParaRPr lang="ru-RU" sz="14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131926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38632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9472"/>
            <a:ext cx="5765800" cy="45758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lvl="0" algn="ctr"/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sz="20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9957" y="477059"/>
            <a:ext cx="5650865" cy="2802940"/>
            <a:chOff x="66840" y="537214"/>
            <a:chExt cx="5650865" cy="2648174"/>
          </a:xfrm>
        </p:grpSpPr>
        <p:sp>
          <p:nvSpPr>
            <p:cNvPr id="7" name="object 7"/>
            <p:cNvSpPr/>
            <p:nvPr/>
          </p:nvSpPr>
          <p:spPr>
            <a:xfrm>
              <a:off x="66840" y="537214"/>
              <a:ext cx="5650865" cy="2648174"/>
            </a:xfrm>
            <a:custGeom>
              <a:avLst/>
              <a:gdLst/>
              <a:ahLst/>
              <a:cxnLst/>
              <a:rect l="l" t="t" r="r" b="b"/>
              <a:pathLst>
                <a:path w="5650865" h="2649220">
                  <a:moveTo>
                    <a:pt x="5650712" y="24434"/>
                  </a:moveTo>
                  <a:lnTo>
                    <a:pt x="5626328" y="24434"/>
                  </a:lnTo>
                  <a:lnTo>
                    <a:pt x="5626328" y="2624975"/>
                  </a:lnTo>
                  <a:lnTo>
                    <a:pt x="5650712" y="2624975"/>
                  </a:lnTo>
                  <a:lnTo>
                    <a:pt x="5650712" y="24434"/>
                  </a:lnTo>
                  <a:close/>
                </a:path>
                <a:path w="5650865" h="264922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625090"/>
                  </a:lnTo>
                  <a:lnTo>
                    <a:pt x="0" y="2649220"/>
                  </a:lnTo>
                  <a:lnTo>
                    <a:pt x="5650712" y="2649220"/>
                  </a:lnTo>
                  <a:lnTo>
                    <a:pt x="5650712" y="2625090"/>
                  </a:lnTo>
                  <a:lnTo>
                    <a:pt x="24384" y="262509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8" name="object 8"/>
            <p:cNvSpPr/>
            <p:nvPr/>
          </p:nvSpPr>
          <p:spPr>
            <a:xfrm>
              <a:off x="384036" y="806201"/>
              <a:ext cx="5160010" cy="2103120"/>
            </a:xfrm>
            <a:custGeom>
              <a:avLst/>
              <a:gdLst/>
              <a:ahLst/>
              <a:cxnLst/>
              <a:rect l="l" t="t" r="r" b="b"/>
              <a:pathLst>
                <a:path w="5160010" h="2103120">
                  <a:moveTo>
                    <a:pt x="0" y="2103122"/>
                  </a:moveTo>
                  <a:lnTo>
                    <a:pt x="5159880" y="2103122"/>
                  </a:lnTo>
                  <a:lnTo>
                    <a:pt x="5159880" y="0"/>
                  </a:lnTo>
                  <a:lnTo>
                    <a:pt x="0" y="0"/>
                  </a:lnTo>
                  <a:lnTo>
                    <a:pt x="0" y="2103122"/>
                  </a:lnTo>
                  <a:close/>
                </a:path>
              </a:pathLst>
            </a:custGeom>
            <a:solidFill>
              <a:srgbClr val="F3F3F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9D8F252-9624-4976-B577-D6C3C3E38C4D}"/>
              </a:ext>
            </a:extLst>
          </p:cNvPr>
          <p:cNvSpPr/>
          <p:nvPr/>
        </p:nvSpPr>
        <p:spPr>
          <a:xfrm>
            <a:off x="19957" y="879041"/>
            <a:ext cx="3516863" cy="286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94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</a:t>
            </a:r>
            <a:endParaRPr lang="ru-RU" sz="12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7C2AC345-1EBC-41DC-91E3-9FD73E3ABF3A}"/>
              </a:ext>
            </a:extLst>
          </p:cNvPr>
          <p:cNvSpPr/>
          <p:nvPr/>
        </p:nvSpPr>
        <p:spPr>
          <a:xfrm>
            <a:off x="208695" y="2948379"/>
            <a:ext cx="191334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3D4A5541-3BEF-464C-9BA3-6FECA13E03F7}"/>
              </a:ext>
            </a:extLst>
          </p:cNvPr>
          <p:cNvSpPr/>
          <p:nvPr/>
        </p:nvSpPr>
        <p:spPr>
          <a:xfrm>
            <a:off x="75020" y="508727"/>
            <a:ext cx="559580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endParaRPr lang="en-US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Mustaqilligimizning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21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arafasida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Toshkentda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bitkazilgan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” sport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yo‘nalishda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izchil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amaldagi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yorqin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ifodasidir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muhtasham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majmua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muxlislariga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xalqimizga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munosib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BF8A5FF9-739E-4825-AEB0-7A2BF5E028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0204" y="1893722"/>
            <a:ext cx="2456960" cy="1169925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F11459D-4CC9-4A63-81A5-74E7028B11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324" y="1925390"/>
            <a:ext cx="2022127" cy="1209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779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629" y="98425"/>
            <a:ext cx="4746625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spc="15" dirty="0" err="1"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sz="2000" spc="15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20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2896F60-B333-4AA7-9D8B-EDD344BFC9A1}"/>
              </a:ext>
            </a:extLst>
          </p:cNvPr>
          <p:cNvSpPr/>
          <p:nvPr/>
        </p:nvSpPr>
        <p:spPr>
          <a:xfrm>
            <a:off x="296158" y="-4420255"/>
            <a:ext cx="5469642" cy="1928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yurtda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ulga’yib,bilim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olganmiz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Jo’jani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kuzda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sanaydilar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Vatanimiz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faxrlanishimiz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Shahrimiz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obobdonlashtirildi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Ilm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ayb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intiling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Intizomga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rioya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qilinsin</a:t>
            </a:r>
            <a:endParaRPr lang="en-US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marR="64008" lvl="0" indent="-514350" algn="ctr">
              <a:spcBef>
                <a:spcPts val="400"/>
              </a:spcBef>
              <a:buClr>
                <a:srgbClr val="2DA2BF"/>
              </a:buClr>
              <a:buSzPct val="68000"/>
              <a:buFont typeface="Wingdings 3"/>
              <a:buAutoNum type="arabicPeriod"/>
            </a:pP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,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so’zimning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ustidan</a:t>
            </a:r>
            <a:r>
              <a:rPr lang="en-US" sz="12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chiqaman</a:t>
            </a:r>
            <a:endParaRPr lang="ru-RU" sz="12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4BD32763-31B8-44D0-B038-4A8429A57720}"/>
              </a:ext>
            </a:extLst>
          </p:cNvPr>
          <p:cNvSpPr/>
          <p:nvPr/>
        </p:nvSpPr>
        <p:spPr>
          <a:xfrm>
            <a:off x="63500" y="932605"/>
            <a:ext cx="3276600" cy="5745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64008" lvl="0" algn="ctr">
              <a:spcBef>
                <a:spcPts val="400"/>
              </a:spcBef>
              <a:buClr>
                <a:srgbClr val="2DA2BF"/>
              </a:buClr>
              <a:buSzPct val="68000"/>
            </a:pPr>
            <a:endParaRPr lang="en-US" sz="14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R="64008" lvl="0" algn="ctr">
              <a:spcBef>
                <a:spcPts val="400"/>
              </a:spcBef>
              <a:buClr>
                <a:srgbClr val="2DA2BF"/>
              </a:buClr>
              <a:buSzPct val="68000"/>
            </a:pPr>
            <a:endParaRPr lang="en-US" sz="1400" i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BAFFC117-7B83-41D3-AAFC-89FF945E2B58}"/>
              </a:ext>
            </a:extLst>
          </p:cNvPr>
          <p:cNvSpPr/>
          <p:nvPr/>
        </p:nvSpPr>
        <p:spPr>
          <a:xfrm>
            <a:off x="78444" y="784225"/>
            <a:ext cx="345092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  “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” sport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majmuasi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noyob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me’moriy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muhandislik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betakror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dizayni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poytaxtimiz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ko‘rkiga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qo‘shadi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talablar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barpo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majmuada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futbolchilar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murabbiylar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hakamlar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muxlislar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sharoitlar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qulayliklar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658C730-87FD-4E2E-9206-3282843B3E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7554" y="543437"/>
            <a:ext cx="2022345" cy="132385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2F5A95A-CF51-4F6A-BBA0-CDC81FAA18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7555" y="1867290"/>
            <a:ext cx="2062551" cy="1226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35155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“</a:t>
            </a:r>
            <a:r>
              <a:rPr lang="en-US" spc="15" dirty="0" err="1"/>
              <a:t>Xotira</a:t>
            </a:r>
            <a:r>
              <a:rPr lang="en-US" spc="15" dirty="0"/>
              <a:t> </a:t>
            </a:r>
            <a:r>
              <a:rPr lang="en-US" spc="15" dirty="0" err="1"/>
              <a:t>mashqi</a:t>
            </a:r>
            <a:r>
              <a:rPr lang="en-US" spc="15" dirty="0"/>
              <a:t>” </a:t>
            </a:r>
            <a:r>
              <a:rPr lang="en-US" spc="15" dirty="0" err="1"/>
              <a:t>usuli</a:t>
            </a:r>
            <a:r>
              <a:rPr lang="en-US" spc="15" dirty="0"/>
              <a:t> 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09333" y="568332"/>
            <a:ext cx="2735942" cy="307777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Eslab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qoling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! </a:t>
            </a:r>
            <a:endParaRPr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7103" y="100496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9E0C55A-1F78-4630-ADD4-598A28A63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0575" y="2349476"/>
            <a:ext cx="692122" cy="60752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2F327F3-315F-439E-AA26-AAD167FA6985}"/>
              </a:ext>
            </a:extLst>
          </p:cNvPr>
          <p:cNvSpPr/>
          <p:nvPr/>
        </p:nvSpPr>
        <p:spPr>
          <a:xfrm>
            <a:off x="300752" y="1009875"/>
            <a:ext cx="5290877" cy="15240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malakali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– o</a:t>
            </a:r>
            <a:r>
              <a:rPr lang="ru-RU" sz="1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пытный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lvl="0">
              <a:lnSpc>
                <a:spcPct val="150000"/>
              </a:lnSpc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izchil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–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последовательный</a:t>
            </a:r>
          </a:p>
          <a:p>
            <a:pPr lvl="0">
              <a:lnSpc>
                <a:spcPct val="150000"/>
              </a:lnSpc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muxlislariga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фанатам</a:t>
            </a:r>
          </a:p>
          <a:p>
            <a:pPr lvl="0">
              <a:lnSpc>
                <a:spcPct val="150000"/>
              </a:lnSpc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ko‘rkiga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qo‘shadi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придаёт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красоту</a:t>
            </a:r>
          </a:p>
        </p:txBody>
      </p:sp>
    </p:spTree>
    <p:extLst>
      <p:ext uri="{BB962C8B-B14F-4D97-AF65-F5344CB8AC3E}">
        <p14:creationId xmlns:p14="http://schemas.microsoft.com/office/powerpoint/2010/main" val="2998941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2585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pc="15" dirty="0"/>
              <a:t>  “</a:t>
            </a:r>
            <a:r>
              <a:rPr lang="en-US" spc="15" dirty="0" err="1"/>
              <a:t>Xotira</a:t>
            </a:r>
            <a:r>
              <a:rPr lang="en-US" spc="15" dirty="0"/>
              <a:t> </a:t>
            </a:r>
            <a:r>
              <a:rPr lang="en-US" spc="15" dirty="0" err="1"/>
              <a:t>mashqi</a:t>
            </a:r>
            <a:r>
              <a:rPr lang="en-US" spc="15" dirty="0"/>
              <a:t>” </a:t>
            </a:r>
            <a:r>
              <a:rPr lang="en-US" spc="15" dirty="0" err="1"/>
              <a:t>usuli</a:t>
            </a:r>
            <a:r>
              <a:rPr lang="en-US" spc="15" dirty="0"/>
              <a:t> </a:t>
            </a:r>
            <a:endParaRPr spc="15" dirty="0"/>
          </a:p>
        </p:txBody>
      </p:sp>
      <p:sp>
        <p:nvSpPr>
          <p:cNvPr id="5" name="object 5"/>
          <p:cNvSpPr/>
          <p:nvPr/>
        </p:nvSpPr>
        <p:spPr>
          <a:xfrm>
            <a:off x="109333" y="568332"/>
            <a:ext cx="2735942" cy="307777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Eslab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205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qoling</a:t>
            </a:r>
            <a:r>
              <a:rPr lang="en-US" sz="205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! </a:t>
            </a:r>
            <a:endParaRPr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7B20C3F5-5334-4DBA-BFAB-AE14285862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7103" y="100496"/>
            <a:ext cx="862994" cy="370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9E0C55A-1F78-4630-ADD4-598A28A635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90575" y="2349476"/>
            <a:ext cx="692122" cy="607529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2F327F3-315F-439E-AA26-AAD167FA6985}"/>
              </a:ext>
            </a:extLst>
          </p:cNvPr>
          <p:cNvSpPr/>
          <p:nvPr/>
        </p:nvSpPr>
        <p:spPr>
          <a:xfrm>
            <a:off x="410725" y="1009875"/>
            <a:ext cx="4479849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betakror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–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неповторимый	</a:t>
            </a:r>
          </a:p>
          <a:p>
            <a:pPr lvl="0">
              <a:lnSpc>
                <a:spcPct val="150000"/>
              </a:lnSpc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murabbiylar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преподаватели</a:t>
            </a:r>
          </a:p>
          <a:p>
            <a:pPr lvl="0">
              <a:lnSpc>
                <a:spcPct val="150000"/>
              </a:lnSpc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sharoitlar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–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условия</a:t>
            </a:r>
          </a:p>
          <a:p>
            <a:pPr lvl="0">
              <a:lnSpc>
                <a:spcPct val="150000"/>
              </a:lnSpc>
            </a:pP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hakamlar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члены	жюри</a:t>
            </a:r>
          </a:p>
          <a:p>
            <a:pPr lvl="0"/>
            <a:r>
              <a:rPr lang="en-US" sz="1400" b="1" kern="0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59866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44500" y="92729"/>
            <a:ext cx="4258548" cy="38600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  <a:tabLst>
                <a:tab pos="1689100" algn="l"/>
              </a:tabLst>
            </a:pP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24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spc="15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spc="15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endParaRPr sz="2400"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AFC146-D6B0-440C-ABA5-3463EA296B68}"/>
              </a:ext>
            </a:extLst>
          </p:cNvPr>
          <p:cNvSpPr/>
          <p:nvPr/>
        </p:nvSpPr>
        <p:spPr>
          <a:xfrm>
            <a:off x="155046" y="631825"/>
            <a:ext cx="5257800" cy="231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Ayting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-chi,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sportga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qiziqasizmi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Sportning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qaysi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qadimiy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sport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qaysilarini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O‘zbekistonda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sportning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qaysi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turlari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rivojlangan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bokschilaridan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kimlarni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sportning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qaysi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turini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yoqtirasiz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</a:p>
          <a:p>
            <a:pPr marL="342900" lvl="0" indent="-342900" algn="just">
              <a:lnSpc>
                <a:spcPct val="150000"/>
              </a:lnSpc>
              <a:tabLst>
                <a:tab pos="457200" algn="l"/>
              </a:tabLst>
            </a:pP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Siz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o‘zbek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chempionlarini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bilasizmi</a:t>
            </a:r>
            <a:r>
              <a:rPr lang="en-US" sz="1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A17877E-2E26-4290-A6B1-C993F72B5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5900" y="1945350"/>
            <a:ext cx="1538817" cy="1154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784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63500" y="631826"/>
            <a:ext cx="5675086" cy="571406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/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 1.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Mustaqilligimizning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21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yilligi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arafasida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Toshkent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shahrida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</a:p>
          <a:p>
            <a:pPr algn="ctr"/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qanday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majmua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qurildi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18A256-BA7F-4010-B904-2FA7FC727D5D}"/>
              </a:ext>
            </a:extLst>
          </p:cNvPr>
          <p:cNvSpPr/>
          <p:nvPr/>
        </p:nvSpPr>
        <p:spPr>
          <a:xfrm>
            <a:off x="1027646" y="68129"/>
            <a:ext cx="44460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0C0EFF7-3408-442D-9128-897BF73C1CB7}"/>
              </a:ext>
            </a:extLst>
          </p:cNvPr>
          <p:cNvSpPr/>
          <p:nvPr/>
        </p:nvSpPr>
        <p:spPr>
          <a:xfrm>
            <a:off x="977900" y="1622425"/>
            <a:ext cx="3581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24F86165-5198-4938-8E5F-8D1E72990B31}"/>
              </a:ext>
            </a:extLst>
          </p:cNvPr>
          <p:cNvSpPr/>
          <p:nvPr/>
        </p:nvSpPr>
        <p:spPr>
          <a:xfrm>
            <a:off x="2501900" y="1203231"/>
            <a:ext cx="457200" cy="3757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90658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02234" y="631826"/>
            <a:ext cx="5636352" cy="527954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/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    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Futbol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sport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turini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rivojlantirish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maqsadida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qanday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ishlar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</a:p>
          <a:p>
            <a:pPr algn="ctr"/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qilinmoqda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18A256-BA7F-4010-B904-2FA7FC727D5D}"/>
              </a:ext>
            </a:extLst>
          </p:cNvPr>
          <p:cNvSpPr/>
          <p:nvPr/>
        </p:nvSpPr>
        <p:spPr>
          <a:xfrm>
            <a:off x="1027646" y="68129"/>
            <a:ext cx="44460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0C0EFF7-3408-442D-9128-897BF73C1CB7}"/>
              </a:ext>
            </a:extLst>
          </p:cNvPr>
          <p:cNvSpPr/>
          <p:nvPr/>
        </p:nvSpPr>
        <p:spPr>
          <a:xfrm>
            <a:off x="977900" y="1622425"/>
            <a:ext cx="3581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24F86165-5198-4938-8E5F-8D1E72990B31}"/>
              </a:ext>
            </a:extLst>
          </p:cNvPr>
          <p:cNvSpPr/>
          <p:nvPr/>
        </p:nvSpPr>
        <p:spPr>
          <a:xfrm>
            <a:off x="2501900" y="1203231"/>
            <a:ext cx="457200" cy="3757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99227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102234" y="719879"/>
            <a:ext cx="5636352" cy="332292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/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     3. Yana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qanday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sport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majmualari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qurilmoqda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?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6C0291-1BFE-4330-968E-898CF83ED3BE}"/>
              </a:ext>
            </a:extLst>
          </p:cNvPr>
          <p:cNvSpPr/>
          <p:nvPr/>
        </p:nvSpPr>
        <p:spPr>
          <a:xfrm>
            <a:off x="181429" y="1095621"/>
            <a:ext cx="5410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b="1" dirty="0">
              <a:solidFill>
                <a:srgbClr val="0070C0"/>
              </a:solidFill>
            </a:endParaRPr>
          </a:p>
          <a:p>
            <a:endParaRPr lang="en-US" b="1" dirty="0"/>
          </a:p>
          <a:p>
            <a:r>
              <a:rPr lang="en-US" dirty="0"/>
              <a:t>               </a:t>
            </a:r>
            <a:r>
              <a:rPr lang="en-US" b="1" dirty="0"/>
              <a:t>             </a:t>
            </a:r>
            <a:r>
              <a:rPr lang="en-US" dirty="0"/>
              <a:t> </a:t>
            </a:r>
          </a:p>
          <a:p>
            <a:endParaRPr lang="ru-RU" dirty="0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518A256-BA7F-4010-B904-2FA7FC727D5D}"/>
              </a:ext>
            </a:extLst>
          </p:cNvPr>
          <p:cNvSpPr/>
          <p:nvPr/>
        </p:nvSpPr>
        <p:spPr>
          <a:xfrm>
            <a:off x="1027646" y="68129"/>
            <a:ext cx="44460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yuzasidan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0C0EFF7-3408-442D-9128-897BF73C1CB7}"/>
              </a:ext>
            </a:extLst>
          </p:cNvPr>
          <p:cNvSpPr/>
          <p:nvPr/>
        </p:nvSpPr>
        <p:spPr>
          <a:xfrm>
            <a:off x="977900" y="1622425"/>
            <a:ext cx="3581400" cy="9906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: вниз 7">
            <a:extLst>
              <a:ext uri="{FF2B5EF4-FFF2-40B4-BE49-F238E27FC236}">
                <a16:creationId xmlns:a16="http://schemas.microsoft.com/office/drawing/2014/main" id="{24F86165-5198-4938-8E5F-8D1E72990B31}"/>
              </a:ext>
            </a:extLst>
          </p:cNvPr>
          <p:cNvSpPr/>
          <p:nvPr/>
        </p:nvSpPr>
        <p:spPr>
          <a:xfrm>
            <a:off x="2501900" y="1203231"/>
            <a:ext cx="457200" cy="37574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036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0752" y="102424"/>
            <a:ext cx="4791948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pc="20" dirty="0" err="1"/>
              <a:t>Mustaqil</a:t>
            </a:r>
            <a:r>
              <a:rPr lang="en-US" spc="20" dirty="0"/>
              <a:t> </a:t>
            </a:r>
            <a:r>
              <a:rPr lang="en-US" spc="20" dirty="0" err="1"/>
              <a:t>bajarish</a:t>
            </a:r>
            <a:r>
              <a:rPr lang="en-US" spc="20" dirty="0"/>
              <a:t> </a:t>
            </a:r>
            <a:r>
              <a:rPr lang="en-US" spc="20" dirty="0" err="1"/>
              <a:t>uchun</a:t>
            </a:r>
            <a:r>
              <a:rPr lang="en-US" spc="20" dirty="0"/>
              <a:t> </a:t>
            </a:r>
            <a:r>
              <a:rPr lang="en-US" spc="20" dirty="0" err="1"/>
              <a:t>topshiriq</a:t>
            </a:r>
            <a:endParaRPr spc="15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1844FBB-45C8-48B7-986A-C5E177939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281" y="557195"/>
            <a:ext cx="559219" cy="46974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21100A4-C10F-4937-A5EE-3FEBAE39A774}"/>
              </a:ext>
            </a:extLst>
          </p:cNvPr>
          <p:cNvSpPr/>
          <p:nvPr/>
        </p:nvSpPr>
        <p:spPr>
          <a:xfrm>
            <a:off x="368300" y="1241425"/>
            <a:ext cx="5029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en-US" sz="1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2. “Men </a:t>
            </a:r>
            <a:r>
              <a:rPr lang="en-US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yoqtirgan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sport </a:t>
            </a:r>
            <a:r>
              <a:rPr lang="en-US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turi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” </a:t>
            </a:r>
            <a:r>
              <a:rPr lang="en-US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mavzusida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kichik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matn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yozing</a:t>
            </a:r>
            <a:r>
              <a:rPr lang="en-US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17205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5BDA8A-E9C8-4325-8F0E-D3B0D481E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00" y="2410649"/>
            <a:ext cx="1444228" cy="83420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C607D11-B534-4615-B43D-E0A96C9CC93D}"/>
              </a:ext>
            </a:extLst>
          </p:cNvPr>
          <p:cNvSpPr/>
          <p:nvPr/>
        </p:nvSpPr>
        <p:spPr>
          <a:xfrm>
            <a:off x="279491" y="772974"/>
            <a:ext cx="5765888" cy="144655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E’tiboringiz</a:t>
            </a:r>
            <a:r>
              <a:rPr kumimoji="0" lang="ru-RU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uchun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 </a:t>
            </a:r>
            <a:r>
              <a:rPr kumimoji="0" lang="en-US" sz="4400" b="1" i="1" u="none" strike="noStrike" kern="0" cap="none" spc="50" normalizeH="0" baseline="0" noProof="0" dirty="0" err="1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onotype Corsiva" pitchFamily="66" charset="0"/>
                <a:cs typeface="Arial" panose="020B0604020202020204" pitchFamily="34" charset="0"/>
              </a:rPr>
              <a:t>rahmat</a:t>
            </a:r>
            <a:r>
              <a:rPr kumimoji="0" lang="en-US" sz="4400" b="1" i="1" u="none" strike="noStrike" kern="0" cap="none" spc="50" normalizeH="0" baseline="0" noProof="0" dirty="0">
                <a:ln w="11430"/>
                <a:solidFill>
                  <a:srgbClr val="2614AC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Matura MT Script Capitals" panose="03020802060602070202" pitchFamily="66" charset="0"/>
                <a:cs typeface="Arial" panose="020B0604020202020204" pitchFamily="34" charset="0"/>
              </a:rPr>
              <a:t>!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901504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" y="1"/>
            <a:ext cx="5765800" cy="3244851"/>
            <a:chOff x="12100" y="57915"/>
            <a:chExt cx="5765800" cy="3059737"/>
          </a:xfrm>
        </p:grpSpPr>
        <p:sp>
          <p:nvSpPr>
            <p:cNvPr id="3" name="object 3"/>
            <p:cNvSpPr/>
            <p:nvPr/>
          </p:nvSpPr>
          <p:spPr>
            <a:xfrm>
              <a:off x="66844" y="528044"/>
              <a:ext cx="5650865" cy="2589608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12100" y="57915"/>
              <a:ext cx="5765800" cy="452075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756465" y="44285"/>
            <a:ext cx="4878705" cy="34111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 err="1">
                <a:solidFill>
                  <a:prstClr val="white"/>
                </a:solidFill>
              </a:rPr>
              <a:t>Takrorlash</a:t>
            </a:r>
            <a:endParaRPr lang="en-US" spc="15" dirty="0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E481BC27-7DFA-48AC-898A-07DB9F2113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78" y="1162061"/>
            <a:ext cx="1040010" cy="703081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BEB7C86-2BF5-4051-9D7E-E1D28723B4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102" y="1160101"/>
            <a:ext cx="1040010" cy="755529"/>
          </a:xfrm>
          <a:prstGeom prst="rect">
            <a:avLst/>
          </a:prstGeom>
        </p:spPr>
      </p:pic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E99EA3AB-45C0-4D70-9475-E8CD3E414451}"/>
              </a:ext>
            </a:extLst>
          </p:cNvPr>
          <p:cNvSpPr/>
          <p:nvPr/>
        </p:nvSpPr>
        <p:spPr>
          <a:xfrm>
            <a:off x="1632360" y="1309349"/>
            <a:ext cx="60625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payt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B7D47EE3-CFE4-4FBE-9C6F-1A21AD719B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22336" y="2011690"/>
            <a:ext cx="1131937" cy="703082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190290D1-FA7F-43EB-B040-D9753A7E74E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63470" y="2018905"/>
            <a:ext cx="1092200" cy="72930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96223746-E481-4F23-822C-A34766790E8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855" y="2005925"/>
            <a:ext cx="1373876" cy="804704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FD1553E-C95F-4AD7-8C8D-1C73986C6486}"/>
              </a:ext>
            </a:extLst>
          </p:cNvPr>
          <p:cNvSpPr/>
          <p:nvPr/>
        </p:nvSpPr>
        <p:spPr>
          <a:xfrm>
            <a:off x="1830111" y="2159572"/>
            <a:ext cx="95891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maqsad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1F7C4776-4780-4756-B98C-9A76DC5FEAF2}"/>
              </a:ext>
            </a:extLst>
          </p:cNvPr>
          <p:cNvSpPr/>
          <p:nvPr/>
        </p:nvSpPr>
        <p:spPr>
          <a:xfrm>
            <a:off x="418228" y="2056420"/>
            <a:ext cx="8803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</a:t>
            </a: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8BC7DB8D-AF62-4F94-9D6B-EF4090A16FC7}"/>
              </a:ext>
            </a:extLst>
          </p:cNvPr>
          <p:cNvSpPr/>
          <p:nvPr/>
        </p:nvSpPr>
        <p:spPr>
          <a:xfrm>
            <a:off x="3362283" y="2132974"/>
            <a:ext cx="77617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18FF3F82-66D3-4477-B3B4-32A751C197A8}"/>
              </a:ext>
            </a:extLst>
          </p:cNvPr>
          <p:cNvSpPr/>
          <p:nvPr/>
        </p:nvSpPr>
        <p:spPr>
          <a:xfrm>
            <a:off x="1301112" y="510328"/>
            <a:ext cx="2420000" cy="45330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Holning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ma’no</a:t>
            </a: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turlari</a:t>
            </a:r>
            <a:endParaRPr kumimoji="0" lang="ru-RU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3" name="Стрелка: изогнутая влево 32">
            <a:extLst>
              <a:ext uri="{FF2B5EF4-FFF2-40B4-BE49-F238E27FC236}">
                <a16:creationId xmlns:a16="http://schemas.microsoft.com/office/drawing/2014/main" id="{748796FA-F5B9-4D07-B6E4-677ABD0AE2F6}"/>
              </a:ext>
            </a:extLst>
          </p:cNvPr>
          <p:cNvSpPr/>
          <p:nvPr/>
        </p:nvSpPr>
        <p:spPr>
          <a:xfrm>
            <a:off x="4272456" y="1478626"/>
            <a:ext cx="335022" cy="72930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05671F9-ECCB-4288-B340-73B2A4EDC49D}"/>
              </a:ext>
            </a:extLst>
          </p:cNvPr>
          <p:cNvSpPr/>
          <p:nvPr/>
        </p:nvSpPr>
        <p:spPr>
          <a:xfrm>
            <a:off x="226883" y="1309349"/>
            <a:ext cx="665567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O‘rin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636CC1B-2357-4153-A956-3BB47DBB8B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73153" y="1193718"/>
            <a:ext cx="1292464" cy="7559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2493E20-3D40-440C-91AA-190B01C997C0}"/>
              </a:ext>
            </a:extLst>
          </p:cNvPr>
          <p:cNvSpPr/>
          <p:nvPr/>
        </p:nvSpPr>
        <p:spPr>
          <a:xfrm>
            <a:off x="3121493" y="1324681"/>
            <a:ext cx="7889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ravish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: вправо 11">
            <a:extLst>
              <a:ext uri="{FF2B5EF4-FFF2-40B4-BE49-F238E27FC236}">
                <a16:creationId xmlns:a16="http://schemas.microsoft.com/office/drawing/2014/main" id="{13EE5886-3AF0-4069-9D0E-6A5719798B1E}"/>
              </a:ext>
            </a:extLst>
          </p:cNvPr>
          <p:cNvSpPr/>
          <p:nvPr/>
        </p:nvSpPr>
        <p:spPr>
          <a:xfrm>
            <a:off x="1194222" y="1385549"/>
            <a:ext cx="259826" cy="1861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A23DAC7E-F916-46DD-8BE3-7577D342D831}"/>
              </a:ext>
            </a:extLst>
          </p:cNvPr>
          <p:cNvSpPr/>
          <p:nvPr/>
        </p:nvSpPr>
        <p:spPr>
          <a:xfrm>
            <a:off x="2533210" y="1478626"/>
            <a:ext cx="337195" cy="1692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: влево 24">
            <a:extLst>
              <a:ext uri="{FF2B5EF4-FFF2-40B4-BE49-F238E27FC236}">
                <a16:creationId xmlns:a16="http://schemas.microsoft.com/office/drawing/2014/main" id="{B7E0D67C-8201-4DA7-BFD2-F1DA7930EE99}"/>
              </a:ext>
            </a:extLst>
          </p:cNvPr>
          <p:cNvSpPr/>
          <p:nvPr/>
        </p:nvSpPr>
        <p:spPr>
          <a:xfrm>
            <a:off x="2864507" y="2281215"/>
            <a:ext cx="348992" cy="16927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: влево 27">
            <a:extLst>
              <a:ext uri="{FF2B5EF4-FFF2-40B4-BE49-F238E27FC236}">
                <a16:creationId xmlns:a16="http://schemas.microsoft.com/office/drawing/2014/main" id="{46E01133-1EA7-4897-943C-91BC1AF72493}"/>
              </a:ext>
            </a:extLst>
          </p:cNvPr>
          <p:cNvSpPr/>
          <p:nvPr/>
        </p:nvSpPr>
        <p:spPr>
          <a:xfrm>
            <a:off x="1501192" y="2213714"/>
            <a:ext cx="259826" cy="23909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412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6840" y="71163"/>
            <a:ext cx="5650873" cy="2770462"/>
            <a:chOff x="66840" y="71163"/>
            <a:chExt cx="5650873" cy="2770462"/>
          </a:xfrm>
        </p:grpSpPr>
        <p:sp>
          <p:nvSpPr>
            <p:cNvPr id="3" name="object 3"/>
            <p:cNvSpPr/>
            <p:nvPr/>
          </p:nvSpPr>
          <p:spPr>
            <a:xfrm>
              <a:off x="66840" y="1089024"/>
              <a:ext cx="5650865" cy="1752601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505037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59229" y="104368"/>
            <a:ext cx="5277673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1093470" algn="ctr">
              <a:lnSpc>
                <a:spcPts val="2330"/>
              </a:lnSpc>
              <a:spcBef>
                <a:spcPts val="320"/>
              </a:spcBef>
            </a:pPr>
            <a:r>
              <a:rPr lang="en-US" spc="15" dirty="0" err="1"/>
              <a:t>Maqsad</a:t>
            </a:r>
            <a:r>
              <a:rPr lang="en-US" spc="15" dirty="0"/>
              <a:t> </a:t>
            </a:r>
            <a:r>
              <a:rPr lang="en-US" spc="15" dirty="0" err="1"/>
              <a:t>holi</a:t>
            </a:r>
            <a:endParaRPr lang="en-US" spc="15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C812E04-C72C-40BA-B06E-8FF30F2FDB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40" y="606887"/>
            <a:ext cx="2091109" cy="49991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8010022-E78B-42E5-BA04-5E12EBBBC5E3}"/>
              </a:ext>
            </a:extLst>
          </p:cNvPr>
          <p:cNvSpPr/>
          <p:nvPr/>
        </p:nvSpPr>
        <p:spPr>
          <a:xfrm>
            <a:off x="368300" y="1290028"/>
            <a:ext cx="495746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Ish-harakatning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bildirib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maqsadda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?,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so‘roqlarga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lvl="0"/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holi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lvl="0"/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en-US" sz="1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imtihon</a:t>
            </a:r>
            <a:r>
              <a:rPr lang="en-US" sz="1400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topshirgani</a:t>
            </a:r>
            <a:r>
              <a:rPr lang="en-US" sz="1400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keldilar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Hammani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kuldirish</a:t>
            </a:r>
            <a:r>
              <a:rPr lang="en-US" sz="1400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i="1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antiqa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i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kiyindi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val="35487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28690" y="555625"/>
            <a:ext cx="5410200" cy="533400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 defTabSz="913851"/>
            <a:r>
              <a:rPr lang="en-US" sz="14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 defTabSz="913851"/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qo‘shimchalarni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16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sz="1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1AB0647-87D8-47F1-B24E-99AAF268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04" y="138595"/>
            <a:ext cx="5218431" cy="276999"/>
          </a:xfrm>
        </p:spPr>
        <p:txBody>
          <a:bodyPr/>
          <a:lstStyle/>
          <a:p>
            <a:pPr algn="ctr"/>
            <a:r>
              <a:rPr lang="en-US" sz="1800" dirty="0"/>
              <a:t>3- </a:t>
            </a:r>
            <a:r>
              <a:rPr lang="en-US" sz="1800" dirty="0" err="1"/>
              <a:t>mashq</a:t>
            </a:r>
            <a:r>
              <a:rPr lang="en-US" sz="1800" dirty="0"/>
              <a:t>. (71-bet) </a:t>
            </a:r>
            <a:endParaRPr lang="ru-RU" sz="18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F915DCA-92FD-4B26-B755-4C8D84261B86}"/>
              </a:ext>
            </a:extLst>
          </p:cNvPr>
          <p:cNvSpPr/>
          <p:nvPr/>
        </p:nvSpPr>
        <p:spPr>
          <a:xfrm>
            <a:off x="124323" y="1247885"/>
            <a:ext cx="561893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1.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Yozning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kunida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qo‘zi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ich… 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Inshoni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3.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kelgach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daladagi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hosilni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tezroq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yig‘ish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shoshildi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4.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bir-ikki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tayyorlanishi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5. Chol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yoqasiga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ovla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…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ketibdi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6. Uni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davolatish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shahardan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shifokorlarni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chaqirishdi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7.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Xayrulla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Toshkentga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9508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/>
          <p:nvPr/>
        </p:nvSpPr>
        <p:spPr>
          <a:xfrm>
            <a:off x="228690" y="555625"/>
            <a:ext cx="1968410" cy="304799"/>
          </a:xfrm>
          <a:custGeom>
            <a:avLst/>
            <a:gdLst/>
            <a:ahLst/>
            <a:cxnLst/>
            <a:rect l="l" t="t" r="r" b="b"/>
            <a:pathLst>
              <a:path w="1634489" h="423544">
                <a:moveTo>
                  <a:pt x="1633889" y="0"/>
                </a:moveTo>
                <a:lnTo>
                  <a:pt x="296304" y="0"/>
                </a:lnTo>
                <a:lnTo>
                  <a:pt x="248407" y="3896"/>
                </a:lnTo>
                <a:lnTo>
                  <a:pt x="202909" y="15170"/>
                </a:lnTo>
                <a:lnTo>
                  <a:pt x="160434" y="33200"/>
                </a:lnTo>
                <a:lnTo>
                  <a:pt x="121603" y="57364"/>
                </a:lnTo>
                <a:lnTo>
                  <a:pt x="87039" y="87039"/>
                </a:lnTo>
                <a:lnTo>
                  <a:pt x="57364" y="121603"/>
                </a:lnTo>
                <a:lnTo>
                  <a:pt x="33200" y="160433"/>
                </a:lnTo>
                <a:lnTo>
                  <a:pt x="15170" y="202909"/>
                </a:lnTo>
                <a:lnTo>
                  <a:pt x="3896" y="248406"/>
                </a:lnTo>
                <a:lnTo>
                  <a:pt x="0" y="296304"/>
                </a:lnTo>
                <a:lnTo>
                  <a:pt x="0" y="423349"/>
                </a:lnTo>
                <a:lnTo>
                  <a:pt x="1337584" y="423349"/>
                </a:lnTo>
                <a:lnTo>
                  <a:pt x="1385482" y="419453"/>
                </a:lnTo>
                <a:lnTo>
                  <a:pt x="1430979" y="408178"/>
                </a:lnTo>
                <a:lnTo>
                  <a:pt x="1473454" y="390148"/>
                </a:lnTo>
                <a:lnTo>
                  <a:pt x="1512285" y="365984"/>
                </a:lnTo>
                <a:lnTo>
                  <a:pt x="1546849" y="336309"/>
                </a:lnTo>
                <a:lnTo>
                  <a:pt x="1576524" y="301745"/>
                </a:lnTo>
                <a:lnTo>
                  <a:pt x="1600688" y="262914"/>
                </a:lnTo>
                <a:lnTo>
                  <a:pt x="1618718" y="220439"/>
                </a:lnTo>
                <a:lnTo>
                  <a:pt x="1629992" y="174941"/>
                </a:lnTo>
                <a:lnTo>
                  <a:pt x="1633889" y="127043"/>
                </a:lnTo>
                <a:lnTo>
                  <a:pt x="1633889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algn="ctr" defTabSz="913851"/>
            <a:r>
              <a:rPr lang="en-US" sz="1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en-US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Заголовок 8">
            <a:extLst>
              <a:ext uri="{FF2B5EF4-FFF2-40B4-BE49-F238E27FC236}">
                <a16:creationId xmlns:a16="http://schemas.microsoft.com/office/drawing/2014/main" id="{11AB0647-87D8-47F1-B24E-99AAF26852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904" y="138595"/>
            <a:ext cx="5218431" cy="276999"/>
          </a:xfrm>
        </p:spPr>
        <p:txBody>
          <a:bodyPr/>
          <a:lstStyle/>
          <a:p>
            <a:pPr algn="ctr"/>
            <a:r>
              <a:rPr lang="en-US" sz="1800" dirty="0"/>
              <a:t>3- </a:t>
            </a:r>
            <a:r>
              <a:rPr lang="en-US" sz="1800" dirty="0" err="1"/>
              <a:t>mashq</a:t>
            </a:r>
            <a:r>
              <a:rPr lang="en-US" sz="1800" dirty="0"/>
              <a:t>. </a:t>
            </a:r>
            <a:endParaRPr lang="ru-RU" sz="1800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AF915DCA-92FD-4B26-B755-4C8D84261B86}"/>
              </a:ext>
            </a:extLst>
          </p:cNvPr>
          <p:cNvSpPr/>
          <p:nvPr/>
        </p:nvSpPr>
        <p:spPr>
          <a:xfrm>
            <a:off x="63501" y="803841"/>
            <a:ext cx="57023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1.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Yozning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issiq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kunida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qo‘zi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1400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Inshoni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yoz</a:t>
            </a:r>
            <a:r>
              <a:rPr lang="en-US" sz="1400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3.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kelgach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dehqon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daladagi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hosilni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tezroq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yig‘ish</a:t>
            </a:r>
            <a:r>
              <a:rPr lang="en-US" sz="14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shoshildi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4.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O‘qituvchi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bir-ikki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1400" u="sng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tayyorlanishi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5. Chol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yoqasiga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ovla</a:t>
            </a:r>
            <a:r>
              <a:rPr lang="en-US" sz="1400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ketibdi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6. Uni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davolatish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u="sng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shahardan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shifokorlarni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chaqirishdi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7.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Xayrulla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Toshkentga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75235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4049"/>
            <a:ext cx="5765799" cy="3215695"/>
            <a:chOff x="12099" y="71163"/>
            <a:chExt cx="5765799" cy="3046487"/>
          </a:xfrm>
        </p:grpSpPr>
        <p:sp>
          <p:nvSpPr>
            <p:cNvPr id="3" name="object 3"/>
            <p:cNvSpPr/>
            <p:nvPr/>
          </p:nvSpPr>
          <p:spPr>
            <a:xfrm>
              <a:off x="66844" y="638603"/>
              <a:ext cx="5650865" cy="2479047"/>
            </a:xfrm>
            <a:custGeom>
              <a:avLst/>
              <a:gdLst/>
              <a:ahLst/>
              <a:cxnLst/>
              <a:rect l="l" t="t" r="r" b="b"/>
              <a:pathLst>
                <a:path w="5650865" h="2047239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023110"/>
                  </a:lnTo>
                  <a:lnTo>
                    <a:pt x="0" y="2047240"/>
                  </a:lnTo>
                  <a:lnTo>
                    <a:pt x="5650712" y="2047240"/>
                  </a:lnTo>
                  <a:lnTo>
                    <a:pt x="5650712" y="2023110"/>
                  </a:lnTo>
                  <a:lnTo>
                    <a:pt x="24384" y="2023110"/>
                  </a:lnTo>
                  <a:lnTo>
                    <a:pt x="24384" y="24130"/>
                  </a:lnTo>
                  <a:lnTo>
                    <a:pt x="5626328" y="24130"/>
                  </a:lnTo>
                  <a:lnTo>
                    <a:pt x="5626328" y="2022995"/>
                  </a:lnTo>
                  <a:lnTo>
                    <a:pt x="5650712" y="2023008"/>
                  </a:lnTo>
                  <a:lnTo>
                    <a:pt x="5650712" y="24130"/>
                  </a:lnTo>
                  <a:lnTo>
                    <a:pt x="5650712" y="23876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2099" y="71163"/>
              <a:ext cx="5765799" cy="567440"/>
            </a:xfrm>
            <a:custGeom>
              <a:avLst/>
              <a:gdLst/>
              <a:ahLst/>
              <a:cxnLst/>
              <a:rect l="l" t="t" r="r" b="b"/>
              <a:pathLst>
                <a:path w="5650865" h="1028700">
                  <a:moveTo>
                    <a:pt x="5650710" y="0"/>
                  </a:moveTo>
                  <a:lnTo>
                    <a:pt x="0" y="0"/>
                  </a:lnTo>
                  <a:lnTo>
                    <a:pt x="0" y="1028444"/>
                  </a:lnTo>
                  <a:lnTo>
                    <a:pt x="5650710" y="1028444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9199" y="96857"/>
            <a:ext cx="5516412" cy="41036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algn="ctr" rtl="0">
              <a:defRPr/>
            </a:pPr>
            <a:r>
              <a:rPr lang="en-US" sz="18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4-mashq. (71-72-betlar)</a:t>
            </a: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B278972-8FCC-4AB6-8522-08A0B03E1E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091" y="607257"/>
            <a:ext cx="5516412" cy="483504"/>
          </a:xfrm>
          <a:prstGeom prst="rect">
            <a:avLst/>
          </a:prstGeom>
        </p:spPr>
      </p:pic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2153E00F-CEA2-40C4-8E99-0AB3DCCCC369}"/>
              </a:ext>
            </a:extLst>
          </p:cNvPr>
          <p:cNvSpPr/>
          <p:nvPr/>
        </p:nvSpPr>
        <p:spPr>
          <a:xfrm>
            <a:off x="186758" y="1196541"/>
            <a:ext cx="52394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1. Biz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ilmning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qal’asini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olmoqqa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keldik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baxtimizning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sozini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chalmoqqa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keldik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Xolidaxon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opamni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3. 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Farg‘onadan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Toshkentga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kelganini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4. Tun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bo‘yi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uxlamaganligi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qizargan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5.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Shodligidan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Tarlon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to‘xtamadi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yig‘idan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6.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Yerlar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suvsizlikdan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qaqrab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yotar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7.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Ko‘rgali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husningni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mubtalo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bo‘ldum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726FA072-E188-4A0B-917D-A1E218003D6D}"/>
              </a:ext>
            </a:extLst>
          </p:cNvPr>
          <p:cNvSpPr/>
          <p:nvPr/>
        </p:nvSpPr>
        <p:spPr>
          <a:xfrm>
            <a:off x="319571" y="607257"/>
            <a:ext cx="1847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1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19572" y="634242"/>
            <a:ext cx="51065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Gaplarni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o‘qing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Maqsad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holining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qanday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vositalar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bilan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ifodalanganini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aniqlang</a:t>
            </a:r>
            <a:r>
              <a:rPr lang="en-US" sz="1200" b="1" dirty="0">
                <a:solidFill>
                  <a:prstClr val="whit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.</a:t>
            </a:r>
            <a:r>
              <a:rPr lang="en-US" sz="1200" b="1" kern="0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1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250" y="76199"/>
            <a:ext cx="5455300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1800" spc="15" dirty="0"/>
              <a:t>5-topshiriq </a:t>
            </a:r>
            <a:endParaRPr sz="1800" spc="15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1623075-057D-4B87-9996-FDE2339D8751}"/>
              </a:ext>
            </a:extLst>
          </p:cNvPr>
          <p:cNvSpPr/>
          <p:nvPr/>
        </p:nvSpPr>
        <p:spPr>
          <a:xfrm>
            <a:off x="139700" y="574888"/>
            <a:ext cx="3829700" cy="625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400" b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algn="just">
              <a:spcBef>
                <a:spcPts val="750"/>
              </a:spcBef>
              <a:spcAft>
                <a:spcPts val="300"/>
              </a:spcAft>
            </a:pPr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        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91F9AF8-7DEC-4A54-8AD7-9D48725198D2}"/>
              </a:ext>
            </a:extLst>
          </p:cNvPr>
          <p:cNvSpPr/>
          <p:nvPr/>
        </p:nvSpPr>
        <p:spPr>
          <a:xfrm>
            <a:off x="116114" y="1024680"/>
            <a:ext cx="55893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turining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ahamiyati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turlarining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barchasi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ota-bobolarimizning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yashash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tarzi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madaniyati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dunyoqarashidan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o‘yinlar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mashqlar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tufayli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ajdodlarimizda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holatdan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chiqadigan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chaqqonlik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yakkama-yakka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olishuvga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uquv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o‘yinlari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yoshlarni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sog‘lom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voyaga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yetkazish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ta’lim-tarbiya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berishda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ahamiyatga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DDA75FE-2774-4918-8A46-7845845B1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250" y="505906"/>
            <a:ext cx="5589300" cy="48244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B1EDDFE-0EE6-41E5-8EBF-24EA639C9E2A}"/>
              </a:ext>
            </a:extLst>
          </p:cNvPr>
          <p:cNvSpPr/>
          <p:nvPr/>
        </p:nvSpPr>
        <p:spPr>
          <a:xfrm>
            <a:off x="398856" y="469578"/>
            <a:ext cx="525083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O‘qing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Tinglang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Tayanch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so‘zlarni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topib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,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lug‘at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 </a:t>
            </a:r>
            <a:r>
              <a:rPr lang="en-US" sz="1400" b="1" kern="0" spc="15" dirty="0" err="1">
                <a:solidFill>
                  <a:prstClr val="white"/>
                </a:solidFill>
                <a:latin typeface="Arial"/>
                <a:ea typeface="+mj-ea"/>
                <a:cs typeface="Arial"/>
              </a:rPr>
              <a:t>tuzing</a:t>
            </a:r>
            <a:r>
              <a:rPr lang="en-US" sz="1400" b="1" kern="0" spc="15" dirty="0">
                <a:solidFill>
                  <a:prstClr val="white"/>
                </a:solidFill>
                <a:latin typeface="Arial"/>
                <a:ea typeface="+mj-ea"/>
                <a:cs typeface="Arial"/>
              </a:rPr>
              <a:t>.</a:t>
            </a:r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4362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363" y="477830"/>
            <a:ext cx="5677075" cy="27670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2ED2FFD-CDDA-4A76-BAD7-2CB2A02F0147}"/>
              </a:ext>
            </a:extLst>
          </p:cNvPr>
          <p:cNvSpPr/>
          <p:nvPr/>
        </p:nvSpPr>
        <p:spPr>
          <a:xfrm>
            <a:off x="139701" y="886154"/>
            <a:ext cx="327659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milliy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qadriyat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urf-odat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avaylashda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beqiyos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Ushbu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sport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qadriyat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avlodlardan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avlodlarga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ardoqlagan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yoshlar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qalbida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Vatanga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muhabbat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tuyg‘usi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shakllanib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xalqimizning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an’ana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urf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odatlarini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e’zozlash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hissi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kuchayadi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51B466-E0F1-4F10-B829-698DE6566A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8949" y="631825"/>
            <a:ext cx="2121592" cy="119492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342CA73-82E4-4A7B-8A30-784AF86C5E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8949" y="1862079"/>
            <a:ext cx="2121592" cy="128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81829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3741</TotalTime>
  <Words>1199</Words>
  <Application>Microsoft Office PowerPoint</Application>
  <PresentationFormat>Произвольный</PresentationFormat>
  <Paragraphs>203</Paragraphs>
  <Slides>24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24</vt:i4>
      </vt:variant>
    </vt:vector>
  </HeadingPairs>
  <TitlesOfParts>
    <vt:vector size="34" baseType="lpstr">
      <vt:lpstr>Arial</vt:lpstr>
      <vt:lpstr>Calibri</vt:lpstr>
      <vt:lpstr>Matura MT Script Capitals</vt:lpstr>
      <vt:lpstr>Monotype Corsiva</vt:lpstr>
      <vt:lpstr>Times New Roman</vt:lpstr>
      <vt:lpstr>UZ-Times-Bold</vt:lpstr>
      <vt:lpstr>Wingdings 3</vt:lpstr>
      <vt:lpstr>Office Theme</vt:lpstr>
      <vt:lpstr>1_Office Theme</vt:lpstr>
      <vt:lpstr>Тема Office</vt:lpstr>
      <vt:lpstr> O‘zbek tili</vt:lpstr>
      <vt:lpstr>Savollarga javob bering</vt:lpstr>
      <vt:lpstr>Takrorlash</vt:lpstr>
      <vt:lpstr>Maqsad holi</vt:lpstr>
      <vt:lpstr>3- mashq. (71-bet) </vt:lpstr>
      <vt:lpstr>3- mashq. </vt:lpstr>
      <vt:lpstr>4-mashq. (71-72-betlar)     </vt:lpstr>
      <vt:lpstr>5-topshiriq </vt:lpstr>
      <vt:lpstr>Презентация PowerPoint</vt:lpstr>
      <vt:lpstr>Презентация PowerPoint</vt:lpstr>
      <vt:lpstr>“Insert” strategiyasi metodi</vt:lpstr>
      <vt:lpstr>   5-mashq. (72-bet) </vt:lpstr>
      <vt:lpstr>Jadvalni to‘diring         </vt:lpstr>
      <vt:lpstr>Презентация PowerPoint</vt:lpstr>
      <vt:lpstr>Презентация PowerPoint</vt:lpstr>
      <vt:lpstr>Презентация PowerPoint</vt:lpstr>
      <vt:lpstr>O‘qing. Tinglang.</vt:lpstr>
      <vt:lpstr>  “Xotira mashqi” usuli </vt:lpstr>
      <vt:lpstr>  “Xotira mashqi” usuli </vt:lpstr>
      <vt:lpstr>Презентация PowerPoint</vt:lpstr>
      <vt:lpstr>Презентация PowerPoint</vt:lpstr>
      <vt:lpstr>Презентация PowerPoint</vt:lpstr>
      <vt:lpstr>Mustaqil bajarish uchun topshiriq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O‘zbek tili</dc:title>
  <cp:lastModifiedBy>Hp</cp:lastModifiedBy>
  <cp:revision>390</cp:revision>
  <cp:lastPrinted>2020-09-12T06:53:39Z</cp:lastPrinted>
  <dcterms:created xsi:type="dcterms:W3CDTF">2020-04-13T08:06:06Z</dcterms:created>
  <dcterms:modified xsi:type="dcterms:W3CDTF">2020-12-30T04:36:31Z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