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8"/>
  </p:notesMasterIdLst>
  <p:sldIdLst>
    <p:sldId id="256" r:id="rId4"/>
    <p:sldId id="284" r:id="rId5"/>
    <p:sldId id="286" r:id="rId6"/>
    <p:sldId id="410" r:id="rId7"/>
    <p:sldId id="289" r:id="rId8"/>
    <p:sldId id="411" r:id="rId9"/>
    <p:sldId id="259" r:id="rId10"/>
    <p:sldId id="258" r:id="rId11"/>
    <p:sldId id="277" r:id="rId12"/>
    <p:sldId id="414" r:id="rId13"/>
    <p:sldId id="408" r:id="rId14"/>
    <p:sldId id="293" r:id="rId15"/>
    <p:sldId id="294" r:id="rId16"/>
    <p:sldId id="280" r:id="rId17"/>
    <p:sldId id="415" r:id="rId18"/>
    <p:sldId id="285" r:id="rId19"/>
    <p:sldId id="279" r:id="rId20"/>
    <p:sldId id="268" r:id="rId21"/>
    <p:sldId id="291" r:id="rId22"/>
    <p:sldId id="269" r:id="rId23"/>
    <p:sldId id="412" r:id="rId24"/>
    <p:sldId id="413" r:id="rId25"/>
    <p:sldId id="272" r:id="rId26"/>
    <p:sldId id="281" r:id="rId27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7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7DEB0-E21A-43BB-9A64-CAFDE343D5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3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7DEB0-E21A-43BB-9A64-CAFDE343D5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17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2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9"/>
            <a:ext cx="4900930" cy="6955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A7B545-F3A9-4198-87B5-1ABED86B7478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1852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381504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9" y="2085119"/>
            <a:ext cx="4900930" cy="644463"/>
          </a:xfrm>
        </p:spPr>
        <p:txBody>
          <a:bodyPr anchor="t"/>
          <a:lstStyle>
            <a:lvl1pPr algn="l">
              <a:defRPr sz="18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9" y="1375306"/>
            <a:ext cx="4900930" cy="709811"/>
          </a:xfrm>
        </p:spPr>
        <p:txBody>
          <a:bodyPr anchor="b"/>
          <a:lstStyle>
            <a:lvl1pPr marL="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64613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4"/>
            <a:ext cx="2546562" cy="2141451"/>
          </a:xfrm>
        </p:spPr>
        <p:txBody>
          <a:bodyPr/>
          <a:lstStyle>
            <a:lvl1pPr>
              <a:defRPr sz="1325"/>
            </a:lvl1pPr>
            <a:lvl2pPr>
              <a:defRPr sz="1135"/>
            </a:lvl2pPr>
            <a:lvl3pPr>
              <a:defRPr sz="946"/>
            </a:lvl3pPr>
            <a:lvl4pPr>
              <a:defRPr sz="852"/>
            </a:lvl4pPr>
            <a:lvl5pPr>
              <a:defRPr sz="852"/>
            </a:lvl5pPr>
            <a:lvl6pPr>
              <a:defRPr sz="852"/>
            </a:lvl6pPr>
            <a:lvl7pPr>
              <a:defRPr sz="852"/>
            </a:lvl7pPr>
            <a:lvl8pPr>
              <a:defRPr sz="852"/>
            </a:lvl8pPr>
            <a:lvl9pPr>
              <a:defRPr sz="85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4"/>
            <a:ext cx="2546562" cy="2141451"/>
          </a:xfrm>
        </p:spPr>
        <p:txBody>
          <a:bodyPr/>
          <a:lstStyle>
            <a:lvl1pPr>
              <a:defRPr sz="1325"/>
            </a:lvl1pPr>
            <a:lvl2pPr>
              <a:defRPr sz="1135"/>
            </a:lvl2pPr>
            <a:lvl3pPr>
              <a:defRPr sz="946"/>
            </a:lvl3pPr>
            <a:lvl4pPr>
              <a:defRPr sz="852"/>
            </a:lvl4pPr>
            <a:lvl5pPr>
              <a:defRPr sz="852"/>
            </a:lvl5pPr>
            <a:lvl6pPr>
              <a:defRPr sz="852"/>
            </a:lvl6pPr>
            <a:lvl7pPr>
              <a:defRPr sz="852"/>
            </a:lvl7pPr>
            <a:lvl8pPr>
              <a:defRPr sz="852"/>
            </a:lvl8pPr>
            <a:lvl9pPr>
              <a:defRPr sz="85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02380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2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7" y="726336"/>
            <a:ext cx="2548564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7" y="1029038"/>
            <a:ext cx="2548564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2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46576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08AE-FEBF-4B65-9AFA-3889EA74878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B4FB46-0511-4A20-A9DA-85B06B5DF611}"/>
              </a:ext>
            </a:extLst>
          </p:cNvPr>
          <p:cNvSpPr/>
          <p:nvPr userDrawn="1"/>
        </p:nvSpPr>
        <p:spPr>
          <a:xfrm>
            <a:off x="1" y="3080881"/>
            <a:ext cx="4853633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583AD1-0683-4B68-832E-79E5AC88DF1C}"/>
              </a:ext>
            </a:extLst>
          </p:cNvPr>
          <p:cNvSpPr/>
          <p:nvPr userDrawn="1"/>
        </p:nvSpPr>
        <p:spPr>
          <a:xfrm>
            <a:off x="5495528" y="248791"/>
            <a:ext cx="270272" cy="232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473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B2F141-1AB9-4751-90A0-65BD481D8563}"/>
              </a:ext>
            </a:extLst>
          </p:cNvPr>
          <p:cNvSpPr/>
          <p:nvPr userDrawn="1"/>
        </p:nvSpPr>
        <p:spPr>
          <a:xfrm>
            <a:off x="5592185" y="3080881"/>
            <a:ext cx="173615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33619BB-9A09-40D9-A9F1-A026ABABCFBF}"/>
              </a:ext>
            </a:extLst>
          </p:cNvPr>
          <p:cNvGrpSpPr/>
          <p:nvPr userDrawn="1"/>
        </p:nvGrpSpPr>
        <p:grpSpPr>
          <a:xfrm>
            <a:off x="158014" y="3112090"/>
            <a:ext cx="512913" cy="66997"/>
            <a:chOff x="334126" y="6490192"/>
            <a:chExt cx="1084573" cy="141598"/>
          </a:xfrm>
        </p:grpSpPr>
        <p:sp>
          <p:nvSpPr>
            <p:cNvPr id="10" name="Прямоугольник: скругленные углы 16">
              <a:extLst>
                <a:ext uri="{FF2B5EF4-FFF2-40B4-BE49-F238E27FC236}">
                  <a16:creationId xmlns:a16="http://schemas.microsoft.com/office/drawing/2014/main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1" name="Прямоугольник: Скругленные углы 17">
              <a:extLst>
                <a:ext uri="{FF2B5EF4-FFF2-40B4-BE49-F238E27FC236}">
                  <a16:creationId xmlns:a16="http://schemas.microsoft.com/office/drawing/2014/main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2" name="Прямоугольник: Скругленные углы 18">
              <a:extLst>
                <a:ext uri="{FF2B5EF4-FFF2-40B4-BE49-F238E27FC236}">
                  <a16:creationId xmlns:a16="http://schemas.microsoft.com/office/drawing/2014/main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3" name="Прямоугольник: скругленные углы 19">
              <a:extLst>
                <a:ext uri="{FF2B5EF4-FFF2-40B4-BE49-F238E27FC236}">
                  <a16:creationId xmlns:a16="http://schemas.microsoft.com/office/drawing/2014/main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152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08AE-FEBF-4B65-9AFA-3889EA74878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C9F7F1-EEC7-46BD-A1BF-A84E2080AB06}"/>
              </a:ext>
            </a:extLst>
          </p:cNvPr>
          <p:cNvSpPr/>
          <p:nvPr userDrawn="1"/>
        </p:nvSpPr>
        <p:spPr>
          <a:xfrm>
            <a:off x="1" y="3080881"/>
            <a:ext cx="4853633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697E84-B24C-45E1-B5E2-2055DC460E2B}"/>
              </a:ext>
            </a:extLst>
          </p:cNvPr>
          <p:cNvSpPr/>
          <p:nvPr userDrawn="1"/>
        </p:nvSpPr>
        <p:spPr>
          <a:xfrm>
            <a:off x="5495528" y="248791"/>
            <a:ext cx="270272" cy="232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473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86CD30-C1F7-4F1C-A2BE-296375984BEE}"/>
              </a:ext>
            </a:extLst>
          </p:cNvPr>
          <p:cNvSpPr/>
          <p:nvPr userDrawn="1"/>
        </p:nvSpPr>
        <p:spPr>
          <a:xfrm>
            <a:off x="5592185" y="3080881"/>
            <a:ext cx="173615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309FA6-F672-455E-955D-B63C2E15B767}"/>
              </a:ext>
            </a:extLst>
          </p:cNvPr>
          <p:cNvGrpSpPr/>
          <p:nvPr userDrawn="1"/>
        </p:nvGrpSpPr>
        <p:grpSpPr>
          <a:xfrm>
            <a:off x="158014" y="3112090"/>
            <a:ext cx="512913" cy="66997"/>
            <a:chOff x="334126" y="6490192"/>
            <a:chExt cx="1084573" cy="141598"/>
          </a:xfrm>
        </p:grpSpPr>
        <p:sp>
          <p:nvSpPr>
            <p:cNvPr id="9" name="Прямоугольник: скругленные углы 15">
              <a:extLst>
                <a:ext uri="{FF2B5EF4-FFF2-40B4-BE49-F238E27FC236}">
                  <a16:creationId xmlns:a16="http://schemas.microsoft.com/office/drawing/2014/main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0" name="Прямоугольник: скругленные углы 16">
              <a:extLst>
                <a:ext uri="{FF2B5EF4-FFF2-40B4-BE49-F238E27FC236}">
                  <a16:creationId xmlns:a16="http://schemas.microsoft.com/office/drawing/2014/main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1" name="Прямоугольник: Скругленные углы 17">
              <a:extLst>
                <a:ext uri="{FF2B5EF4-FFF2-40B4-BE49-F238E27FC236}">
                  <a16:creationId xmlns:a16="http://schemas.microsoft.com/office/drawing/2014/main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2" name="Прямоугольник: скругленные углы 18">
              <a:extLst>
                <a:ext uri="{FF2B5EF4-FFF2-40B4-BE49-F238E27FC236}">
                  <a16:creationId xmlns:a16="http://schemas.microsoft.com/office/drawing/2014/main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759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193"/>
            <a:ext cx="1896908" cy="549822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9" y="129195"/>
            <a:ext cx="3223242" cy="2769390"/>
          </a:xfrm>
        </p:spPr>
        <p:txBody>
          <a:bodyPr/>
          <a:lstStyle>
            <a:lvl1pPr>
              <a:defRPr sz="1514"/>
            </a:lvl1pPr>
            <a:lvl2pPr>
              <a:defRPr sz="1325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0" y="679016"/>
            <a:ext cx="1896908" cy="2219568"/>
          </a:xfrm>
        </p:spPr>
        <p:txBody>
          <a:bodyPr/>
          <a:lstStyle>
            <a:lvl1pPr marL="0" indent="0">
              <a:buNone/>
              <a:defRPr sz="662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4487155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514"/>
            </a:lvl1pPr>
            <a:lvl2pPr marL="216301" indent="0">
              <a:buNone/>
              <a:defRPr sz="1325"/>
            </a:lvl2pPr>
            <a:lvl3pPr marL="432603" indent="0">
              <a:buNone/>
              <a:defRPr sz="1135"/>
            </a:lvl3pPr>
            <a:lvl4pPr marL="648904" indent="0">
              <a:buNone/>
              <a:defRPr sz="946"/>
            </a:lvl4pPr>
            <a:lvl5pPr marL="865205" indent="0">
              <a:buNone/>
              <a:defRPr sz="946"/>
            </a:lvl5pPr>
            <a:lvl6pPr marL="1081507" indent="0">
              <a:buNone/>
              <a:defRPr sz="946"/>
            </a:lvl6pPr>
            <a:lvl7pPr marL="1297808" indent="0">
              <a:buNone/>
              <a:defRPr sz="946"/>
            </a:lvl7pPr>
            <a:lvl8pPr marL="1514109" indent="0">
              <a:buNone/>
              <a:defRPr sz="946"/>
            </a:lvl8pPr>
            <a:lvl9pPr marL="1730411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662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729903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531085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7"/>
            <a:ext cx="1297305" cy="27686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7"/>
            <a:ext cx="3795819" cy="27686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7090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2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57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7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5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4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7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7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7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606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32603" rtl="0" eaLnBrk="1" latinLnBrk="0" hangingPunct="1">
        <a:spcBef>
          <a:spcPct val="0"/>
        </a:spcBef>
        <a:buNone/>
        <a:defRPr sz="2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226" indent="-162226" algn="l" defTabSz="432603" rtl="0" eaLnBrk="1" latinLnBrk="0" hangingPunct="1">
        <a:spcBef>
          <a:spcPct val="20000"/>
        </a:spcBef>
        <a:buFont typeface="Arial" pitchFamily="34" charset="0"/>
        <a:buChar char="•"/>
        <a:defRPr sz="1514" kern="1200">
          <a:solidFill>
            <a:schemeClr val="tx1"/>
          </a:solidFill>
          <a:latin typeface="+mn-lt"/>
          <a:ea typeface="+mn-ea"/>
          <a:cs typeface="+mn-cs"/>
        </a:defRPr>
      </a:lvl1pPr>
      <a:lvl2pPr marL="351490" indent="-135188" algn="l" defTabSz="432603" rtl="0" eaLnBrk="1" latinLnBrk="0" hangingPunct="1">
        <a:spcBef>
          <a:spcPct val="20000"/>
        </a:spcBef>
        <a:buFont typeface="Arial" pitchFamily="34" charset="0"/>
        <a:buChar char="–"/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540753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757055" indent="-108151" algn="l" defTabSz="432603" rtl="0" eaLnBrk="1" latinLnBrk="0" hangingPunct="1">
        <a:spcBef>
          <a:spcPct val="20000"/>
        </a:spcBef>
        <a:buFont typeface="Arial" pitchFamily="34" charset="0"/>
        <a:buChar char="–"/>
        <a:defRPr sz="946" kern="1200">
          <a:solidFill>
            <a:schemeClr val="tx1"/>
          </a:solidFill>
          <a:latin typeface="+mn-lt"/>
          <a:ea typeface="+mn-ea"/>
          <a:cs typeface="+mn-cs"/>
        </a:defRPr>
      </a:lvl4pPr>
      <a:lvl5pPr marL="973356" indent="-108151" algn="l" defTabSz="432603" rtl="0" eaLnBrk="1" latinLnBrk="0" hangingPunct="1">
        <a:spcBef>
          <a:spcPct val="20000"/>
        </a:spcBef>
        <a:buFont typeface="Arial" pitchFamily="34" charset="0"/>
        <a:buChar char="»"/>
        <a:defRPr sz="946" kern="1200">
          <a:solidFill>
            <a:schemeClr val="tx1"/>
          </a:solidFill>
          <a:latin typeface="+mn-lt"/>
          <a:ea typeface="+mn-ea"/>
          <a:cs typeface="+mn-cs"/>
        </a:defRPr>
      </a:lvl5pPr>
      <a:lvl6pPr marL="1189657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6pPr>
      <a:lvl7pPr marL="1405959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7pPr>
      <a:lvl8pPr marL="1622260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8pPr>
      <a:lvl9pPr marL="1838561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19994" y="1132495"/>
            <a:ext cx="4988838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it-IT" sz="2400" b="1" dirty="0">
                <a:solidFill>
                  <a:srgbClr val="2365C7"/>
                </a:solidFill>
                <a:latin typeface="Arial"/>
                <a:cs typeface="Arial"/>
              </a:rPr>
              <a:t>O‘zbekiston sporti (Holning turlari va ifodalanishi)</a:t>
            </a: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243935" y="212868"/>
            <a:ext cx="9249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29354" y="318453"/>
            <a:ext cx="962929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9-sinf 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0" y="2146983"/>
            <a:ext cx="1676401" cy="1075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Berilgan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lug‘atini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51B466-E0F1-4F10-B829-698DE656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49" y="631825"/>
            <a:ext cx="2121592" cy="11949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42CA73-82E4-4A7B-8A30-784AF86C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49" y="1862079"/>
            <a:ext cx="2121592" cy="128636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CF42E60-72F0-4D9C-AEAC-C0D7D7008FFB}"/>
              </a:ext>
            </a:extLst>
          </p:cNvPr>
          <p:cNvSpPr/>
          <p:nvPr/>
        </p:nvSpPr>
        <p:spPr>
          <a:xfrm>
            <a:off x="120562" y="625021"/>
            <a:ext cx="3197490" cy="2445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yashash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tarsi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dunyoqarashi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ajdodlarimiz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chaqqonlik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o‘yinlari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milliy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qadriyat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an’ana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e’zozlash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hissi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007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603"/>
            <a:r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t>Логотип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603"/>
            <a:fld id="{0FD50806-BABF-4915-9689-3B9956D1C75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2603"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CFF2DB-AFD5-4B64-A25C-39F14376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" y="0"/>
            <a:ext cx="5758107" cy="455417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84"/>
              </a:spcBef>
            </a:pPr>
            <a:r>
              <a:rPr lang="en-US" sz="189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“Insert” </a:t>
            </a:r>
            <a:r>
              <a:rPr lang="en-US" sz="1892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strategiyasi</a:t>
            </a:r>
            <a:r>
              <a:rPr lang="en-US" sz="189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92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metodi</a:t>
            </a:r>
            <a:endParaRPr lang="ru-RU" sz="1892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3BD7EC2-A7D5-43BF-86B5-2AF9440FB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28232"/>
              </p:ext>
            </p:extLst>
          </p:nvPr>
        </p:nvGraphicFramePr>
        <p:xfrm>
          <a:off x="233281" y="757132"/>
          <a:ext cx="5332542" cy="214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50">
                  <a:extLst>
                    <a:ext uri="{9D8B030D-6E8A-4147-A177-3AD203B41FA5}">
                      <a16:colId xmlns:a16="http://schemas.microsoft.com/office/drawing/2014/main" val="3271431849"/>
                    </a:ext>
                  </a:extLst>
                </a:gridCol>
                <a:gridCol w="1409379">
                  <a:extLst>
                    <a:ext uri="{9D8B030D-6E8A-4147-A177-3AD203B41FA5}">
                      <a16:colId xmlns:a16="http://schemas.microsoft.com/office/drawing/2014/main" val="3188699445"/>
                    </a:ext>
                  </a:extLst>
                </a:gridCol>
                <a:gridCol w="1206167">
                  <a:extLst>
                    <a:ext uri="{9D8B030D-6E8A-4147-A177-3AD203B41FA5}">
                      <a16:colId xmlns:a16="http://schemas.microsoft.com/office/drawing/2014/main" val="3728017408"/>
                    </a:ext>
                  </a:extLst>
                </a:gridCol>
                <a:gridCol w="1156846">
                  <a:extLst>
                    <a:ext uri="{9D8B030D-6E8A-4147-A177-3AD203B41FA5}">
                      <a16:colId xmlns:a16="http://schemas.microsoft.com/office/drawing/2014/main" val="1531564561"/>
                    </a:ext>
                  </a:extLst>
                </a:gridCol>
              </a:tblGrid>
              <a:tr h="12267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«V »</a:t>
                      </a: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bilganlarimni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tasdiqlaydi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«+»</a:t>
                      </a: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yangi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axborot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«-»</a:t>
                      </a: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bilganlarimga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zid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keladi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«?»</a:t>
                      </a:r>
                    </a:p>
                    <a:p>
                      <a:pPr algn="ctr"/>
                      <a:r>
                        <a:rPr lang="fi-FI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 o‘ylan-</a:t>
                      </a:r>
                    </a:p>
                    <a:p>
                      <a:pPr algn="ctr"/>
                      <a:r>
                        <a:rPr lang="fi-FI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tirib qo‘ydi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extLst>
                  <a:ext uri="{0D108BD9-81ED-4DB2-BD59-A6C34878D82A}">
                    <a16:rowId xmlns:a16="http://schemas.microsoft.com/office/drawing/2014/main" val="406276190"/>
                  </a:ext>
                </a:extLst>
              </a:tr>
              <a:tr h="920081"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tc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265" marR="43265" marT="21632" marB="21632"/>
                </a:tc>
                <a:extLst>
                  <a:ext uri="{0D108BD9-81ED-4DB2-BD59-A6C34878D82A}">
                    <a16:rowId xmlns:a16="http://schemas.microsoft.com/office/drawing/2014/main" val="2292950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4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49"/>
            <a:ext cx="5765799" cy="3215695"/>
            <a:chOff x="12099" y="71163"/>
            <a:chExt cx="576579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99" y="71163"/>
              <a:ext cx="5765799" cy="56744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45" y="83701"/>
            <a:ext cx="6275872" cy="5950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 rtl="0">
              <a:defRPr/>
            </a:pPr>
            <a:r>
              <a:rPr lang="en-US" sz="1800" spc="15" dirty="0"/>
              <a:t>  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5-mashq. (72-bet)</a:t>
            </a:r>
            <a:br>
              <a:rPr lang="ru-RU" sz="1800" dirty="0"/>
            </a:br>
            <a:endParaRPr sz="18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" y="614058"/>
            <a:ext cx="5571355" cy="45437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167285-317F-463E-B9C7-BF0119B2D994}"/>
              </a:ext>
            </a:extLst>
          </p:cNvPr>
          <p:cNvSpPr/>
          <p:nvPr/>
        </p:nvSpPr>
        <p:spPr>
          <a:xfrm>
            <a:off x="291207" y="1089025"/>
            <a:ext cx="50984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eshitgandan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afzal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bulbul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(H.O.)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3. Men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o‘ylagan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qilisharmikan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stadionga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5. U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orqadan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qochdi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Qaytishda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kutubxonaga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o‘tamiz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eggan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kelardi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Eshikni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qaradi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Qaytarish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Yig‘ilish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uchda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599" y="606763"/>
            <a:ext cx="5281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gaplardan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hollarni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49"/>
            <a:ext cx="5650869" cy="3215695"/>
            <a:chOff x="66844" y="71163"/>
            <a:chExt cx="565086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6744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062872" cy="68736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Jadvalni</a:t>
            </a:r>
            <a:r>
              <a:rPr lang="en-US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to‘diring</a:t>
            </a:r>
            <a:br>
              <a:rPr lang="ru-RU" sz="18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</a:t>
            </a:r>
            <a:endParaRPr spc="1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167285-317F-463E-B9C7-BF0119B2D994}"/>
              </a:ext>
            </a:extLst>
          </p:cNvPr>
          <p:cNvSpPr/>
          <p:nvPr/>
        </p:nvSpPr>
        <p:spPr>
          <a:xfrm>
            <a:off x="200206" y="965475"/>
            <a:ext cx="5190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11">
            <a:extLst>
              <a:ext uri="{FF2B5EF4-FFF2-40B4-BE49-F238E27FC236}">
                <a16:creationId xmlns:a16="http://schemas.microsoft.com/office/drawing/2014/main" id="{3CFEA79E-75EA-48AD-8B8F-918B8E747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43494"/>
              </p:ext>
            </p:extLst>
          </p:nvPr>
        </p:nvGraphicFramePr>
        <p:xfrm>
          <a:off x="108856" y="784225"/>
          <a:ext cx="53469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493">
                  <a:extLst>
                    <a:ext uri="{9D8B030D-6E8A-4147-A177-3AD203B41FA5}">
                      <a16:colId xmlns:a16="http://schemas.microsoft.com/office/drawing/2014/main" val="973476070"/>
                    </a:ext>
                  </a:extLst>
                </a:gridCol>
                <a:gridCol w="2673493">
                  <a:extLst>
                    <a:ext uri="{9D8B030D-6E8A-4147-A177-3AD203B41FA5}">
                      <a16:colId xmlns:a16="http://schemas.microsoft.com/office/drawing/2014/main" val="485755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O‘rin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holi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71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bulbul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kitob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o‘qiydi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Yig‘ilish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uchda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bo‘ladi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8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95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88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77801" y="102935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E0EA14-1372-4DDA-8AFA-8F4187FFB36E}"/>
              </a:ext>
            </a:extLst>
          </p:cNvPr>
          <p:cNvSpPr/>
          <p:nvPr/>
        </p:nvSpPr>
        <p:spPr>
          <a:xfrm>
            <a:off x="88901" y="27873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Jadvaldagi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so‘zlarni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ketma-ketlikda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joylab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yashiringan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maqollarni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toping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9B905C3-AF50-480B-A1A4-5D2F73A9C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99112"/>
              </p:ext>
            </p:extLst>
          </p:nvPr>
        </p:nvGraphicFramePr>
        <p:xfrm>
          <a:off x="88901" y="527735"/>
          <a:ext cx="5613399" cy="270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875">
                  <a:extLst>
                    <a:ext uri="{9D8B030D-6E8A-4147-A177-3AD203B41FA5}">
                      <a16:colId xmlns:a16="http://schemas.microsoft.com/office/drawing/2014/main" val="1923319539"/>
                    </a:ext>
                  </a:extLst>
                </a:gridCol>
                <a:gridCol w="1112588">
                  <a:extLst>
                    <a:ext uri="{9D8B030D-6E8A-4147-A177-3AD203B41FA5}">
                      <a16:colId xmlns:a16="http://schemas.microsoft.com/office/drawing/2014/main" val="3037233801"/>
                    </a:ext>
                  </a:extLst>
                </a:gridCol>
                <a:gridCol w="1172340">
                  <a:extLst>
                    <a:ext uri="{9D8B030D-6E8A-4147-A177-3AD203B41FA5}">
                      <a16:colId xmlns:a16="http://schemas.microsoft.com/office/drawing/2014/main" val="1993907930"/>
                    </a:ext>
                  </a:extLst>
                </a:gridCol>
                <a:gridCol w="1052837">
                  <a:extLst>
                    <a:ext uri="{9D8B030D-6E8A-4147-A177-3AD203B41FA5}">
                      <a16:colId xmlns:a16="http://schemas.microsoft.com/office/drawing/2014/main" val="974603916"/>
                    </a:ext>
                  </a:extLst>
                </a:gridCol>
                <a:gridCol w="1137759">
                  <a:extLst>
                    <a:ext uri="{9D8B030D-6E8A-4147-A177-3AD203B41FA5}">
                      <a16:colId xmlns:a16="http://schemas.microsoft.com/office/drawing/2014/main" val="2534799893"/>
                    </a:ext>
                  </a:extLst>
                </a:gridCol>
              </a:tblGrid>
              <a:tr h="3766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661677"/>
                  </a:ext>
                </a:extLst>
              </a:tr>
              <a:tr h="460974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Vatan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bilimi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shug‘ullangan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975023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ostonadan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salomatlik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garovi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zo‘r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19020"/>
                  </a:ext>
                </a:extLst>
              </a:tr>
              <a:tr h="476111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bilagi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boshlanadi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yiqar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mingni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4199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zo‘r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92682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yiqar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uyg‘oq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496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77801" y="102935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E0EA14-1372-4DDA-8AFA-8F4187FFB36E}"/>
              </a:ext>
            </a:extLst>
          </p:cNvPr>
          <p:cNvSpPr/>
          <p:nvPr/>
        </p:nvSpPr>
        <p:spPr>
          <a:xfrm>
            <a:off x="88901" y="27873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Jadvaldagi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so‘zlarni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ketma-ketlikda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joylab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yashiringan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maqollarni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toping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9B905C3-AF50-480B-A1A4-5D2F73A9C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92619"/>
              </p:ext>
            </p:extLst>
          </p:nvPr>
        </p:nvGraphicFramePr>
        <p:xfrm>
          <a:off x="201385" y="784225"/>
          <a:ext cx="5333999" cy="187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99">
                  <a:extLst>
                    <a:ext uri="{9D8B030D-6E8A-4147-A177-3AD203B41FA5}">
                      <a16:colId xmlns:a16="http://schemas.microsoft.com/office/drawing/2014/main" val="1923319539"/>
                    </a:ext>
                  </a:extLst>
                </a:gridCol>
              </a:tblGrid>
              <a:tr h="460974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tanda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975023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salomatlik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garovi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319020"/>
                  </a:ext>
                </a:extLst>
              </a:tr>
              <a:tr h="476111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Bilagi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zo‘r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yiqar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Bilimi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zo‘r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4199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shug‘ullangan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sog‘lom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uyg‘oq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9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6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472"/>
            <a:ext cx="5765800" cy="4575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957" y="477059"/>
            <a:ext cx="5650865" cy="2802940"/>
            <a:chOff x="66840" y="537214"/>
            <a:chExt cx="5650865" cy="2648174"/>
          </a:xfrm>
        </p:grpSpPr>
        <p:sp>
          <p:nvSpPr>
            <p:cNvPr id="7" name="object 7"/>
            <p:cNvSpPr/>
            <p:nvPr/>
          </p:nvSpPr>
          <p:spPr>
            <a:xfrm>
              <a:off x="66840" y="537214"/>
              <a:ext cx="5650865" cy="2648174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D8F252-9624-4976-B577-D6C3C3E38C4D}"/>
              </a:ext>
            </a:extLst>
          </p:cNvPr>
          <p:cNvSpPr/>
          <p:nvPr/>
        </p:nvSpPr>
        <p:spPr>
          <a:xfrm>
            <a:off x="19957" y="879041"/>
            <a:ext cx="3516863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4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2AC345-1EBC-41DC-91E3-9FD73E3ABF3A}"/>
              </a:ext>
            </a:extLst>
          </p:cNvPr>
          <p:cNvSpPr/>
          <p:nvPr/>
        </p:nvSpPr>
        <p:spPr>
          <a:xfrm>
            <a:off x="208695" y="2948379"/>
            <a:ext cx="1913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4A5541-3BEF-464C-9BA3-6FECA13E03F7}"/>
              </a:ext>
            </a:extLst>
          </p:cNvPr>
          <p:cNvSpPr/>
          <p:nvPr/>
        </p:nvSpPr>
        <p:spPr>
          <a:xfrm>
            <a:off x="75020" y="508727"/>
            <a:ext cx="55958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Mustaqilligimizning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arafasida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bitkazilgan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izchil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yorqin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ifodasidir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muhtasham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majmua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muxlislariga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8A5FF9-739E-4825-AEB0-7A2BF5E0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04" y="1893722"/>
            <a:ext cx="2456960" cy="11699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11459D-4CC9-4A63-81A5-74E7028B1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4" y="1925390"/>
            <a:ext cx="2022127" cy="1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29" y="98425"/>
            <a:ext cx="4746625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896F60-B333-4AA7-9D8B-EDD344BFC9A1}"/>
              </a:ext>
            </a:extLst>
          </p:cNvPr>
          <p:cNvSpPr/>
          <p:nvPr/>
        </p:nvSpPr>
        <p:spPr>
          <a:xfrm>
            <a:off x="296158" y="-4420255"/>
            <a:ext cx="5469642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ulga’yib,bilim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olganmiz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Jo’jani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sanaydilar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faxrlanishimiz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obobdonlashtirildi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Intizomga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qilinsin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so’zimning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chiqaman</a:t>
            </a:r>
            <a:endParaRPr lang="ru-R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D32763-31B8-44D0-B038-4A8429A57720}"/>
              </a:ext>
            </a:extLst>
          </p:cNvPr>
          <p:cNvSpPr/>
          <p:nvPr/>
        </p:nvSpPr>
        <p:spPr>
          <a:xfrm>
            <a:off x="63500" y="932605"/>
            <a:ext cx="3276600" cy="57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FFC117-7B83-41D3-AAFC-89FF945E2B58}"/>
              </a:ext>
            </a:extLst>
          </p:cNvPr>
          <p:cNvSpPr/>
          <p:nvPr/>
        </p:nvSpPr>
        <p:spPr>
          <a:xfrm>
            <a:off x="78444" y="784225"/>
            <a:ext cx="34509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noyob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me’moriy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muhandislik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betakror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poytaxtimiz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ko‘rkiga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talablar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majmuada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futbolchilar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murabbiylar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hakamlar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muxlislar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sharoitlar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qulayliklar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8C730-87FD-4E2E-9206-3282843B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554" y="543437"/>
            <a:ext cx="2022345" cy="13238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5A95A-CF51-4F6A-BBA0-CDC81FAA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55" y="1867290"/>
            <a:ext cx="2062551" cy="12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 </a:t>
            </a:r>
            <a:r>
              <a:rPr lang="en-US" spc="15" dirty="0" err="1"/>
              <a:t>usuli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09333" y="568332"/>
            <a:ext cx="2735942" cy="30777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!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E0C55A-1F78-4630-ADD4-598A28A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75" y="2349476"/>
            <a:ext cx="692122" cy="6075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F327F3-315F-439E-AA26-AAD167FA6985}"/>
              </a:ext>
            </a:extLst>
          </p:cNvPr>
          <p:cNvSpPr/>
          <p:nvPr/>
        </p:nvSpPr>
        <p:spPr>
          <a:xfrm>
            <a:off x="300752" y="1009875"/>
            <a:ext cx="5290877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malakali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o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пытный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izchil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muxlislariga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фанатам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ko‘rkiga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qo‘shadi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придаёт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красоту</a:t>
            </a:r>
          </a:p>
        </p:txBody>
      </p:sp>
    </p:spTree>
    <p:extLst>
      <p:ext uri="{BB962C8B-B14F-4D97-AF65-F5344CB8AC3E}">
        <p14:creationId xmlns:p14="http://schemas.microsoft.com/office/powerpoint/2010/main" val="29989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 </a:t>
            </a:r>
            <a:r>
              <a:rPr lang="en-US" spc="15" dirty="0" err="1"/>
              <a:t>usuli</a:t>
            </a:r>
            <a:r>
              <a:rPr lang="en-US" spc="15" dirty="0"/>
              <a:t> 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09333" y="568332"/>
            <a:ext cx="2735942" cy="30777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Eslab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qoling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!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E0C55A-1F78-4630-ADD4-598A28A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75" y="2349476"/>
            <a:ext cx="692122" cy="6075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F327F3-315F-439E-AA26-AAD167FA6985}"/>
              </a:ext>
            </a:extLst>
          </p:cNvPr>
          <p:cNvSpPr/>
          <p:nvPr/>
        </p:nvSpPr>
        <p:spPr>
          <a:xfrm>
            <a:off x="410725" y="1009875"/>
            <a:ext cx="44798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betakror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неповторимый	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murabbiylar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sharoitlar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  <a:p>
            <a:pPr lvl="0">
              <a:lnSpc>
                <a:spcPct val="150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hakamlar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	жюри</a:t>
            </a:r>
          </a:p>
          <a:p>
            <a:pPr lvl="0"/>
            <a:r>
              <a:rPr lang="en-US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986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92729"/>
            <a:ext cx="425854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FC146-D6B0-440C-ABA5-3463EA296B68}"/>
              </a:ext>
            </a:extLst>
          </p:cNvPr>
          <p:cNvSpPr/>
          <p:nvPr/>
        </p:nvSpPr>
        <p:spPr>
          <a:xfrm>
            <a:off x="155046" y="631825"/>
            <a:ext cx="5257800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Ayting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-chi,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qiziqasizmi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qadimiy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qaysilarini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bokschilaridan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yoqtirasiz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chempionlarini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bilasizmi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17877E-2E26-4290-A6B1-C993F72B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1945350"/>
            <a:ext cx="1538817" cy="11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00" y="631826"/>
            <a:ext cx="5675086" cy="571406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1.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Mustaqilligimizning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21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yilligi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arafasida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Toshkent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shahrida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algn="ctr"/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qanday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majmua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qurildi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F86165-5198-4938-8E5F-8D1E72990B31}"/>
              </a:ext>
            </a:extLst>
          </p:cNvPr>
          <p:cNvSpPr/>
          <p:nvPr/>
        </p:nvSpPr>
        <p:spPr>
          <a:xfrm>
            <a:off x="2501900" y="1203231"/>
            <a:ext cx="457200" cy="375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34" y="631826"/>
            <a:ext cx="5636352" cy="527954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Futbol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sport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turini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rivojlantirish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maqsadida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qanday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ishlar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algn="ctr"/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qilinmoqda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F86165-5198-4938-8E5F-8D1E72990B31}"/>
              </a:ext>
            </a:extLst>
          </p:cNvPr>
          <p:cNvSpPr/>
          <p:nvPr/>
        </p:nvSpPr>
        <p:spPr>
          <a:xfrm>
            <a:off x="2501900" y="1203231"/>
            <a:ext cx="457200" cy="375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34" y="719879"/>
            <a:ext cx="5636352" cy="33229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3. Yana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qanday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sport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majmualari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qurilmoqda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F86165-5198-4938-8E5F-8D1E72990B31}"/>
              </a:ext>
            </a:extLst>
          </p:cNvPr>
          <p:cNvSpPr/>
          <p:nvPr/>
        </p:nvSpPr>
        <p:spPr>
          <a:xfrm>
            <a:off x="2501900" y="1203231"/>
            <a:ext cx="457200" cy="375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3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1100A4-C10F-4937-A5EE-3FEBAE39A774}"/>
              </a:ext>
            </a:extLst>
          </p:cNvPr>
          <p:cNvSpPr/>
          <p:nvPr/>
        </p:nvSpPr>
        <p:spPr>
          <a:xfrm>
            <a:off x="368300" y="12414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2. “Men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yoqtirgan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sport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mavzusida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kichik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matn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yozing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5765800" cy="3244851"/>
            <a:chOff x="12100" y="57915"/>
            <a:chExt cx="5765800" cy="3059737"/>
          </a:xfrm>
        </p:grpSpPr>
        <p:sp>
          <p:nvSpPr>
            <p:cNvPr id="3" name="object 3"/>
            <p:cNvSpPr/>
            <p:nvPr/>
          </p:nvSpPr>
          <p:spPr>
            <a:xfrm>
              <a:off x="66844" y="528044"/>
              <a:ext cx="5650865" cy="258960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57915"/>
              <a:ext cx="5765800" cy="45207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465" y="44285"/>
            <a:ext cx="4878705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 err="1">
                <a:solidFill>
                  <a:prstClr val="white"/>
                </a:solidFill>
              </a:rPr>
              <a:t>Takrorlash</a:t>
            </a:r>
            <a:endParaRPr lang="en-US" spc="1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81BC27-7DFA-48AC-898A-07DB9F21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8" y="1162061"/>
            <a:ext cx="1040010" cy="7030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EB7C86-2BF5-4051-9D7E-E1D28723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02" y="1160101"/>
            <a:ext cx="1040010" cy="75552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9EA3AB-45C0-4D70-9475-E8CD3E414451}"/>
              </a:ext>
            </a:extLst>
          </p:cNvPr>
          <p:cNvSpPr/>
          <p:nvPr/>
        </p:nvSpPr>
        <p:spPr>
          <a:xfrm>
            <a:off x="1632360" y="1309349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D47EE3-CFE4-4FBE-9C6F-1A21AD71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336" y="2011690"/>
            <a:ext cx="1131937" cy="7030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0290D1-FA7F-43EB-B040-D9753A7E7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70" y="2018905"/>
            <a:ext cx="1092200" cy="7293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223746-E481-4F23-822C-A34766790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55" y="2005925"/>
            <a:ext cx="1373876" cy="80470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D1553E-C95F-4AD7-8C8D-1C73986C6486}"/>
              </a:ext>
            </a:extLst>
          </p:cNvPr>
          <p:cNvSpPr/>
          <p:nvPr/>
        </p:nvSpPr>
        <p:spPr>
          <a:xfrm>
            <a:off x="1830111" y="2159572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maqsad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F7C4776-4780-4756-B98C-9A76DC5FEAF2}"/>
              </a:ext>
            </a:extLst>
          </p:cNvPr>
          <p:cNvSpPr/>
          <p:nvPr/>
        </p:nvSpPr>
        <p:spPr>
          <a:xfrm>
            <a:off x="418228" y="2056420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C7DB8D-AF62-4F94-9D6B-EF4090A16FC7}"/>
              </a:ext>
            </a:extLst>
          </p:cNvPr>
          <p:cNvSpPr/>
          <p:nvPr/>
        </p:nvSpPr>
        <p:spPr>
          <a:xfrm>
            <a:off x="3362283" y="2132974"/>
            <a:ext cx="776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8FF3F82-66D3-4477-B3B4-32A751C197A8}"/>
              </a:ext>
            </a:extLst>
          </p:cNvPr>
          <p:cNvSpPr/>
          <p:nvPr/>
        </p:nvSpPr>
        <p:spPr>
          <a:xfrm>
            <a:off x="1301112" y="510328"/>
            <a:ext cx="2420000" cy="45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Holning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turlari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Стрелка: изогнутая влево 32">
            <a:extLst>
              <a:ext uri="{FF2B5EF4-FFF2-40B4-BE49-F238E27FC236}">
                <a16:creationId xmlns:a16="http://schemas.microsoft.com/office/drawing/2014/main" id="{748796FA-F5B9-4D07-B6E4-677ABD0AE2F6}"/>
              </a:ext>
            </a:extLst>
          </p:cNvPr>
          <p:cNvSpPr/>
          <p:nvPr/>
        </p:nvSpPr>
        <p:spPr>
          <a:xfrm>
            <a:off x="4272456" y="1478626"/>
            <a:ext cx="335022" cy="7293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5671F9-ECCB-4288-B340-73B2A4EDC49D}"/>
              </a:ext>
            </a:extLst>
          </p:cNvPr>
          <p:cNvSpPr/>
          <p:nvPr/>
        </p:nvSpPr>
        <p:spPr>
          <a:xfrm>
            <a:off x="226883" y="1309349"/>
            <a:ext cx="665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36CC1B-2357-4153-A956-3BB47DBB8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153" y="1193718"/>
            <a:ext cx="1292464" cy="7559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493E20-3D40-440C-91AA-190B01C997C0}"/>
              </a:ext>
            </a:extLst>
          </p:cNvPr>
          <p:cNvSpPr/>
          <p:nvPr/>
        </p:nvSpPr>
        <p:spPr>
          <a:xfrm>
            <a:off x="3121493" y="1324681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13EE5886-3AF0-4069-9D0E-6A5719798B1E}"/>
              </a:ext>
            </a:extLst>
          </p:cNvPr>
          <p:cNvSpPr/>
          <p:nvPr/>
        </p:nvSpPr>
        <p:spPr>
          <a:xfrm>
            <a:off x="1194222" y="1385549"/>
            <a:ext cx="259826" cy="186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A23DAC7E-F916-46DD-8BE3-7577D342D831}"/>
              </a:ext>
            </a:extLst>
          </p:cNvPr>
          <p:cNvSpPr/>
          <p:nvPr/>
        </p:nvSpPr>
        <p:spPr>
          <a:xfrm>
            <a:off x="2533210" y="1478626"/>
            <a:ext cx="337195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лево 24">
            <a:extLst>
              <a:ext uri="{FF2B5EF4-FFF2-40B4-BE49-F238E27FC236}">
                <a16:creationId xmlns:a16="http://schemas.microsoft.com/office/drawing/2014/main" id="{B7E0D67C-8201-4DA7-BFD2-F1DA7930EE99}"/>
              </a:ext>
            </a:extLst>
          </p:cNvPr>
          <p:cNvSpPr/>
          <p:nvPr/>
        </p:nvSpPr>
        <p:spPr>
          <a:xfrm>
            <a:off x="2864507" y="2281215"/>
            <a:ext cx="348992" cy="1692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лево 27">
            <a:extLst>
              <a:ext uri="{FF2B5EF4-FFF2-40B4-BE49-F238E27FC236}">
                <a16:creationId xmlns:a16="http://schemas.microsoft.com/office/drawing/2014/main" id="{46E01133-1EA7-4897-943C-91BC1AF72493}"/>
              </a:ext>
            </a:extLst>
          </p:cNvPr>
          <p:cNvSpPr/>
          <p:nvPr/>
        </p:nvSpPr>
        <p:spPr>
          <a:xfrm>
            <a:off x="1501192" y="2213714"/>
            <a:ext cx="259826" cy="239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1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2770462"/>
            <a:chOff x="66840" y="71163"/>
            <a:chExt cx="5650873" cy="2770462"/>
          </a:xfrm>
        </p:grpSpPr>
        <p:sp>
          <p:nvSpPr>
            <p:cNvPr id="3" name="object 3"/>
            <p:cNvSpPr/>
            <p:nvPr/>
          </p:nvSpPr>
          <p:spPr>
            <a:xfrm>
              <a:off x="66840" y="1089024"/>
              <a:ext cx="5650865" cy="175260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229" y="104368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 err="1"/>
              <a:t>Maqsad</a:t>
            </a:r>
            <a:r>
              <a:rPr lang="en-US" spc="15" dirty="0"/>
              <a:t> </a:t>
            </a:r>
            <a:r>
              <a:rPr lang="en-US" spc="15" dirty="0" err="1"/>
              <a:t>holi</a:t>
            </a:r>
            <a:endParaRPr lang="en-US" spc="1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12E04-C72C-40BA-B06E-8FF30F2F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" y="606887"/>
            <a:ext cx="2091109" cy="4999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010022-E78B-42E5-BA04-5E12EBBBC5E3}"/>
              </a:ext>
            </a:extLst>
          </p:cNvPr>
          <p:cNvSpPr/>
          <p:nvPr/>
        </p:nvSpPr>
        <p:spPr>
          <a:xfrm>
            <a:off x="368300" y="1290028"/>
            <a:ext cx="4957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imtihon</a:t>
            </a:r>
            <a:r>
              <a:rPr lang="en-US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topshirgani</a:t>
            </a:r>
            <a:r>
              <a:rPr lang="en-US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keldilar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Hammani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kuldirish</a:t>
            </a:r>
            <a:r>
              <a:rPr lang="en-US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antiqa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kiyindi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48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90" y="555625"/>
            <a:ext cx="5410200" cy="533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 defTabSz="913851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3851"/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1AB0647-87D8-47F1-B24E-99AAF268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04" y="138595"/>
            <a:ext cx="5218431" cy="276999"/>
          </a:xfrm>
        </p:spPr>
        <p:txBody>
          <a:bodyPr/>
          <a:lstStyle/>
          <a:p>
            <a:pPr algn="ctr"/>
            <a:r>
              <a:rPr lang="en-US" sz="1800" dirty="0"/>
              <a:t>3- </a:t>
            </a:r>
            <a:r>
              <a:rPr lang="en-US" sz="1800" dirty="0" err="1"/>
              <a:t>mashq</a:t>
            </a:r>
            <a:r>
              <a:rPr lang="en-US" sz="1800" dirty="0"/>
              <a:t>. (71-bet) </a:t>
            </a: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915DCA-92FD-4B26-B755-4C8D84261B86}"/>
              </a:ext>
            </a:extLst>
          </p:cNvPr>
          <p:cNvSpPr/>
          <p:nvPr/>
        </p:nvSpPr>
        <p:spPr>
          <a:xfrm>
            <a:off x="124323" y="1247885"/>
            <a:ext cx="56189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ich… 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Inshoni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kelgach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hosilni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tezroq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yig‘ish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shoshildi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bir-ikki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tayyorlanishi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5. Chol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yoqasiga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6. Uni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davolatish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shifokorlarni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chaqirishdi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Xayrulla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690" y="555625"/>
            <a:ext cx="1968410" cy="304799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 defTabSz="913851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11AB0647-87D8-47F1-B24E-99AAF268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04" y="138595"/>
            <a:ext cx="5218431" cy="276999"/>
          </a:xfrm>
        </p:spPr>
        <p:txBody>
          <a:bodyPr/>
          <a:lstStyle/>
          <a:p>
            <a:pPr algn="ctr"/>
            <a:r>
              <a:rPr lang="en-US" sz="1800" dirty="0"/>
              <a:t>3- </a:t>
            </a:r>
            <a:r>
              <a:rPr lang="en-US" sz="1800" dirty="0" err="1"/>
              <a:t>mashq</a:t>
            </a:r>
            <a:r>
              <a:rPr lang="en-US" sz="1800" dirty="0"/>
              <a:t>. </a:t>
            </a: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915DCA-92FD-4B26-B755-4C8D84261B86}"/>
              </a:ext>
            </a:extLst>
          </p:cNvPr>
          <p:cNvSpPr/>
          <p:nvPr/>
        </p:nvSpPr>
        <p:spPr>
          <a:xfrm>
            <a:off x="63501" y="803841"/>
            <a:ext cx="5702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Inshoni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kelgach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hosilni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tezroq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yig‘ish</a:t>
            </a:r>
            <a:r>
              <a:rPr lang="en-US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shoshildi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bir-ikki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tayyorlanishi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5. Chol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yoqasiga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ovla</a:t>
            </a:r>
            <a:r>
              <a:rPr lang="en-US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6. Uni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davolatish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shifokorlarni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chaqirishdi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Xayrulla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2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49"/>
            <a:ext cx="5765799" cy="3215695"/>
            <a:chOff x="12099" y="71163"/>
            <a:chExt cx="576579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99" y="71163"/>
              <a:ext cx="5765799" cy="56744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199" y="96857"/>
            <a:ext cx="5516412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 rtl="0">
              <a:defRPr/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4-mashq. (71-72-betlar)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1" y="607257"/>
            <a:ext cx="5516412" cy="48350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53E00F-CEA2-40C4-8E99-0AB3DCCCC369}"/>
              </a:ext>
            </a:extLst>
          </p:cNvPr>
          <p:cNvSpPr/>
          <p:nvPr/>
        </p:nvSpPr>
        <p:spPr>
          <a:xfrm>
            <a:off x="186758" y="1196541"/>
            <a:ext cx="523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1. Biz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ilmning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qal’asini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olmoqqa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keldik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baxtimizning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sozini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chalmoqqa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keldik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Xolidaxon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opamni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3.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Farg‘onadan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Toshkentga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kelganini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4. Tun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uxlamaganligi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qizargan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Shodligidan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Tarlon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to‘xtamadi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yig‘idan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suvsizlikdan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qaqrab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Ko‘rgali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husningni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mubtalo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6FA072-E188-4A0B-917D-A1E218003D6D}"/>
              </a:ext>
            </a:extLst>
          </p:cNvPr>
          <p:cNvSpPr/>
          <p:nvPr/>
        </p:nvSpPr>
        <p:spPr>
          <a:xfrm>
            <a:off x="319571" y="60725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9572" y="634242"/>
            <a:ext cx="5106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Gaplarni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o‘qing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Maqsad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holining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qanday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vositalar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bilan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ifodalanganini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aniqlang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US" sz="12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50" y="76199"/>
            <a:ext cx="54553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/>
              <a:t>5-topshiriq </a:t>
            </a:r>
            <a:endParaRPr sz="1800"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623075-057D-4B87-9996-FDE2339D8751}"/>
              </a:ext>
            </a:extLst>
          </p:cNvPr>
          <p:cNvSpPr/>
          <p:nvPr/>
        </p:nvSpPr>
        <p:spPr>
          <a:xfrm>
            <a:off x="139700" y="574888"/>
            <a:ext cx="38297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1F9AF8-7DEC-4A54-8AD7-9D48725198D2}"/>
              </a:ext>
            </a:extLst>
          </p:cNvPr>
          <p:cNvSpPr/>
          <p:nvPr/>
        </p:nvSpPr>
        <p:spPr>
          <a:xfrm>
            <a:off x="116114" y="1024680"/>
            <a:ext cx="5589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turining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ota-bobolarimizning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dunyoqarashidan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o‘yinlar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ajdodlarimizda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holatdan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chaqqonlik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yakkama-yakka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olishuvga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uquv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o‘yinlari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voyaga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yetkazish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ta’lim-tarbiya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DA75FE-2774-4918-8A46-7845845B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" y="505906"/>
            <a:ext cx="5589300" cy="48244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1EDDFE-0EE6-41E5-8EBF-24EA639C9E2A}"/>
              </a:ext>
            </a:extLst>
          </p:cNvPr>
          <p:cNvSpPr/>
          <p:nvPr/>
        </p:nvSpPr>
        <p:spPr>
          <a:xfrm>
            <a:off x="398856" y="469578"/>
            <a:ext cx="5250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O‘qing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Tinglang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Tayanch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so‘zlarni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topib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lug‘at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tuzing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ED2FFD-CDDA-4A76-BAD7-2CB2A02F0147}"/>
              </a:ext>
            </a:extLst>
          </p:cNvPr>
          <p:cNvSpPr/>
          <p:nvPr/>
        </p:nvSpPr>
        <p:spPr>
          <a:xfrm>
            <a:off x="139701" y="886154"/>
            <a:ext cx="3276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qadriyat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urf-odat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avaylashda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beqiyos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qadriyat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avlodlardan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avlodlarga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ardoqlagan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qalbida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tuyg‘usi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shakllanib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an’ana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odatlarini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e’zozlash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hissi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kuchayadi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51B466-E0F1-4F10-B829-698DE656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49" y="631825"/>
            <a:ext cx="2121592" cy="11949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42CA73-82E4-4A7B-8A30-784AF86C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49" y="1862079"/>
            <a:ext cx="212159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3741</TotalTime>
  <Words>1199</Words>
  <Application>Microsoft Office PowerPoint</Application>
  <PresentationFormat>Произвольный</PresentationFormat>
  <Paragraphs>203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Matura MT Script Capitals</vt:lpstr>
      <vt:lpstr>Monotype Corsiva</vt:lpstr>
      <vt:lpstr>Times New Roman</vt:lpstr>
      <vt:lpstr>UZ-Times-Bold</vt:lpstr>
      <vt:lpstr>Wingdings 3</vt:lpstr>
      <vt:lpstr>Office Theme</vt:lpstr>
      <vt:lpstr>1_Office Theme</vt:lpstr>
      <vt:lpstr>Тема Office</vt:lpstr>
      <vt:lpstr> O‘zbek tili</vt:lpstr>
      <vt:lpstr>Savollarga javob bering</vt:lpstr>
      <vt:lpstr>Takrorlash</vt:lpstr>
      <vt:lpstr>Maqsad holi</vt:lpstr>
      <vt:lpstr>3- mashq. (71-bet) </vt:lpstr>
      <vt:lpstr>3- mashq. </vt:lpstr>
      <vt:lpstr>4-mashq. (71-72-betlar)     </vt:lpstr>
      <vt:lpstr>5-topshiriq </vt:lpstr>
      <vt:lpstr>Презентация PowerPoint</vt:lpstr>
      <vt:lpstr>Презентация PowerPoint</vt:lpstr>
      <vt:lpstr>“Insert” strategiyasi metodi</vt:lpstr>
      <vt:lpstr>   5-mashq. (72-bet) </vt:lpstr>
      <vt:lpstr>Jadvalni to‘diring         </vt:lpstr>
      <vt:lpstr>Презентация PowerPoint</vt:lpstr>
      <vt:lpstr>Презентация PowerPoint</vt:lpstr>
      <vt:lpstr>Презентация PowerPoint</vt:lpstr>
      <vt:lpstr>O‘qing. Tinglang.</vt:lpstr>
      <vt:lpstr>  “Xotira mashqi” usuli </vt:lpstr>
      <vt:lpstr>  “Xotira mashqi” usuli </vt:lpstr>
      <vt:lpstr>Презентация PowerPoint</vt:lpstr>
      <vt:lpstr>Презентация PowerPoint</vt:lpstr>
      <vt:lpstr>Презентация PowerPoint</vt:lpstr>
      <vt:lpstr>Mustaqil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Hp</cp:lastModifiedBy>
  <cp:revision>390</cp:revision>
  <cp:lastPrinted>2020-09-12T06:53:39Z</cp:lastPrinted>
  <dcterms:created xsi:type="dcterms:W3CDTF">2020-04-13T08:06:06Z</dcterms:created>
  <dcterms:modified xsi:type="dcterms:W3CDTF">2020-12-30T04:36:31Z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