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78" r:id="rId3"/>
  </p:sldMasterIdLst>
  <p:notesMasterIdLst>
    <p:notesMasterId r:id="rId26"/>
  </p:notesMasterIdLst>
  <p:sldIdLst>
    <p:sldId id="256" r:id="rId4"/>
    <p:sldId id="380" r:id="rId5"/>
    <p:sldId id="381" r:id="rId6"/>
    <p:sldId id="299" r:id="rId7"/>
    <p:sldId id="286" r:id="rId8"/>
    <p:sldId id="302" r:id="rId9"/>
    <p:sldId id="266" r:id="rId10"/>
    <p:sldId id="301" r:id="rId11"/>
    <p:sldId id="303" r:id="rId12"/>
    <p:sldId id="384" r:id="rId13"/>
    <p:sldId id="385" r:id="rId14"/>
    <p:sldId id="387" r:id="rId15"/>
    <p:sldId id="259" r:id="rId16"/>
    <p:sldId id="388" r:id="rId17"/>
    <p:sldId id="389" r:id="rId18"/>
    <p:sldId id="293" r:id="rId19"/>
    <p:sldId id="294" r:id="rId20"/>
    <p:sldId id="318" r:id="rId21"/>
    <p:sldId id="298" r:id="rId22"/>
    <p:sldId id="279" r:id="rId23"/>
    <p:sldId id="300" r:id="rId24"/>
    <p:sldId id="281" r:id="rId25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4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86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2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7" y="726336"/>
            <a:ext cx="2548564" cy="302702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7" y="1029038"/>
            <a:ext cx="2548564" cy="186954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2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891440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08AE-FEBF-4B65-9AFA-3889EA74878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B4FB46-0511-4A20-A9DA-85B06B5DF611}"/>
              </a:ext>
            </a:extLst>
          </p:cNvPr>
          <p:cNvSpPr/>
          <p:nvPr userDrawn="1"/>
        </p:nvSpPr>
        <p:spPr>
          <a:xfrm>
            <a:off x="1" y="3080881"/>
            <a:ext cx="4853633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A583AD1-0683-4B68-832E-79E5AC88DF1C}"/>
              </a:ext>
            </a:extLst>
          </p:cNvPr>
          <p:cNvSpPr/>
          <p:nvPr userDrawn="1"/>
        </p:nvSpPr>
        <p:spPr>
          <a:xfrm>
            <a:off x="5495528" y="248791"/>
            <a:ext cx="270272" cy="232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473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EB2F141-1AB9-4751-90A0-65BD481D8563}"/>
              </a:ext>
            </a:extLst>
          </p:cNvPr>
          <p:cNvSpPr/>
          <p:nvPr userDrawn="1"/>
        </p:nvSpPr>
        <p:spPr>
          <a:xfrm>
            <a:off x="5592185" y="3080881"/>
            <a:ext cx="173615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33619BB-9A09-40D9-A9F1-A026ABABCFBF}"/>
              </a:ext>
            </a:extLst>
          </p:cNvPr>
          <p:cNvGrpSpPr/>
          <p:nvPr userDrawn="1"/>
        </p:nvGrpSpPr>
        <p:grpSpPr>
          <a:xfrm>
            <a:off x="158014" y="3112090"/>
            <a:ext cx="512913" cy="66997"/>
            <a:chOff x="334126" y="6490192"/>
            <a:chExt cx="1084573" cy="141598"/>
          </a:xfrm>
        </p:grpSpPr>
        <p:sp>
          <p:nvSpPr>
            <p:cNvPr id="10" name="Прямоугольник: скругленные углы 16">
              <a:extLst>
                <a:ext uri="{FF2B5EF4-FFF2-40B4-BE49-F238E27FC236}">
                  <a16:creationId xmlns:a16="http://schemas.microsoft.com/office/drawing/2014/main" xmlns="" id="{606B9428-3B49-42EA-ACD3-FF049EF21512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1" name="Прямоугольник: Скругленные углы 17">
              <a:extLst>
                <a:ext uri="{FF2B5EF4-FFF2-40B4-BE49-F238E27FC236}">
                  <a16:creationId xmlns:a16="http://schemas.microsoft.com/office/drawing/2014/main" xmlns="" id="{A069E56F-ACCE-4A35-B24D-58EA37E4CEA1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2" name="Прямоугольник: Скругленные углы 18">
              <a:extLst>
                <a:ext uri="{FF2B5EF4-FFF2-40B4-BE49-F238E27FC236}">
                  <a16:creationId xmlns:a16="http://schemas.microsoft.com/office/drawing/2014/main" xmlns="" id="{5465AED1-A4C5-416C-90F3-39CC10CEEAF1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3" name="Прямоугольник: скругленные углы 19">
              <a:extLst>
                <a:ext uri="{FF2B5EF4-FFF2-40B4-BE49-F238E27FC236}">
                  <a16:creationId xmlns:a16="http://schemas.microsoft.com/office/drawing/2014/main" xmlns="" id="{411431DD-99C5-48BB-92EB-730E9F76D556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41335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E08AE-FEBF-4B65-9AFA-3889EA74878D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8C9F7F1-EEC7-46BD-A1BF-A84E2080AB06}"/>
              </a:ext>
            </a:extLst>
          </p:cNvPr>
          <p:cNvSpPr/>
          <p:nvPr userDrawn="1"/>
        </p:nvSpPr>
        <p:spPr>
          <a:xfrm>
            <a:off x="1" y="3080881"/>
            <a:ext cx="4853633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697E84-B24C-45E1-B5E2-2055DC460E2B}"/>
              </a:ext>
            </a:extLst>
          </p:cNvPr>
          <p:cNvSpPr/>
          <p:nvPr userDrawn="1"/>
        </p:nvSpPr>
        <p:spPr>
          <a:xfrm>
            <a:off x="5495528" y="248791"/>
            <a:ext cx="270272" cy="23299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473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A86CD30-C1F7-4F1C-A2BE-296375984BEE}"/>
              </a:ext>
            </a:extLst>
          </p:cNvPr>
          <p:cNvSpPr/>
          <p:nvPr userDrawn="1"/>
        </p:nvSpPr>
        <p:spPr>
          <a:xfrm>
            <a:off x="5592185" y="3080881"/>
            <a:ext cx="173615" cy="1294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852" noProof="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5309FA6-F672-455E-955D-B63C2E15B767}"/>
              </a:ext>
            </a:extLst>
          </p:cNvPr>
          <p:cNvGrpSpPr/>
          <p:nvPr userDrawn="1"/>
        </p:nvGrpSpPr>
        <p:grpSpPr>
          <a:xfrm>
            <a:off x="158014" y="3112090"/>
            <a:ext cx="512913" cy="66997"/>
            <a:chOff x="334126" y="6490192"/>
            <a:chExt cx="1084573" cy="141598"/>
          </a:xfrm>
        </p:grpSpPr>
        <p:sp>
          <p:nvSpPr>
            <p:cNvPr id="9" name="Прямоугольник: скругленные углы 15">
              <a:extLst>
                <a:ext uri="{FF2B5EF4-FFF2-40B4-BE49-F238E27FC236}">
                  <a16:creationId xmlns:a16="http://schemas.microsoft.com/office/drawing/2014/main" xmlns="" id="{14FEBCF0-94B1-404B-8C9F-2DCA574C8B2D}"/>
                </a:ext>
              </a:extLst>
            </p:cNvPr>
            <p:cNvSpPr/>
            <p:nvPr/>
          </p:nvSpPr>
          <p:spPr>
            <a:xfrm rot="18900000" flipH="1">
              <a:off x="33412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rgbClr val="CE2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0" name="Прямоугольник: скругленные углы 16">
              <a:extLst>
                <a:ext uri="{FF2B5EF4-FFF2-40B4-BE49-F238E27FC236}">
                  <a16:creationId xmlns:a16="http://schemas.microsoft.com/office/drawing/2014/main" xmlns="" id="{A76D0EC6-9588-45EE-90D4-6E4C69D39683}"/>
                </a:ext>
              </a:extLst>
            </p:cNvPr>
            <p:cNvSpPr/>
            <p:nvPr/>
          </p:nvSpPr>
          <p:spPr>
            <a:xfrm rot="18900000" flipH="1">
              <a:off x="64845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1" name="Прямоугольник: Скругленные углы 17">
              <a:extLst>
                <a:ext uri="{FF2B5EF4-FFF2-40B4-BE49-F238E27FC236}">
                  <a16:creationId xmlns:a16="http://schemas.microsoft.com/office/drawing/2014/main" xmlns="" id="{987DA7BA-10C8-4993-9A03-3A5333A3916C}"/>
                </a:ext>
              </a:extLst>
            </p:cNvPr>
            <p:cNvSpPr/>
            <p:nvPr/>
          </p:nvSpPr>
          <p:spPr>
            <a:xfrm rot="18900000" flipH="1">
              <a:off x="962776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  <p:sp>
          <p:nvSpPr>
            <p:cNvPr id="12" name="Прямоугольник: скругленные углы 18">
              <a:extLst>
                <a:ext uri="{FF2B5EF4-FFF2-40B4-BE49-F238E27FC236}">
                  <a16:creationId xmlns:a16="http://schemas.microsoft.com/office/drawing/2014/main" xmlns="" id="{19BB0092-77B4-406B-A737-5C223E99A5A5}"/>
                </a:ext>
              </a:extLst>
            </p:cNvPr>
            <p:cNvSpPr/>
            <p:nvPr/>
          </p:nvSpPr>
          <p:spPr>
            <a:xfrm rot="18900000" flipH="1">
              <a:off x="1277101" y="6490192"/>
              <a:ext cx="141598" cy="141598"/>
            </a:xfrm>
            <a:prstGeom prst="roundRect">
              <a:avLst>
                <a:gd name="adj" fmla="val 1108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852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3518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193"/>
            <a:ext cx="1896908" cy="549822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4269" y="129195"/>
            <a:ext cx="3223242" cy="2769390"/>
          </a:xfrm>
        </p:spPr>
        <p:txBody>
          <a:bodyPr/>
          <a:lstStyle>
            <a:lvl1pPr>
              <a:defRPr sz="1514"/>
            </a:lvl1pPr>
            <a:lvl2pPr>
              <a:defRPr sz="1325"/>
            </a:lvl2pPr>
            <a:lvl3pPr>
              <a:defRPr sz="1135"/>
            </a:lvl3pPr>
            <a:lvl4pPr>
              <a:defRPr sz="946"/>
            </a:lvl4pPr>
            <a:lvl5pPr>
              <a:defRPr sz="946"/>
            </a:lvl5pPr>
            <a:lvl6pPr>
              <a:defRPr sz="946"/>
            </a:lvl6pPr>
            <a:lvl7pPr>
              <a:defRPr sz="946"/>
            </a:lvl7pPr>
            <a:lvl8pPr>
              <a:defRPr sz="946"/>
            </a:lvl8pPr>
            <a:lvl9pPr>
              <a:defRPr sz="94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0" y="679016"/>
            <a:ext cx="1896908" cy="2219568"/>
          </a:xfrm>
        </p:spPr>
        <p:txBody>
          <a:bodyPr/>
          <a:lstStyle>
            <a:lvl1pPr marL="0" indent="0">
              <a:buNone/>
              <a:defRPr sz="662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99489490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946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514"/>
            </a:lvl1pPr>
            <a:lvl2pPr marL="216301" indent="0">
              <a:buNone/>
              <a:defRPr sz="1325"/>
            </a:lvl2pPr>
            <a:lvl3pPr marL="432603" indent="0">
              <a:buNone/>
              <a:defRPr sz="1135"/>
            </a:lvl3pPr>
            <a:lvl4pPr marL="648904" indent="0">
              <a:buNone/>
              <a:defRPr sz="946"/>
            </a:lvl4pPr>
            <a:lvl5pPr marL="865205" indent="0">
              <a:buNone/>
              <a:defRPr sz="946"/>
            </a:lvl5pPr>
            <a:lvl6pPr marL="1081507" indent="0">
              <a:buNone/>
              <a:defRPr sz="946"/>
            </a:lvl6pPr>
            <a:lvl7pPr marL="1297808" indent="0">
              <a:buNone/>
              <a:defRPr sz="946"/>
            </a:lvl7pPr>
            <a:lvl8pPr marL="1514109" indent="0">
              <a:buNone/>
              <a:defRPr sz="946"/>
            </a:lvl8pPr>
            <a:lvl9pPr marL="1730411" indent="0">
              <a:buNone/>
              <a:defRPr sz="9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662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7743274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333689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80205" y="129947"/>
            <a:ext cx="1297305" cy="27686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8290" y="129947"/>
            <a:ext cx="3795819" cy="27686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7653865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0757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2212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49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367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6707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9"/>
            <a:ext cx="4900930" cy="6955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A7B545-F3A9-4198-87B5-1ABED86B7478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0047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618283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9" y="2085119"/>
            <a:ext cx="4900930" cy="644463"/>
          </a:xfrm>
        </p:spPr>
        <p:txBody>
          <a:bodyPr anchor="t"/>
          <a:lstStyle>
            <a:lvl1pPr algn="l">
              <a:defRPr sz="1892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9" y="1375306"/>
            <a:ext cx="4900930" cy="709811"/>
          </a:xfrm>
        </p:spPr>
        <p:txBody>
          <a:bodyPr anchor="b"/>
          <a:lstStyle>
            <a:lvl1pPr marL="0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756949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8290" y="757134"/>
            <a:ext cx="2546562" cy="2141451"/>
          </a:xfrm>
        </p:spPr>
        <p:txBody>
          <a:bodyPr/>
          <a:lstStyle>
            <a:lvl1pPr>
              <a:defRPr sz="1325"/>
            </a:lvl1pPr>
            <a:lvl2pPr>
              <a:defRPr sz="1135"/>
            </a:lvl2pPr>
            <a:lvl3pPr>
              <a:defRPr sz="946"/>
            </a:lvl3pPr>
            <a:lvl4pPr>
              <a:defRPr sz="852"/>
            </a:lvl4pPr>
            <a:lvl5pPr>
              <a:defRPr sz="852"/>
            </a:lvl5pPr>
            <a:lvl6pPr>
              <a:defRPr sz="852"/>
            </a:lvl6pPr>
            <a:lvl7pPr>
              <a:defRPr sz="852"/>
            </a:lvl7pPr>
            <a:lvl8pPr>
              <a:defRPr sz="852"/>
            </a:lvl8pPr>
            <a:lvl9pPr>
              <a:defRPr sz="85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30948" y="757134"/>
            <a:ext cx="2546562" cy="2141451"/>
          </a:xfrm>
        </p:spPr>
        <p:txBody>
          <a:bodyPr/>
          <a:lstStyle>
            <a:lvl1pPr>
              <a:defRPr sz="1325"/>
            </a:lvl1pPr>
            <a:lvl2pPr>
              <a:defRPr sz="1135"/>
            </a:lvl2pPr>
            <a:lvl3pPr>
              <a:defRPr sz="946"/>
            </a:lvl3pPr>
            <a:lvl4pPr>
              <a:defRPr sz="852"/>
            </a:lvl4pPr>
            <a:lvl5pPr>
              <a:defRPr sz="852"/>
            </a:lvl5pPr>
            <a:lvl6pPr>
              <a:defRPr sz="852"/>
            </a:lvl6pPr>
            <a:lvl7pPr>
              <a:defRPr sz="852"/>
            </a:lvl7pPr>
            <a:lvl8pPr>
              <a:defRPr sz="852"/>
            </a:lvl8pPr>
            <a:lvl9pPr>
              <a:defRPr sz="85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83070049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57134"/>
            <a:ext cx="5189220" cy="2141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88290" y="3007497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5570143-09B9-46AE-8342-8BB120AFCF9D}" type="datetime1">
              <a:rPr lang="ru-RU" noProof="0" smtClean="0"/>
              <a:pPr rtl="0"/>
              <a:t>30.12.2020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69982" y="3007497"/>
            <a:ext cx="1825837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Логотип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132157" y="3007497"/>
            <a:ext cx="1345353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FD50806-BABF-4915-9689-3B9956D1C75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587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ctr" defTabSz="432603" rtl="0" eaLnBrk="1" latinLnBrk="0" hangingPunct="1">
        <a:spcBef>
          <a:spcPct val="0"/>
        </a:spcBef>
        <a:buNone/>
        <a:defRPr sz="2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226" indent="-162226" algn="l" defTabSz="432603" rtl="0" eaLnBrk="1" latinLnBrk="0" hangingPunct="1">
        <a:spcBef>
          <a:spcPct val="20000"/>
        </a:spcBef>
        <a:buFont typeface="Arial" pitchFamily="34" charset="0"/>
        <a:buChar char="•"/>
        <a:defRPr sz="1514" kern="1200">
          <a:solidFill>
            <a:schemeClr val="tx1"/>
          </a:solidFill>
          <a:latin typeface="+mn-lt"/>
          <a:ea typeface="+mn-ea"/>
          <a:cs typeface="+mn-cs"/>
        </a:defRPr>
      </a:lvl1pPr>
      <a:lvl2pPr marL="351490" indent="-135188" algn="l" defTabSz="432603" rtl="0" eaLnBrk="1" latinLnBrk="0" hangingPunct="1">
        <a:spcBef>
          <a:spcPct val="20000"/>
        </a:spcBef>
        <a:buFont typeface="Arial" pitchFamily="34" charset="0"/>
        <a:buChar char="–"/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540753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757055" indent="-108151" algn="l" defTabSz="432603" rtl="0" eaLnBrk="1" latinLnBrk="0" hangingPunct="1">
        <a:spcBef>
          <a:spcPct val="20000"/>
        </a:spcBef>
        <a:buFont typeface="Arial" pitchFamily="34" charset="0"/>
        <a:buChar char="–"/>
        <a:defRPr sz="946" kern="1200">
          <a:solidFill>
            <a:schemeClr val="tx1"/>
          </a:solidFill>
          <a:latin typeface="+mn-lt"/>
          <a:ea typeface="+mn-ea"/>
          <a:cs typeface="+mn-cs"/>
        </a:defRPr>
      </a:lvl4pPr>
      <a:lvl5pPr marL="973356" indent="-108151" algn="l" defTabSz="432603" rtl="0" eaLnBrk="1" latinLnBrk="0" hangingPunct="1">
        <a:spcBef>
          <a:spcPct val="20000"/>
        </a:spcBef>
        <a:buFont typeface="Arial" pitchFamily="34" charset="0"/>
        <a:buChar char="»"/>
        <a:defRPr sz="946" kern="1200">
          <a:solidFill>
            <a:schemeClr val="tx1"/>
          </a:solidFill>
          <a:latin typeface="+mn-lt"/>
          <a:ea typeface="+mn-ea"/>
          <a:cs typeface="+mn-cs"/>
        </a:defRPr>
      </a:lvl5pPr>
      <a:lvl6pPr marL="1189657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6pPr>
      <a:lvl7pPr marL="1405959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7pPr>
      <a:lvl8pPr marL="1622260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8pPr>
      <a:lvl9pPr marL="1838561" indent="-108151" algn="l" defTabSz="432603" rtl="0" eaLnBrk="1" latinLnBrk="0" hangingPunct="1">
        <a:spcBef>
          <a:spcPct val="20000"/>
        </a:spcBef>
        <a:buFont typeface="Arial" pitchFamily="34" charset="0"/>
        <a:buChar char="•"/>
        <a:defRPr sz="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432603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685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26">
        <a:defRPr>
          <a:latin typeface="+mn-lt"/>
          <a:ea typeface="+mn-ea"/>
          <a:cs typeface="+mn-cs"/>
        </a:defRPr>
      </a:lvl2pPr>
      <a:lvl3pPr marL="913851">
        <a:defRPr>
          <a:latin typeface="+mn-lt"/>
          <a:ea typeface="+mn-ea"/>
          <a:cs typeface="+mn-cs"/>
        </a:defRPr>
      </a:lvl3pPr>
      <a:lvl4pPr marL="1370777">
        <a:defRPr>
          <a:latin typeface="+mn-lt"/>
          <a:ea typeface="+mn-ea"/>
          <a:cs typeface="+mn-cs"/>
        </a:defRPr>
      </a:lvl4pPr>
      <a:lvl5pPr marL="1827703">
        <a:defRPr>
          <a:latin typeface="+mn-lt"/>
          <a:ea typeface="+mn-ea"/>
          <a:cs typeface="+mn-cs"/>
        </a:defRPr>
      </a:lvl5pPr>
      <a:lvl6pPr marL="2284628">
        <a:defRPr>
          <a:latin typeface="+mn-lt"/>
          <a:ea typeface="+mn-ea"/>
          <a:cs typeface="+mn-cs"/>
        </a:defRPr>
      </a:lvl6pPr>
      <a:lvl7pPr marL="2741554">
        <a:defRPr>
          <a:latin typeface="+mn-lt"/>
          <a:ea typeface="+mn-ea"/>
          <a:cs typeface="+mn-cs"/>
        </a:defRPr>
      </a:lvl7pPr>
      <a:lvl8pPr marL="3198480">
        <a:defRPr>
          <a:latin typeface="+mn-lt"/>
          <a:ea typeface="+mn-ea"/>
          <a:cs typeface="+mn-cs"/>
        </a:defRPr>
      </a:lvl8pPr>
      <a:lvl9pPr marL="365540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26">
        <a:defRPr>
          <a:latin typeface="+mn-lt"/>
          <a:ea typeface="+mn-ea"/>
          <a:cs typeface="+mn-cs"/>
        </a:defRPr>
      </a:lvl2pPr>
      <a:lvl3pPr marL="913851">
        <a:defRPr>
          <a:latin typeface="+mn-lt"/>
          <a:ea typeface="+mn-ea"/>
          <a:cs typeface="+mn-cs"/>
        </a:defRPr>
      </a:lvl3pPr>
      <a:lvl4pPr marL="1370777">
        <a:defRPr>
          <a:latin typeface="+mn-lt"/>
          <a:ea typeface="+mn-ea"/>
          <a:cs typeface="+mn-cs"/>
        </a:defRPr>
      </a:lvl4pPr>
      <a:lvl5pPr marL="1827703">
        <a:defRPr>
          <a:latin typeface="+mn-lt"/>
          <a:ea typeface="+mn-ea"/>
          <a:cs typeface="+mn-cs"/>
        </a:defRPr>
      </a:lvl5pPr>
      <a:lvl6pPr marL="2284628">
        <a:defRPr>
          <a:latin typeface="+mn-lt"/>
          <a:ea typeface="+mn-ea"/>
          <a:cs typeface="+mn-cs"/>
        </a:defRPr>
      </a:lvl6pPr>
      <a:lvl7pPr marL="2741554">
        <a:defRPr>
          <a:latin typeface="+mn-lt"/>
          <a:ea typeface="+mn-ea"/>
          <a:cs typeface="+mn-cs"/>
        </a:defRPr>
      </a:lvl7pPr>
      <a:lvl8pPr marL="3198480">
        <a:defRPr>
          <a:latin typeface="+mn-lt"/>
          <a:ea typeface="+mn-ea"/>
          <a:cs typeface="+mn-cs"/>
        </a:defRPr>
      </a:lvl8pPr>
      <a:lvl9pPr marL="365540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569707" y="1246142"/>
            <a:ext cx="4705180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it-IT" sz="2400" b="1" dirty="0" smtClean="0">
                <a:solidFill>
                  <a:srgbClr val="2365C7"/>
                </a:solidFill>
                <a:latin typeface="Arial"/>
                <a:cs typeface="Arial"/>
              </a:rPr>
              <a:t>O‘zbekiston sporti (</a:t>
            </a:r>
            <a:r>
              <a:rPr lang="it-IT" sz="2400" b="1" dirty="0">
                <a:solidFill>
                  <a:srgbClr val="2365C7"/>
                </a:solidFill>
                <a:latin typeface="Arial"/>
                <a:cs typeface="Arial"/>
              </a:rPr>
              <a:t>Holning turlari va ifodalanishi)</a:t>
            </a: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254501" y="212868"/>
            <a:ext cx="1066624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82125" y="330935"/>
            <a:ext cx="1015375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4020DA8-33A9-4B44-B04A-240D4AF1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68" y="2356021"/>
            <a:ext cx="1539713" cy="790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5365982" cy="2628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O‘zbekistonda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sportning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qaysi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turlari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rivojlangan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63500" y="538389"/>
            <a:ext cx="2694354" cy="762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4903B6-9DB2-4974-9EC1-C7A5BA54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65" y="653438"/>
            <a:ext cx="983155" cy="116917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6674E7C-F68F-4F23-A4DA-DD4D53104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721" y="653438"/>
            <a:ext cx="3673013" cy="23547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EAFBAA6-FC1D-4679-9ECE-B2591F009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97" y="1861457"/>
            <a:ext cx="983155" cy="11467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908CBCB-9C57-44E0-8FAC-D215FD020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023" y="661650"/>
            <a:ext cx="889721" cy="11691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D11A560-1885-440A-B01B-D7F45F0C7A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62" y="1834902"/>
            <a:ext cx="889721" cy="11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42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7" y="1"/>
            <a:ext cx="5725885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77" y="18366"/>
            <a:ext cx="57258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2000" spc="15" dirty="0" err="1"/>
              <a:t>Holning</a:t>
            </a:r>
            <a:r>
              <a:rPr lang="en-US" sz="2000" spc="15" dirty="0"/>
              <a:t> </a:t>
            </a:r>
            <a:r>
              <a:rPr lang="en-US" sz="2000" spc="15" dirty="0" err="1"/>
              <a:t>ma’nosiga</a:t>
            </a:r>
            <a:r>
              <a:rPr lang="en-US" sz="2000" spc="15" dirty="0"/>
              <a:t> </a:t>
            </a:r>
            <a:r>
              <a:rPr lang="en-US" sz="2000" spc="15" dirty="0" err="1"/>
              <a:t>ko‘ra</a:t>
            </a:r>
            <a:r>
              <a:rPr lang="en-US" sz="2000" spc="15" dirty="0"/>
              <a:t> </a:t>
            </a:r>
            <a:r>
              <a:rPr lang="en-US" sz="2000" spc="15" dirty="0" err="1"/>
              <a:t>turlari</a:t>
            </a:r>
            <a:endParaRPr sz="2000" spc="15" dirty="0"/>
          </a:p>
        </p:txBody>
      </p:sp>
      <p:sp>
        <p:nvSpPr>
          <p:cNvPr id="7" name="object 7"/>
          <p:cNvSpPr/>
          <p:nvPr/>
        </p:nvSpPr>
        <p:spPr>
          <a:xfrm>
            <a:off x="45053" y="947194"/>
            <a:ext cx="5650865" cy="1859237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" y="507445"/>
            <a:ext cx="1999647" cy="27678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88C51A-A242-47CE-8587-981F60C4B4E4}"/>
              </a:ext>
            </a:extLst>
          </p:cNvPr>
          <p:cNvSpPr/>
          <p:nvPr/>
        </p:nvSpPr>
        <p:spPr>
          <a:xfrm>
            <a:off x="296429" y="464185"/>
            <a:ext cx="174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B86E8E-9809-4BBF-9FEF-6A0CD8A2A31D}"/>
              </a:ext>
            </a:extLst>
          </p:cNvPr>
          <p:cNvSpPr/>
          <p:nvPr/>
        </p:nvSpPr>
        <p:spPr>
          <a:xfrm>
            <a:off x="25850" y="1011104"/>
            <a:ext cx="56508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qayerdan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Turg‘un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ketyapti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qachondan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qachongacha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maktabga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Ravish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Ukam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7" y="1"/>
            <a:ext cx="5725885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77" y="18366"/>
            <a:ext cx="5725885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</a:t>
            </a:r>
            <a:r>
              <a:rPr lang="en-US" sz="2000" spc="15" dirty="0" err="1"/>
              <a:t>Holning</a:t>
            </a:r>
            <a:r>
              <a:rPr lang="en-US" sz="2000" spc="15" dirty="0"/>
              <a:t> </a:t>
            </a:r>
            <a:r>
              <a:rPr lang="en-US" sz="2000" spc="15" dirty="0" err="1"/>
              <a:t>ma’nosiga</a:t>
            </a:r>
            <a:r>
              <a:rPr lang="en-US" sz="2000" spc="15" dirty="0"/>
              <a:t> </a:t>
            </a:r>
            <a:r>
              <a:rPr lang="en-US" sz="2000" spc="15" dirty="0" err="1"/>
              <a:t>ko‘ra</a:t>
            </a:r>
            <a:r>
              <a:rPr lang="en-US" sz="2000" spc="15" dirty="0"/>
              <a:t> </a:t>
            </a:r>
            <a:r>
              <a:rPr lang="en-US" sz="2000" spc="15" dirty="0" err="1"/>
              <a:t>turlari</a:t>
            </a:r>
            <a:endParaRPr sz="2000" spc="15" dirty="0"/>
          </a:p>
        </p:txBody>
      </p:sp>
      <p:sp>
        <p:nvSpPr>
          <p:cNvPr id="7" name="object 7"/>
          <p:cNvSpPr/>
          <p:nvPr/>
        </p:nvSpPr>
        <p:spPr>
          <a:xfrm>
            <a:off x="45053" y="895444"/>
            <a:ext cx="5650865" cy="1859237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" y="507445"/>
            <a:ext cx="1999647" cy="27678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88C51A-A242-47CE-8587-981F60C4B4E4}"/>
              </a:ext>
            </a:extLst>
          </p:cNvPr>
          <p:cNvSpPr/>
          <p:nvPr/>
        </p:nvSpPr>
        <p:spPr>
          <a:xfrm>
            <a:off x="296429" y="464185"/>
            <a:ext cx="1748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EB86E8E-9809-4BBF-9FEF-6A0CD8A2A31D}"/>
              </a:ext>
            </a:extLst>
          </p:cNvPr>
          <p:cNvSpPr/>
          <p:nvPr/>
        </p:nvSpPr>
        <p:spPr>
          <a:xfrm>
            <a:off x="25400" y="972647"/>
            <a:ext cx="5695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Daraja-miqdor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nechalab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Yodlash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Dugonam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betobligi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mashg‘ulotga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kelmadi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holi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Karim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600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78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4577"/>
            <a:ext cx="5765800" cy="3360448"/>
            <a:chOff x="9380" y="71163"/>
            <a:chExt cx="5765800" cy="3183623"/>
          </a:xfrm>
        </p:grpSpPr>
        <p:sp>
          <p:nvSpPr>
            <p:cNvPr id="3" name="object 3"/>
            <p:cNvSpPr/>
            <p:nvPr/>
          </p:nvSpPr>
          <p:spPr>
            <a:xfrm>
              <a:off x="66844" y="408597"/>
              <a:ext cx="5708335" cy="2846189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9380" y="71163"/>
              <a:ext cx="5765800" cy="337433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0300" y="-10315"/>
            <a:ext cx="3952751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z="2000" spc="15" dirty="0" smtClean="0"/>
              <a:t>1-mashq</a:t>
            </a:r>
            <a:r>
              <a:rPr lang="en-US" sz="2000" spc="15" dirty="0"/>
              <a:t>. ( </a:t>
            </a:r>
            <a:r>
              <a:rPr lang="en-US" sz="2000" spc="15" dirty="0" smtClean="0"/>
              <a:t>69–bet </a:t>
            </a:r>
            <a:r>
              <a:rPr lang="en-US" sz="2000" spc="15" dirty="0"/>
              <a:t>) </a:t>
            </a:r>
            <a:endParaRPr sz="20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" y="406955"/>
            <a:ext cx="5486399" cy="32921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3C306C4-75CE-4E19-A5AB-971EC044B915}"/>
              </a:ext>
            </a:extLst>
          </p:cNvPr>
          <p:cNvSpPr/>
          <p:nvPr/>
        </p:nvSpPr>
        <p:spPr>
          <a:xfrm>
            <a:off x="345287" y="393551"/>
            <a:ext cx="5363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O‘qing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Hollarni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topib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ifodalanishini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tushuntirib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bering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041C7F-C82A-4D31-AAEF-E4C66EC59070}"/>
              </a:ext>
            </a:extLst>
          </p:cNvPr>
          <p:cNvSpPr/>
          <p:nvPr/>
        </p:nvSpPr>
        <p:spPr>
          <a:xfrm>
            <a:off x="16347" y="687923"/>
            <a:ext cx="55686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tosh-u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tarozu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Terimchilar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qop-qop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qo‘yishdi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3.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tingladi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Qaytishda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siznikiga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o‘tamiz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5.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eshikni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sekin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ichkariga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6. Men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qayg‘urdim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7.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barglari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duv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to‘kildi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8.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Nafasimni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rostlagach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tikilibroq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qaradim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9.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to‘lib-toshib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gapirardi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577"/>
            <a:ext cx="5760354" cy="3215696"/>
            <a:chOff x="12100" y="71163"/>
            <a:chExt cx="5760354" cy="3046488"/>
          </a:xfrm>
        </p:grpSpPr>
        <p:sp>
          <p:nvSpPr>
            <p:cNvPr id="3" name="object 3"/>
            <p:cNvSpPr/>
            <p:nvPr/>
          </p:nvSpPr>
          <p:spPr>
            <a:xfrm>
              <a:off x="66844" y="596393"/>
              <a:ext cx="5705610" cy="252125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3"/>
              <a:ext cx="5760354" cy="52522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977" y="-47446"/>
            <a:ext cx="6341847" cy="60388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l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z="1600" spc="15" dirty="0" err="1"/>
              <a:t>Berilgan</a:t>
            </a:r>
            <a:r>
              <a:rPr lang="en-US" sz="1600" spc="15" dirty="0"/>
              <a:t> </a:t>
            </a:r>
            <a:r>
              <a:rPr lang="en-US" sz="1600" spc="15" dirty="0" err="1"/>
              <a:t>gaplarni</a:t>
            </a:r>
            <a:r>
              <a:rPr lang="en-US" sz="1600" spc="15" dirty="0"/>
              <a:t> </a:t>
            </a:r>
            <a:r>
              <a:rPr lang="en-US" sz="1600" spc="15" dirty="0" err="1"/>
              <a:t>ona</a:t>
            </a:r>
            <a:r>
              <a:rPr lang="en-US" sz="1600" spc="15" dirty="0"/>
              <a:t> </a:t>
            </a:r>
            <a:r>
              <a:rPr lang="en-US" sz="1600" spc="15" dirty="0" err="1"/>
              <a:t>tilingizga</a:t>
            </a:r>
            <a:r>
              <a:rPr lang="en-US" sz="1600" spc="15" dirty="0"/>
              <a:t> </a:t>
            </a:r>
            <a:r>
              <a:rPr lang="en-US" sz="1600" spc="15" dirty="0" err="1"/>
              <a:t>tarjima</a:t>
            </a:r>
            <a:r>
              <a:rPr lang="en-US" sz="1600" spc="15" dirty="0"/>
              <a:t> </a:t>
            </a:r>
            <a:r>
              <a:rPr lang="en-US" sz="1600" spc="15" dirty="0" err="1"/>
              <a:t>qiling</a:t>
            </a:r>
            <a:r>
              <a:rPr lang="en-US" sz="1600" spc="15" dirty="0"/>
              <a:t>. </a:t>
            </a:r>
            <a:r>
              <a:rPr lang="en-US" sz="1600" spc="15" dirty="0" err="1"/>
              <a:t>Hollarni</a:t>
            </a:r>
            <a:r>
              <a:rPr lang="en-US" sz="1600" spc="15" dirty="0"/>
              <a:t> </a:t>
            </a:r>
            <a:r>
              <a:rPr lang="en-US" sz="1600" spc="15" dirty="0" err="1"/>
              <a:t>o‘zi</a:t>
            </a:r>
            <a:r>
              <a:rPr lang="en-US" sz="1600" spc="15" dirty="0"/>
              <a:t> </a:t>
            </a:r>
            <a:r>
              <a:rPr lang="en-US" sz="1600" spc="15" dirty="0" err="1"/>
              <a:t>bog‘langan</a:t>
            </a:r>
            <a:r>
              <a:rPr lang="en-US" sz="1600" spc="15" dirty="0"/>
              <a:t> </a:t>
            </a:r>
            <a:r>
              <a:rPr lang="en-US" sz="1600" spc="15" dirty="0" err="1"/>
              <a:t>so‘z</a:t>
            </a:r>
            <a:r>
              <a:rPr lang="en-US" sz="1600" spc="15" dirty="0"/>
              <a:t> </a:t>
            </a:r>
            <a:r>
              <a:rPr lang="en-US" sz="1600" spc="15" dirty="0" err="1"/>
              <a:t>bilan</a:t>
            </a:r>
            <a:r>
              <a:rPr lang="en-US" sz="1600" spc="15" dirty="0"/>
              <a:t> </a:t>
            </a:r>
            <a:r>
              <a:rPr lang="en-US" sz="1600" spc="15" dirty="0" err="1"/>
              <a:t>birga</a:t>
            </a:r>
            <a:r>
              <a:rPr lang="en-US" sz="1600" spc="15" dirty="0"/>
              <a:t> </a:t>
            </a:r>
            <a:r>
              <a:rPr lang="en-US" sz="1600" spc="15" dirty="0" err="1"/>
              <a:t>ko‘chiring</a:t>
            </a:r>
            <a:r>
              <a:rPr lang="en-US" sz="1600" spc="15" dirty="0"/>
              <a:t>.</a:t>
            </a:r>
            <a:endParaRPr sz="16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" y="602574"/>
            <a:ext cx="1885382" cy="27833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3C306C4-75CE-4E19-A5AB-971EC044B915}"/>
              </a:ext>
            </a:extLst>
          </p:cNvPr>
          <p:cNvSpPr/>
          <p:nvPr/>
        </p:nvSpPr>
        <p:spPr>
          <a:xfrm>
            <a:off x="167820" y="573131"/>
            <a:ext cx="1772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2-mashq.(69-bet)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EC17DFF-C31A-422A-AEC8-5977A70B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535359"/>
            <a:ext cx="688908" cy="6096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041C7F-C82A-4D31-AAEF-E4C66EC59070}"/>
              </a:ext>
            </a:extLst>
          </p:cNvPr>
          <p:cNvSpPr/>
          <p:nvPr/>
        </p:nvSpPr>
        <p:spPr>
          <a:xfrm>
            <a:off x="-14511" y="1124398"/>
            <a:ext cx="57056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Zilola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maktabim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yonidan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eshitgandan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afzal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o‘qiyotganimda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sezib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Mastura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6.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opa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bafurja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gaplashish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7.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Rais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ikkisi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do‘stlarcha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xayrlashdi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8. Rahim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kelardi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75F3AF2-A138-4246-805F-11E0D549C549}"/>
              </a:ext>
            </a:extLst>
          </p:cNvPr>
          <p:cNvSpPr/>
          <p:nvPr/>
        </p:nvSpPr>
        <p:spPr>
          <a:xfrm>
            <a:off x="54743" y="839345"/>
            <a:ext cx="5342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Zilola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yozadi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047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821"/>
            <a:ext cx="5760354" cy="3215695"/>
            <a:chOff x="12100" y="71164"/>
            <a:chExt cx="5760354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546193"/>
              <a:ext cx="5705610" cy="257145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71164"/>
              <a:ext cx="5760354" cy="47502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3100" y="66830"/>
            <a:ext cx="472712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/>
              <a:t> </a:t>
            </a:r>
            <a:r>
              <a:rPr lang="en-US" sz="2400" spc="15" dirty="0" err="1"/>
              <a:t>Tekshiramiz</a:t>
            </a:r>
            <a:endParaRPr sz="2400"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E925B1-A40F-41C8-8910-B05AA72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0" y="628013"/>
            <a:ext cx="1983923" cy="3011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3C306C4-75CE-4E19-A5AB-971EC044B915}"/>
              </a:ext>
            </a:extLst>
          </p:cNvPr>
          <p:cNvSpPr/>
          <p:nvPr/>
        </p:nvSpPr>
        <p:spPr>
          <a:xfrm>
            <a:off x="250041" y="600890"/>
            <a:ext cx="1772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2-mashq.(69-bet)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EC17DFF-C31A-422A-AEC8-5977A70B5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2535359"/>
            <a:ext cx="688908" cy="60965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041C7F-C82A-4D31-AAEF-E4C66EC59070}"/>
              </a:ext>
            </a:extLst>
          </p:cNvPr>
          <p:cNvSpPr/>
          <p:nvPr/>
        </p:nvSpPr>
        <p:spPr>
          <a:xfrm>
            <a:off x="-1820" y="1080784"/>
            <a:ext cx="5705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o‘tdim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Maktabim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yonidan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eshitgandan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4.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O‘qiyotganimda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sezib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6.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Bafurja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gaplashish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7.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Do‘stlarcha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xayrlashdi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8.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eggan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kelardi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8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68"/>
            <a:ext cx="5745843" cy="3215695"/>
            <a:chOff x="66844" y="71163"/>
            <a:chExt cx="5745843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566782"/>
              <a:ext cx="5705929" cy="255086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745839" cy="46825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5871" y="37455"/>
            <a:ext cx="470944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B278972-8FCC-4AB6-8522-08A0B03E1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46" y="576920"/>
            <a:ext cx="2461783" cy="30218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A2DDA69-B08A-414E-A2A4-BD6C1FD3B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52" y="557280"/>
            <a:ext cx="313543" cy="3135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8E4C29E-BD05-4F7E-A803-47021998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25" y="559774"/>
            <a:ext cx="313544" cy="31354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D1994B-EE88-4DAB-A1C2-931D89F5B201}"/>
              </a:ext>
            </a:extLst>
          </p:cNvPr>
          <p:cNvSpPr/>
          <p:nvPr/>
        </p:nvSpPr>
        <p:spPr>
          <a:xfrm>
            <a:off x="23119" y="867038"/>
            <a:ext cx="369516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sportining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an’anaviy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birgalikda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o‘yinlari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tobora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rivojlanib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mamlakatlarida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musobaqalar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etilib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sportning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ustalari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chempionati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o‘tkazib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kelinayotgani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yashayotgan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fuqaro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qalbini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g‘ururga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to‘ldiradi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7C9AE3D-4955-4FF3-A2AD-0088762BA9CD}"/>
              </a:ext>
            </a:extLst>
          </p:cNvPr>
          <p:cNvSpPr/>
          <p:nvPr/>
        </p:nvSpPr>
        <p:spPr>
          <a:xfrm>
            <a:off x="58255" y="-29153"/>
            <a:ext cx="5707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Ona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4B3237E-5A33-45A9-852A-525C5A890449}"/>
              </a:ext>
            </a:extLst>
          </p:cNvPr>
          <p:cNvSpPr/>
          <p:nvPr/>
        </p:nvSpPr>
        <p:spPr>
          <a:xfrm>
            <a:off x="3416300" y="540549"/>
            <a:ext cx="2161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(70-bet)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5569878-B204-494B-88E7-7144C0864E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402" y="845898"/>
            <a:ext cx="1808297" cy="123141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37ADBE50-5118-479F-8D93-8A3EB8579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402" y="2106197"/>
            <a:ext cx="1808297" cy="101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61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818" y="14050"/>
            <a:ext cx="5650869" cy="3215694"/>
            <a:chOff x="66844" y="71164"/>
            <a:chExt cx="5650869" cy="3046486"/>
          </a:xfrm>
        </p:grpSpPr>
        <p:sp>
          <p:nvSpPr>
            <p:cNvPr id="3" name="object 3"/>
            <p:cNvSpPr/>
            <p:nvPr/>
          </p:nvSpPr>
          <p:spPr>
            <a:xfrm>
              <a:off x="66844" y="455391"/>
              <a:ext cx="5650865" cy="2662259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377101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062872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</a:t>
            </a:r>
            <a:endParaRPr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61C4C3F-C095-49DF-9200-1EE5A6F330C2}"/>
              </a:ext>
            </a:extLst>
          </p:cNvPr>
          <p:cNvSpPr/>
          <p:nvPr/>
        </p:nvSpPr>
        <p:spPr>
          <a:xfrm>
            <a:off x="73515" y="412096"/>
            <a:ext cx="534275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Biz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faxrlansak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arziydigan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san’ati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Ko‘pkari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Chovgon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Belbog‘li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Kamondan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san’ati“ga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qiziqish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kuchayib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Bu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yoshlardan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abjirlik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epchillik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xususiyatlarni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shakllantirishda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zehnli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ulg‘ayishlarida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917A015-0D0D-4A9F-A473-993DE31FADA8}"/>
              </a:ext>
            </a:extLst>
          </p:cNvPr>
          <p:cNvSpPr/>
          <p:nvPr/>
        </p:nvSpPr>
        <p:spPr>
          <a:xfrm>
            <a:off x="1689009" y="-49569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err="1">
                <a:solidFill>
                  <a:prstClr val="white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O‘qing</a:t>
            </a:r>
            <a:r>
              <a:rPr lang="en-US" sz="2400" b="1" kern="0" dirty="0">
                <a:solidFill>
                  <a:prstClr val="white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. </a:t>
            </a:r>
            <a:r>
              <a:rPr lang="en-US" sz="2400" b="1" kern="0" dirty="0" err="1">
                <a:solidFill>
                  <a:prstClr val="white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Tinglang</a:t>
            </a:r>
            <a:r>
              <a:rPr lang="en-US" sz="2400" b="1" kern="0" dirty="0">
                <a:solidFill>
                  <a:prstClr val="white"/>
                </a:solidFill>
                <a:latin typeface="UZ-Times-Bold"/>
                <a:ea typeface="Calibri" panose="020F0502020204030204" pitchFamily="34" charset="0"/>
                <a:cs typeface="UZ-Times-Bold"/>
              </a:rPr>
              <a:t>.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51F11ED-8F46-4E10-9B52-608CEA8FB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05" y="2006840"/>
            <a:ext cx="1480014" cy="11290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C53549B-5614-40AF-BB5F-181ECD725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206" y="2020056"/>
            <a:ext cx="1654795" cy="1147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2B6CF75-D54E-48A9-89DB-41BD8399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428" y="2003665"/>
            <a:ext cx="1688738" cy="11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9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583" y="93370"/>
            <a:ext cx="4744013" cy="343346"/>
          </a:xfrm>
          <a:prstGeom prst="rect">
            <a:avLst/>
          </a:prstGeom>
        </p:spPr>
        <p:txBody>
          <a:bodyPr vert="horz" wrap="square" lIns="0" tIns="16501" rIns="0" bIns="0" rtlCol="0">
            <a:spAutoFit/>
          </a:bodyPr>
          <a:lstStyle/>
          <a:p>
            <a:pPr marL="12692" algn="ctr">
              <a:spcBef>
                <a:spcPts val="130"/>
              </a:spcBef>
            </a:pPr>
            <a:r>
              <a:rPr lang="en-US" spc="15" dirty="0"/>
              <a:t> “</a:t>
            </a:r>
            <a:r>
              <a:rPr lang="en-US" spc="15" dirty="0" err="1"/>
              <a:t>Xotira</a:t>
            </a:r>
            <a:r>
              <a:rPr lang="en-US" spc="15" dirty="0"/>
              <a:t> </a:t>
            </a:r>
            <a:r>
              <a:rPr lang="en-US" spc="15" dirty="0" err="1"/>
              <a:t>mashqi</a:t>
            </a:r>
            <a:r>
              <a:rPr lang="en-US" spc="15" dirty="0"/>
              <a:t>” </a:t>
            </a:r>
            <a:r>
              <a:rPr lang="en-US" spc="15" dirty="0" err="1"/>
              <a:t>usuli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522001" y="561872"/>
            <a:ext cx="5208169" cy="343346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51"/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Lug‘atda</a:t>
            </a: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99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5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599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4082" y="739511"/>
            <a:ext cx="2379305" cy="231987"/>
          </a:xfrm>
          <a:prstGeom prst="rect">
            <a:avLst/>
          </a:prstGeom>
        </p:spPr>
        <p:txBody>
          <a:bodyPr vert="horz" wrap="square" lIns="0" tIns="16501" rIns="0" bIns="0" rtlCol="0">
            <a:spAutoFit/>
          </a:bodyPr>
          <a:lstStyle/>
          <a:p>
            <a:pPr marL="12692" defTabSz="913851">
              <a:spcBef>
                <a:spcPts val="130"/>
              </a:spcBef>
            </a:pPr>
            <a:r>
              <a:rPr lang="en-US" sz="1399" spc="10" dirty="0">
                <a:solidFill>
                  <a:srgbClr val="FFFFFF"/>
                </a:solidFill>
                <a:latin typeface="Arial"/>
                <a:cs typeface="Arial"/>
              </a:rPr>
              <a:t>    </a:t>
            </a:r>
            <a:endParaRPr sz="1399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284" y="1474353"/>
            <a:ext cx="184629" cy="36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0" tIns="45695" rIns="91390" bIns="45695" numCol="1" anchor="ctr" anchorCtr="0" compatLnSpc="1">
            <a:prstTxWarp prst="textNoShape">
              <a:avLst/>
            </a:prstTxWarp>
            <a:spAutoFit/>
          </a:bodyPr>
          <a:lstStyle/>
          <a:p>
            <a:pPr defTabSz="913851"/>
            <a:endParaRPr lang="ru-RU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539D281-7984-4BE4-BAB4-2F82A0974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69" y="773276"/>
            <a:ext cx="837738" cy="468241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D30A88BF-C38F-48CA-AED3-028FA9025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969423"/>
              </p:ext>
            </p:extLst>
          </p:nvPr>
        </p:nvGraphicFramePr>
        <p:xfrm>
          <a:off x="493269" y="1279575"/>
          <a:ext cx="4931235" cy="1719736"/>
        </p:xfrm>
        <a:graphic>
          <a:graphicData uri="http://schemas.openxmlformats.org/drawingml/2006/table">
            <a:tbl>
              <a:tblPr firstRow="1" firstCol="1" bandRow="1"/>
              <a:tblGrid>
                <a:gridCol w="2467992">
                  <a:extLst>
                    <a:ext uri="{9D8B030D-6E8A-4147-A177-3AD203B41FA5}">
                      <a16:colId xmlns:a16="http://schemas.microsoft.com/office/drawing/2014/main" xmlns="" val="2362925185"/>
                    </a:ext>
                  </a:extLst>
                </a:gridCol>
                <a:gridCol w="2463243">
                  <a:extLst>
                    <a:ext uri="{9D8B030D-6E8A-4147-A177-3AD203B41FA5}">
                      <a16:colId xmlns:a16="http://schemas.microsoft.com/office/drawing/2014/main" xmlns="" val="1765646019"/>
                    </a:ext>
                  </a:extLst>
                </a:gridCol>
              </a:tblGrid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alp,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bahodir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богатырь	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94173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tetik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bardam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бодрый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914564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kamon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otish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стрельба	из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лука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066310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mukammal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всесторонний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085510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marra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финиш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8290483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qilichbozlik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фехтование	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8486976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udum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обычай</a:t>
                      </a: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5565038"/>
                  </a:ext>
                </a:extLst>
              </a:tr>
              <a:tr h="2149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zabt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etmoq</a:t>
                      </a: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заво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ru-RU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вать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6991" marR="569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414956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49"/>
            <a:ext cx="5650869" cy="3215695"/>
            <a:chOff x="66844" y="71163"/>
            <a:chExt cx="565086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466174"/>
              <a:ext cx="5650865" cy="2651476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38788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702" y="16895"/>
            <a:ext cx="6084798" cy="34349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O‘zingiz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yoqtirgan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sport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haqida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sz="16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3D1994B-EE88-4DAB-A1C2-931D89F5B201}"/>
              </a:ext>
            </a:extLst>
          </p:cNvPr>
          <p:cNvSpPr/>
          <p:nvPr/>
        </p:nvSpPr>
        <p:spPr>
          <a:xfrm>
            <a:off x="74702" y="631825"/>
            <a:ext cx="56309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ustasiman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maktabida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saboq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beraman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Maktabda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chog‘imdanoq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to‘garagi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kurashga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qatnashganman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shug‘ullanganim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sog‘lom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baquvvat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mahoratim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borardi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Ota-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qiziqishimni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qo‘llab-quvvatlashdi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egallashimda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ko‘makchimga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aylanishdi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708F7C-5AB1-4CE9-BE20-332A04B3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191597"/>
            <a:ext cx="1687206" cy="9799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8386D5-F4C0-4D38-8D96-0923A9C07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2" y="360387"/>
            <a:ext cx="1396105" cy="432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E21016-025A-4AC2-8379-E4645A232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2223776"/>
            <a:ext cx="1274128" cy="97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2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603"/>
            <a:r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t>Логотип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603"/>
            <a:fld id="{0FD50806-BABF-4915-9689-3B9956D1C75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2603"/>
              <a:t>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47" y="0"/>
            <a:ext cx="5765582" cy="549367"/>
          </a:xfr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1892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“SWOT” </a:t>
            </a:r>
            <a:r>
              <a:rPr lang="en-US" sz="1892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metodi</a:t>
            </a:r>
            <a:r>
              <a:rPr lang="en-US" sz="189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892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tahlili</a:t>
            </a:r>
            <a:r>
              <a:rPr lang="en-US" sz="1892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1892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CFF2DB-AFD5-4B64-A25C-39F14376FF67}"/>
              </a:ext>
            </a:extLst>
          </p:cNvPr>
          <p:cNvSpPr/>
          <p:nvPr/>
        </p:nvSpPr>
        <p:spPr>
          <a:xfrm>
            <a:off x="437909" y="461926"/>
            <a:ext cx="4889983" cy="4539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603">
              <a:spcBef>
                <a:spcPts val="284"/>
              </a:spcBef>
            </a:pPr>
            <a:r>
              <a:rPr lang="en-US" sz="1892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Metodning</a:t>
            </a:r>
            <a:r>
              <a:rPr lang="en-US" sz="1892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92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tavsifi</a:t>
            </a:r>
            <a:endParaRPr lang="ru-RU" sz="1892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49">
            <a:extLst>
              <a:ext uri="{FF2B5EF4-FFF2-40B4-BE49-F238E27FC236}">
                <a16:creationId xmlns:a16="http://schemas.microsoft.com/office/drawing/2014/main" xmlns="" id="{EB984814-9DA4-49A4-A910-409751F65159}"/>
              </a:ext>
            </a:extLst>
          </p:cNvPr>
          <p:cNvSpPr txBox="1">
            <a:spLocks/>
          </p:cNvSpPr>
          <p:nvPr/>
        </p:nvSpPr>
        <p:spPr>
          <a:xfrm>
            <a:off x="408021" y="923852"/>
            <a:ext cx="5066027" cy="217678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32603">
              <a:lnSpc>
                <a:spcPct val="100000"/>
              </a:lnSpc>
              <a:spcBef>
                <a:spcPts val="473"/>
              </a:spcBef>
              <a:buNone/>
            </a:pPr>
            <a:endParaRPr lang="ru-RU" sz="113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6191AC-2175-4370-A558-A7EAD5CF6BC6}"/>
              </a:ext>
            </a:extLst>
          </p:cNvPr>
          <p:cNvSpPr/>
          <p:nvPr/>
        </p:nvSpPr>
        <p:spPr>
          <a:xfrm>
            <a:off x="168936" y="1129348"/>
            <a:ext cx="3148026" cy="156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226" indent="-162226" defTabSz="432603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lang="en-US" altLang="ru-RU" sz="2082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tomoni</a:t>
            </a:r>
            <a:endParaRPr lang="uz-Cyrl-UZ" altLang="ru-RU" sz="2082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2226" indent="-162226" defTabSz="432603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lang="en-US" altLang="ru-RU" sz="2082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kuchsiz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tomoni</a:t>
            </a:r>
            <a:endParaRPr lang="uz-Cyrl-UZ" altLang="ru-RU" sz="2082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2226" indent="-162226" defTabSz="432603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lang="uz-Cyrl-UZ" altLang="ru-RU" sz="2082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imkoniyatlari</a:t>
            </a:r>
            <a:endParaRPr lang="uz-Cyrl-UZ" altLang="ru-RU" sz="2082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62226" indent="-162226" defTabSz="432603" fontAlgn="base">
              <a:spcBef>
                <a:spcPct val="20000"/>
              </a:spcBef>
              <a:spcAft>
                <a:spcPct val="0"/>
              </a:spcAft>
              <a:buClr>
                <a:srgbClr val="00FF99"/>
              </a:buClr>
              <a:buFontTx/>
              <a:buChar char="•"/>
            </a:pPr>
            <a:r>
              <a:rPr lang="uz-Cyrl-UZ" altLang="ru-RU" sz="2082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–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havf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altLang="ru-RU" sz="2082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xatar</a:t>
            </a:r>
            <a:r>
              <a:rPr lang="en-US" altLang="ru-RU" sz="2082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sz="2082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44275889-FE43-4A49-B2D4-BF2E545A2776}"/>
              </a:ext>
            </a:extLst>
          </p:cNvPr>
          <p:cNvGraphicFramePr>
            <a:graphicFrameLocks noGrp="1"/>
          </p:cNvGraphicFramePr>
          <p:nvPr/>
        </p:nvGraphicFramePr>
        <p:xfrm>
          <a:off x="2952675" y="1082681"/>
          <a:ext cx="2551260" cy="172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630">
                  <a:extLst>
                    <a:ext uri="{9D8B030D-6E8A-4147-A177-3AD203B41FA5}">
                      <a16:colId xmlns:a16="http://schemas.microsoft.com/office/drawing/2014/main" xmlns="" val="478136477"/>
                    </a:ext>
                  </a:extLst>
                </a:gridCol>
                <a:gridCol w="1275630">
                  <a:extLst>
                    <a:ext uri="{9D8B030D-6E8A-4147-A177-3AD203B41FA5}">
                      <a16:colId xmlns:a16="http://schemas.microsoft.com/office/drawing/2014/main" xmlns="" val="2265663090"/>
                    </a:ext>
                  </a:extLst>
                </a:gridCol>
              </a:tblGrid>
              <a:tr h="864761">
                <a:tc>
                  <a:txBody>
                    <a:bodyPr/>
                    <a:lstStyle/>
                    <a:p>
                      <a:pPr algn="ctr"/>
                      <a:endParaRPr lang="en-US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KUCHLI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KUCHSIZ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1964003"/>
                  </a:ext>
                </a:extLst>
              </a:tr>
              <a:tr h="864761"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500" b="1" dirty="0">
                          <a:latin typeface="Arial" pitchFamily="34" charset="0"/>
                          <a:cs typeface="Arial" pitchFamily="34" charset="0"/>
                        </a:rPr>
                        <a:t>IMKONIYAT</a:t>
                      </a:r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500" b="1" dirty="0">
                          <a:latin typeface="Arial" pitchFamily="34" charset="0"/>
                          <a:cs typeface="Arial" pitchFamily="34" charset="0"/>
                        </a:rPr>
                        <a:t>TAHDID</a:t>
                      </a:r>
                      <a:endParaRPr lang="ru-RU" sz="15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39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92527"/>
            <a:ext cx="46482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/>
              <a:t>        “</a:t>
            </a:r>
            <a:r>
              <a:rPr lang="en-US" spc="20" dirty="0" err="1"/>
              <a:t>Harflarga</a:t>
            </a:r>
            <a:r>
              <a:rPr lang="en-US" spc="20" dirty="0"/>
              <a:t> </a:t>
            </a:r>
            <a:r>
              <a:rPr lang="en-US" spc="20" dirty="0" err="1"/>
              <a:t>so‘z</a:t>
            </a:r>
            <a:r>
              <a:rPr lang="en-US" spc="20" dirty="0"/>
              <a:t> top” </a:t>
            </a:r>
            <a:r>
              <a:rPr lang="en-US" spc="20" dirty="0" err="1"/>
              <a:t>usuli</a:t>
            </a:r>
            <a:endParaRPr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2896F60-B333-4AA7-9D8B-EDD344BFC9A1}"/>
              </a:ext>
            </a:extLst>
          </p:cNvPr>
          <p:cNvSpPr/>
          <p:nvPr/>
        </p:nvSpPr>
        <p:spPr>
          <a:xfrm>
            <a:off x="296158" y="-4420255"/>
            <a:ext cx="5469642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ulga’yib,bilim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olganmiz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Jo’jani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sanaydilar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faxrlanishimiz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Shahrimiz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yanada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obobdonlashtirildi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Intizomga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qilinsin</a:t>
            </a:r>
            <a:endParaRPr lang="en-US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64008" lvl="0" indent="-514350" algn="ctr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AutoNum type="arabicPeriod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so’zimning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chiqaman</a:t>
            </a:r>
            <a:endParaRPr lang="ru-RU" sz="1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D32763-31B8-44D0-B038-4A8429A57720}"/>
              </a:ext>
            </a:extLst>
          </p:cNvPr>
          <p:cNvSpPr/>
          <p:nvPr/>
        </p:nvSpPr>
        <p:spPr>
          <a:xfrm>
            <a:off x="311523" y="970111"/>
            <a:ext cx="527816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 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salomatlik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…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 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–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</a:p>
          <a:p>
            <a:pPr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 – 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 – 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…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6400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008" lvl="0" algn="ctr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4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379550A-CF45-4979-8268-F6499C16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75" y="2457698"/>
            <a:ext cx="1093816" cy="5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5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 smtClean="0"/>
              <a:t>topshiriq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39D6110-4EC4-4DE9-8B3A-63029EF567B2}"/>
              </a:ext>
            </a:extLst>
          </p:cNvPr>
          <p:cNvSpPr/>
          <p:nvPr/>
        </p:nvSpPr>
        <p:spPr>
          <a:xfrm>
            <a:off x="126493" y="1191020"/>
            <a:ext cx="5338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sporti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8 – 9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bog‘lanishli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98C8943-565B-4057-814F-5507777D2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2027287"/>
            <a:ext cx="1457070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Вертикальный свиток 3">
            <a:extLst>
              <a:ext uri="{FF2B5EF4-FFF2-40B4-BE49-F238E27FC236}">
                <a16:creationId xmlns:a16="http://schemas.microsoft.com/office/drawing/2014/main" xmlns="" id="{C65703B4-3D03-4C7F-A86C-565B30847163}"/>
              </a:ext>
            </a:extLst>
          </p:cNvPr>
          <p:cNvSpPr/>
          <p:nvPr/>
        </p:nvSpPr>
        <p:spPr bwMode="auto">
          <a:xfrm>
            <a:off x="4096658" y="972159"/>
            <a:ext cx="1549399" cy="2031213"/>
          </a:xfrm>
          <a:prstGeom prst="verticalScroll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xmlns="" id="{8DDEED99-B060-43D1-BB9C-5F79EB248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495752"/>
            <a:ext cx="139858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32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O‘QUV YILIDA OMAD TILAYMIZ </a:t>
            </a:r>
            <a:r>
              <a:rPr kumimoji="0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</a:rPr>
              <a:t>!</a:t>
            </a: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32603"/>
            <a:r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t>Логотип</a:t>
            </a: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32603"/>
            <a:fld id="{0FD50806-BABF-4915-9689-3B9956D1C75C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32603"/>
              <a:t>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47" y="1"/>
            <a:ext cx="5758107" cy="453986"/>
          </a:xfr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“SWOT”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tahlili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7CFF2DB-AFD5-4B64-A25C-39F14376FF67}"/>
              </a:ext>
            </a:extLst>
          </p:cNvPr>
          <p:cNvSpPr/>
          <p:nvPr/>
        </p:nvSpPr>
        <p:spPr>
          <a:xfrm>
            <a:off x="362488" y="461926"/>
            <a:ext cx="5174682" cy="528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603">
              <a:spcBef>
                <a:spcPts val="284"/>
              </a:spcBef>
            </a:pPr>
            <a:r>
              <a:rPr lang="en-US" sz="170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Namuna</a:t>
            </a:r>
            <a:r>
              <a:rPr lang="en-US" sz="170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70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Vilyam</a:t>
            </a:r>
            <a:r>
              <a:rPr lang="en-US" sz="170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70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Shekspir</a:t>
            </a:r>
            <a:r>
              <a:rPr lang="en-US" sz="170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“Otello” </a:t>
            </a:r>
            <a:r>
              <a:rPr lang="en-US" sz="170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fojiasidagi</a:t>
            </a:r>
            <a:r>
              <a:rPr lang="en-US" sz="1703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bosh </a:t>
            </a:r>
            <a:r>
              <a:rPr lang="en-US" sz="1703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qahramon</a:t>
            </a:r>
            <a:endParaRPr lang="ru-RU" sz="170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49">
            <a:extLst>
              <a:ext uri="{FF2B5EF4-FFF2-40B4-BE49-F238E27FC236}">
                <a16:creationId xmlns:a16="http://schemas.microsoft.com/office/drawing/2014/main" xmlns="" id="{EB984814-9DA4-49A4-A910-409751F65159}"/>
              </a:ext>
            </a:extLst>
          </p:cNvPr>
          <p:cNvSpPr txBox="1">
            <a:spLocks/>
          </p:cNvSpPr>
          <p:nvPr/>
        </p:nvSpPr>
        <p:spPr>
          <a:xfrm>
            <a:off x="408021" y="923852"/>
            <a:ext cx="5066027" cy="217678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32603">
              <a:lnSpc>
                <a:spcPct val="100000"/>
              </a:lnSpc>
              <a:spcBef>
                <a:spcPts val="473"/>
              </a:spcBef>
              <a:buNone/>
            </a:pPr>
            <a:endParaRPr lang="ru-RU" sz="1135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xmlns="" id="{88428864-FCCC-44BF-B945-2540D36E8DD8}"/>
              </a:ext>
            </a:extLst>
          </p:cNvPr>
          <p:cNvGraphicFramePr>
            <a:graphicFrameLocks noGrp="1"/>
          </p:cNvGraphicFramePr>
          <p:nvPr/>
        </p:nvGraphicFramePr>
        <p:xfrm>
          <a:off x="277097" y="1020969"/>
          <a:ext cx="5305614" cy="2088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807">
                  <a:extLst>
                    <a:ext uri="{9D8B030D-6E8A-4147-A177-3AD203B41FA5}">
                      <a16:colId xmlns:a16="http://schemas.microsoft.com/office/drawing/2014/main" xmlns="" val="1059317309"/>
                    </a:ext>
                  </a:extLst>
                </a:gridCol>
                <a:gridCol w="2652807">
                  <a:extLst>
                    <a:ext uri="{9D8B030D-6E8A-4147-A177-3AD203B41FA5}">
                      <a16:colId xmlns:a16="http://schemas.microsoft.com/office/drawing/2014/main" xmlns="" val="1385165158"/>
                    </a:ext>
                  </a:extLst>
                </a:gridCol>
              </a:tblGrid>
              <a:tr h="1081617">
                <a:tc>
                  <a:txBody>
                    <a:bodyPr/>
                    <a:lstStyle/>
                    <a:p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Bilimdon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jasur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vijdoni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pok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Yolg‘on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gapirmagani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uchun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hamma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gapga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7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ishonadi</a:t>
                      </a:r>
                      <a:endParaRPr kumimoji="0" lang="ru-RU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9861314"/>
                  </a:ext>
                </a:extLst>
              </a:tr>
              <a:tr h="1006625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Jamiyatda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o‘z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o‘rni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va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martabasiga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ega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Dezdemonaning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suyukli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hayot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5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yo‘ldoshi</a:t>
                      </a: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endParaRPr lang="ru-RU" sz="15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Uning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martabasi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dushmanlariga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7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yoqmaydi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152" marR="53152" marT="21632" marB="21632">
                    <a:solidFill>
                      <a:srgbClr val="2FC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942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41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50"/>
            <a:ext cx="5650869" cy="3215694"/>
            <a:chOff x="66844" y="71164"/>
            <a:chExt cx="5650869" cy="3046486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6650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700" y="86903"/>
            <a:ext cx="5062872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“3x4” </a:t>
            </a:r>
            <a:r>
              <a:rPr lang="en-US" sz="2400" dirty="0" err="1">
                <a:latin typeface="UZ-Times-Bold"/>
                <a:ea typeface="Calibri" panose="020F0502020204030204" pitchFamily="34" charset="0"/>
                <a:cs typeface="UZ-Times-Bold"/>
              </a:rPr>
              <a:t>texnologiyasi</a:t>
            </a:r>
            <a:endParaRPr spc="15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F074F39-DF8A-409A-8C3F-E311A2D32A59}"/>
              </a:ext>
            </a:extLst>
          </p:cNvPr>
          <p:cNvSpPr/>
          <p:nvPr/>
        </p:nvSpPr>
        <p:spPr>
          <a:xfrm>
            <a:off x="139700" y="1546225"/>
            <a:ext cx="1447800" cy="53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  <a:r>
              <a:rPr lang="en-US" sz="1600" b="1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8F87216-7C42-46EF-B973-1A9E3622F9E4}"/>
              </a:ext>
            </a:extLst>
          </p:cNvPr>
          <p:cNvSpPr/>
          <p:nvPr/>
        </p:nvSpPr>
        <p:spPr>
          <a:xfrm>
            <a:off x="2671136" y="740259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jamiyat madaniyatining ajralmas qismidir.</a:t>
            </a:r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E9B6AA6C-5AA9-445D-8C76-9609A0101A16}"/>
              </a:ext>
            </a:extLst>
          </p:cNvPr>
          <p:cNvSpPr/>
          <p:nvPr/>
        </p:nvSpPr>
        <p:spPr>
          <a:xfrm>
            <a:off x="2671136" y="1573189"/>
            <a:ext cx="2743200" cy="539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salomatligini</a:t>
            </a: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1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EA0210C9-460D-4EB1-BA36-7206719A9A82}"/>
              </a:ext>
            </a:extLst>
          </p:cNvPr>
          <p:cNvSpPr/>
          <p:nvPr/>
        </p:nvSpPr>
        <p:spPr>
          <a:xfrm>
            <a:off x="2671136" y="2358041"/>
            <a:ext cx="2743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mehnatga</a:t>
            </a: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chiniqtirish</a:t>
            </a:r>
            <a:r>
              <a:rPr lang="en-US" sz="16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E94A65D5-4157-4A77-A4F4-ACCEC6C739A5}"/>
              </a:ext>
            </a:extLst>
          </p:cNvPr>
          <p:cNvCxnSpPr>
            <a:stCxn id="9" idx="3"/>
          </p:cNvCxnSpPr>
          <p:nvPr/>
        </p:nvCxnSpPr>
        <p:spPr>
          <a:xfrm flipV="1">
            <a:off x="1587500" y="1165225"/>
            <a:ext cx="990600" cy="650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6B116465-B420-43FA-90D0-10C71C1370BC}"/>
              </a:ext>
            </a:extLst>
          </p:cNvPr>
          <p:cNvCxnSpPr>
            <a:stCxn id="9" idx="3"/>
          </p:cNvCxnSpPr>
          <p:nvPr/>
        </p:nvCxnSpPr>
        <p:spPr>
          <a:xfrm>
            <a:off x="1587500" y="1815850"/>
            <a:ext cx="99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852116E-21B5-4DA6-94D1-99C944A794B7}"/>
              </a:ext>
            </a:extLst>
          </p:cNvPr>
          <p:cNvCxnSpPr>
            <a:stCxn id="9" idx="3"/>
          </p:cNvCxnSpPr>
          <p:nvPr/>
        </p:nvCxnSpPr>
        <p:spPr>
          <a:xfrm>
            <a:off x="1587500" y="1815850"/>
            <a:ext cx="914400" cy="64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86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 err="1"/>
              <a:t>Yangi</a:t>
            </a:r>
            <a:r>
              <a:rPr lang="en-US" spc="15" dirty="0"/>
              <a:t> </a:t>
            </a:r>
            <a:r>
              <a:rPr lang="en-US" spc="15" dirty="0" err="1"/>
              <a:t>mavzuning</a:t>
            </a:r>
            <a:r>
              <a:rPr lang="en-US" spc="15" dirty="0"/>
              <a:t> </a:t>
            </a:r>
            <a:r>
              <a:rPr lang="en-US" spc="15" dirty="0" err="1"/>
              <a:t>bayoni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88546" y="563233"/>
            <a:ext cx="5516768" cy="32704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Rasmlar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asosida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gaplar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tuzing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3161014-C77C-452C-89AB-4B9D28285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319" y="2685699"/>
            <a:ext cx="845415" cy="4297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7E9980-016F-45D0-84FA-D1036A73B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4" y="912500"/>
            <a:ext cx="1964832" cy="12792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B42EE2B-E848-4B3F-BBAD-77E450ACD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965" y="912500"/>
            <a:ext cx="1964831" cy="127926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A34634-76B1-4538-8CD7-C54F8F52A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836" y="1863165"/>
            <a:ext cx="1614129" cy="12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3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799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66845" y="638603"/>
              <a:ext cx="5569432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430661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062872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       </a:t>
            </a:r>
            <a:endParaRPr spc="15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D116B9B-3C45-42A8-B8D4-A4F1172AB3BE}"/>
              </a:ext>
            </a:extLst>
          </p:cNvPr>
          <p:cNvSpPr/>
          <p:nvPr/>
        </p:nvSpPr>
        <p:spPr>
          <a:xfrm>
            <a:off x="78327" y="797990"/>
            <a:ext cx="3437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C445788-CF48-41D2-A861-D352EBE75A11}"/>
              </a:ext>
            </a:extLst>
          </p:cNvPr>
          <p:cNvSpPr/>
          <p:nvPr/>
        </p:nvSpPr>
        <p:spPr>
          <a:xfrm>
            <a:off x="166801" y="813379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musobaqalar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boshlandi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A7A3B70-E624-4CBD-83FA-29487F1C1F4D}"/>
              </a:ext>
            </a:extLst>
          </p:cNvPr>
          <p:cNvSpPr/>
          <p:nvPr/>
        </p:nvSpPr>
        <p:spPr>
          <a:xfrm>
            <a:off x="825500" y="625"/>
            <a:ext cx="4724957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Rasmlar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asosida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gaplar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cs typeface="Arial"/>
              </a:rPr>
              <a:t>tuzing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4887FF-9D67-464B-869B-21F079AE8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400" y="1277615"/>
            <a:ext cx="2176342" cy="172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959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57" y="1"/>
            <a:ext cx="5725885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88900" y="57954"/>
            <a:ext cx="627987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lang="uz-Cyrl-UZ" spc="15" dirty="0"/>
              <a:t>             </a:t>
            </a:r>
            <a:r>
              <a:rPr lang="en-US" spc="15" dirty="0" err="1"/>
              <a:t>Berilgan</a:t>
            </a:r>
            <a:r>
              <a:rPr lang="en-US" spc="15" dirty="0"/>
              <a:t> </a:t>
            </a:r>
            <a:r>
              <a:rPr lang="en-US" spc="15" dirty="0" err="1"/>
              <a:t>savollar</a:t>
            </a:r>
            <a:r>
              <a:rPr lang="en-US" spc="15" dirty="0"/>
              <a:t> </a:t>
            </a:r>
            <a:r>
              <a:rPr lang="en-US" spc="15" dirty="0" err="1"/>
              <a:t>asosida</a:t>
            </a:r>
            <a:r>
              <a:rPr lang="en-US" spc="15" dirty="0"/>
              <a:t> </a:t>
            </a:r>
            <a:r>
              <a:rPr lang="en-US" spc="15" dirty="0" err="1" smtClean="0"/>
              <a:t>suhbat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19957" y="522726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3" y="507445"/>
            <a:ext cx="1999647" cy="34210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A88C51A-A242-47CE-8587-981F60C4B4E4}"/>
              </a:ext>
            </a:extLst>
          </p:cNvPr>
          <p:cNvSpPr/>
          <p:nvPr/>
        </p:nvSpPr>
        <p:spPr>
          <a:xfrm>
            <a:off x="296429" y="464185"/>
            <a:ext cx="1748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2-topshiriq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76BC450-6B88-4172-8DF7-DAFFACED49B5}"/>
              </a:ext>
            </a:extLst>
          </p:cNvPr>
          <p:cNvSpPr/>
          <p:nvPr/>
        </p:nvSpPr>
        <p:spPr>
          <a:xfrm>
            <a:off x="93164" y="938384"/>
            <a:ext cx="5377640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qaysilarini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bokschilaridan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sportning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yoqtirasiz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sportning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693F00E-96AD-480E-8A2F-44B09F827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708" y="2477636"/>
            <a:ext cx="149364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49"/>
            <a:ext cx="5650869" cy="3215695"/>
            <a:chOff x="66844" y="71163"/>
            <a:chExt cx="565086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6744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0700" y="40514"/>
            <a:ext cx="5062872" cy="34111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dirty="0">
                <a:latin typeface="UZ-Times-Bold"/>
                <a:ea typeface="Calibri" panose="020F0502020204030204" pitchFamily="34" charset="0"/>
                <a:cs typeface="UZ-Times-Bold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qadimiy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sport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turlari</a:t>
            </a:r>
            <a:endParaRPr sz="2000" spc="15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D116B9B-3C45-42A8-B8D4-A4F1172AB3BE}"/>
              </a:ext>
            </a:extLst>
          </p:cNvPr>
          <p:cNvSpPr/>
          <p:nvPr/>
        </p:nvSpPr>
        <p:spPr>
          <a:xfrm>
            <a:off x="78327" y="797990"/>
            <a:ext cx="3437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10498A0-83AF-482A-800D-F0370C3A0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3" y="658881"/>
            <a:ext cx="2071913" cy="329213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3DAD8AAF-8700-4433-9631-5438CC924651}"/>
              </a:ext>
            </a:extLst>
          </p:cNvPr>
          <p:cNvSpPr/>
          <p:nvPr/>
        </p:nvSpPr>
        <p:spPr>
          <a:xfrm>
            <a:off x="273341" y="613006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xmlns="" id="{7FB8D405-9EEE-4AB2-98BD-FE08B6595CD9}"/>
              </a:ext>
            </a:extLst>
          </p:cNvPr>
          <p:cNvSpPr/>
          <p:nvPr/>
        </p:nvSpPr>
        <p:spPr>
          <a:xfrm>
            <a:off x="2758012" y="1982613"/>
            <a:ext cx="1524000" cy="533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Chovgon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Волна 12">
            <a:extLst>
              <a:ext uri="{FF2B5EF4-FFF2-40B4-BE49-F238E27FC236}">
                <a16:creationId xmlns:a16="http://schemas.microsoft.com/office/drawing/2014/main" xmlns="" id="{31852708-86A8-4792-A93D-84E1A6DB36EE}"/>
              </a:ext>
            </a:extLst>
          </p:cNvPr>
          <p:cNvSpPr/>
          <p:nvPr/>
        </p:nvSpPr>
        <p:spPr>
          <a:xfrm>
            <a:off x="3918105" y="879878"/>
            <a:ext cx="1600200" cy="53340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Chavandozlik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Волна 14">
            <a:extLst>
              <a:ext uri="{FF2B5EF4-FFF2-40B4-BE49-F238E27FC236}">
                <a16:creationId xmlns:a16="http://schemas.microsoft.com/office/drawing/2014/main" xmlns="" id="{D6C4046F-50B6-423F-891B-A87776CF03CF}"/>
              </a:ext>
            </a:extLst>
          </p:cNvPr>
          <p:cNvSpPr/>
          <p:nvPr/>
        </p:nvSpPr>
        <p:spPr>
          <a:xfrm>
            <a:off x="3155552" y="1413278"/>
            <a:ext cx="1600200" cy="552219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Qilichbozlik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Волна 15">
            <a:extLst>
              <a:ext uri="{FF2B5EF4-FFF2-40B4-BE49-F238E27FC236}">
                <a16:creationId xmlns:a16="http://schemas.microsoft.com/office/drawing/2014/main" xmlns="" id="{BA249043-4FC7-4949-8073-DB678C7DC5A8}"/>
              </a:ext>
            </a:extLst>
          </p:cNvPr>
          <p:cNvSpPr/>
          <p:nvPr/>
        </p:nvSpPr>
        <p:spPr>
          <a:xfrm>
            <a:off x="2290136" y="2539062"/>
            <a:ext cx="1524000" cy="533400"/>
          </a:xfrm>
          <a:prstGeom prst="wav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Ko‘pkari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Волна 16">
            <a:extLst>
              <a:ext uri="{FF2B5EF4-FFF2-40B4-BE49-F238E27FC236}">
                <a16:creationId xmlns:a16="http://schemas.microsoft.com/office/drawing/2014/main" xmlns="" id="{21031391-4455-4C1B-BC7A-3F40C66A8653}"/>
              </a:ext>
            </a:extLst>
          </p:cNvPr>
          <p:cNvSpPr/>
          <p:nvPr/>
        </p:nvSpPr>
        <p:spPr>
          <a:xfrm>
            <a:off x="1226217" y="1062953"/>
            <a:ext cx="1447800" cy="533400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Волна 17">
            <a:extLst>
              <a:ext uri="{FF2B5EF4-FFF2-40B4-BE49-F238E27FC236}">
                <a16:creationId xmlns:a16="http://schemas.microsoft.com/office/drawing/2014/main" xmlns="" id="{3BCFA0DF-B5C2-41D3-96BE-8B08EFEDD386}"/>
              </a:ext>
            </a:extLst>
          </p:cNvPr>
          <p:cNvSpPr/>
          <p:nvPr/>
        </p:nvSpPr>
        <p:spPr>
          <a:xfrm>
            <a:off x="702436" y="1673575"/>
            <a:ext cx="1447800" cy="533400"/>
          </a:xfrm>
          <a:prstGeom prst="wav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Kamon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otish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Волна 18">
            <a:extLst>
              <a:ext uri="{FF2B5EF4-FFF2-40B4-BE49-F238E27FC236}">
                <a16:creationId xmlns:a16="http://schemas.microsoft.com/office/drawing/2014/main" xmlns="" id="{20B9F933-B3CB-4BA0-8BDA-E277F61BBD9B}"/>
              </a:ext>
            </a:extLst>
          </p:cNvPr>
          <p:cNvSpPr/>
          <p:nvPr/>
        </p:nvSpPr>
        <p:spPr>
          <a:xfrm>
            <a:off x="214603" y="2428875"/>
            <a:ext cx="1447800" cy="533400"/>
          </a:xfrm>
          <a:prstGeom prst="wave">
            <a:avLst/>
          </a:prstGeom>
          <a:solidFill>
            <a:srgbClr val="C14BA2"/>
          </a:solidFill>
          <a:ln>
            <a:solidFill>
              <a:srgbClr val="C14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Dorbozlik</a:t>
            </a: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455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745" y="14049"/>
            <a:ext cx="5650869" cy="3215695"/>
            <a:chOff x="66844" y="71163"/>
            <a:chExt cx="5650869" cy="3046487"/>
          </a:xfrm>
        </p:grpSpPr>
        <p:sp>
          <p:nvSpPr>
            <p:cNvPr id="3" name="object 3"/>
            <p:cNvSpPr/>
            <p:nvPr/>
          </p:nvSpPr>
          <p:spPr>
            <a:xfrm>
              <a:off x="66844" y="638603"/>
              <a:ext cx="5650865" cy="247904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6744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699" y="15106"/>
            <a:ext cx="5062872" cy="82509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O‘zbek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bokschilaridan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kimlarni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6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bilasiz</a:t>
            </a:r>
            <a: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br>
              <a:rPr lang="en-US" sz="16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spc="15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7A2BB2E-9B9A-4753-AFE8-497C43CC6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3" y="644565"/>
            <a:ext cx="2155888" cy="329213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D3EFF73-A4D9-4A81-8311-97F4E3C2B3F6}"/>
              </a:ext>
            </a:extLst>
          </p:cNvPr>
          <p:cNvSpPr/>
          <p:nvPr/>
        </p:nvSpPr>
        <p:spPr>
          <a:xfrm>
            <a:off x="650344" y="578338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err="1">
                <a:solidFill>
                  <a:prstClr val="white"/>
                </a:solidFill>
                <a:latin typeface="UZ-Times-Bold"/>
              </a:rPr>
              <a:t>Namuna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307BE48-C103-464E-B09A-8643A9E37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7" y="1939818"/>
            <a:ext cx="780356" cy="95105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A8D9F18-6A12-4273-A6F6-66A7052D35F1}"/>
              </a:ext>
            </a:extLst>
          </p:cNvPr>
          <p:cNvSpPr/>
          <p:nvPr/>
        </p:nvSpPr>
        <p:spPr>
          <a:xfrm>
            <a:off x="54741" y="2908210"/>
            <a:ext cx="13933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Ruslan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Chagayev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DF5DA2F-5DAA-4ECC-996D-1BE678933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955" y="1633723"/>
            <a:ext cx="762066" cy="95105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90021D9-1899-49F9-B65C-D2986B6747E5}"/>
              </a:ext>
            </a:extLst>
          </p:cNvPr>
          <p:cNvSpPr/>
          <p:nvPr/>
        </p:nvSpPr>
        <p:spPr>
          <a:xfrm>
            <a:off x="948514" y="2613877"/>
            <a:ext cx="1402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Husanov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Sherzod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897BB2A8-B9E9-4918-BAF3-B4F8A484C5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999" y="1299787"/>
            <a:ext cx="780356" cy="101812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449BE48-ADB4-410E-8F0B-6C38D0F2D0C9}"/>
              </a:ext>
            </a:extLst>
          </p:cNvPr>
          <p:cNvSpPr/>
          <p:nvPr/>
        </p:nvSpPr>
        <p:spPr>
          <a:xfrm>
            <a:off x="2241479" y="2351761"/>
            <a:ext cx="16722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Do‘smatov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Xasanboy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14BF2D2-DF08-41AA-9EC3-764240EA46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832" y="1007038"/>
            <a:ext cx="780356" cy="101202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DA73B82-CA5D-4EBB-9687-F7AB29566023}"/>
              </a:ext>
            </a:extLst>
          </p:cNvPr>
          <p:cNvSpPr/>
          <p:nvPr/>
        </p:nvSpPr>
        <p:spPr>
          <a:xfrm>
            <a:off x="3422662" y="1970752"/>
            <a:ext cx="17812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G‘oibnazarov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Fazliddin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513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4395</TotalTime>
  <Words>944</Words>
  <Application>Microsoft Office PowerPoint</Application>
  <PresentationFormat>Произвольный</PresentationFormat>
  <Paragraphs>152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Calibri</vt:lpstr>
      <vt:lpstr>Matura MT Script Capitals</vt:lpstr>
      <vt:lpstr>Monotype Corsiva</vt:lpstr>
      <vt:lpstr>Times New Roman</vt:lpstr>
      <vt:lpstr>UZ-Times-Bold</vt:lpstr>
      <vt:lpstr>Wingdings 3</vt:lpstr>
      <vt:lpstr>Office Theme</vt:lpstr>
      <vt:lpstr>Тема Office</vt:lpstr>
      <vt:lpstr>1_Office Theme</vt:lpstr>
      <vt:lpstr> O‘zbek tili</vt:lpstr>
      <vt:lpstr>“SWOT” metodi (tahlili) </vt:lpstr>
      <vt:lpstr>“SWOT” tahlili </vt:lpstr>
      <vt:lpstr>        “3x4” texnologiyasi</vt:lpstr>
      <vt:lpstr>Yangi mavzuning bayoni</vt:lpstr>
      <vt:lpstr>        </vt:lpstr>
      <vt:lpstr>             Berilgan savollar asosida suhbat</vt:lpstr>
      <vt:lpstr> O‘zbek qadimiy sport turlari</vt:lpstr>
      <vt:lpstr>O‘zbek bokschilaridan kimlarni bilasiz? </vt:lpstr>
      <vt:lpstr>O‘zbekistonda sportning qaysi turlari rivojlangan?</vt:lpstr>
      <vt:lpstr> Holning ma’nosiga ko‘ra turlari</vt:lpstr>
      <vt:lpstr> Holning ma’nosiga ko‘ra turlari</vt:lpstr>
      <vt:lpstr> 1-mashq. ( 69–bet ) </vt:lpstr>
      <vt:lpstr> Berilgan gaplarni ona tilingizga tarjima qiling. Hollarni o‘zi bog‘langan so‘z bilan birga ko‘chiring.</vt:lpstr>
      <vt:lpstr> Tekshiramiz</vt:lpstr>
      <vt:lpstr>        </vt:lpstr>
      <vt:lpstr>        </vt:lpstr>
      <vt:lpstr> “Xotira mashqi” usuli</vt:lpstr>
      <vt:lpstr> O‘zingiz yoqtirgan sport turi haqida matn tuzing.</vt:lpstr>
      <vt:lpstr>        “Harflarga so‘z top” usuli</vt:lpstr>
      <vt:lpstr>Mustaqil bajarish uchun topshiriq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Teacher</cp:lastModifiedBy>
  <cp:revision>454</cp:revision>
  <cp:lastPrinted>2020-09-12T06:53:39Z</cp:lastPrinted>
  <dcterms:created xsi:type="dcterms:W3CDTF">2020-04-13T08:06:06Z</dcterms:created>
  <dcterms:modified xsi:type="dcterms:W3CDTF">2020-12-30T08:27:59Z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