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0" r:id="rId3"/>
    <p:sldId id="302" r:id="rId4"/>
    <p:sldId id="303" r:id="rId5"/>
    <p:sldId id="304" r:id="rId6"/>
    <p:sldId id="305" r:id="rId7"/>
    <p:sldId id="314" r:id="rId8"/>
    <p:sldId id="312" r:id="rId9"/>
    <p:sldId id="313" r:id="rId10"/>
    <p:sldId id="306" r:id="rId11"/>
    <p:sldId id="307" r:id="rId12"/>
    <p:sldId id="308" r:id="rId13"/>
    <p:sldId id="310" r:id="rId14"/>
    <p:sldId id="311" r:id="rId15"/>
    <p:sldId id="28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660066"/>
    <a:srgbClr val="9900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4ABAA-7B8D-49CA-B020-78752B0D9FA8}" type="doc">
      <dgm:prSet loTypeId="urn:microsoft.com/office/officeart/2005/8/layout/arrow6" loCatId="relationship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F03BE84-B1EA-40B4-B292-256AB90B8A6A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102 страница</a:t>
          </a:r>
          <a:endParaRPr lang="ru-RU" sz="4800" b="1" dirty="0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D5DA7D-FE39-4CA7-8019-B83BB1141087}" type="parTrans" cxnId="{1ACFE550-DF52-4CF8-886A-523EE6029068}">
      <dgm:prSet/>
      <dgm:spPr/>
      <dgm:t>
        <a:bodyPr/>
        <a:lstStyle/>
        <a:p>
          <a:endParaRPr lang="ru-RU" sz="6000" b="1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2337E1-0A51-4E5C-91E7-DEBD4983635C}" type="sibTrans" cxnId="{1ACFE550-DF52-4CF8-886A-523EE6029068}">
      <dgm:prSet/>
      <dgm:spPr/>
      <dgm:t>
        <a:bodyPr/>
        <a:lstStyle/>
        <a:p>
          <a:endParaRPr lang="ru-RU" sz="6000" b="1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18B008-4EFE-4C53-97BB-FE2606DA3FCB}">
      <dgm:prSet phldrT="[Текст]" custT="1"/>
      <dgm:spPr/>
      <dgm:t>
        <a:bodyPr/>
        <a:lstStyle/>
        <a:p>
          <a:r>
            <a:rPr lang="ru-RU" sz="54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40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№ 37</a:t>
          </a:r>
        </a:p>
        <a:p>
          <a:r>
            <a:rPr lang="ru-RU" sz="40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№38 </a:t>
          </a:r>
          <a:endParaRPr lang="ru-RU" sz="4000" b="1" dirty="0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3C8023-656B-476B-A4B2-C06FB0533B46}" type="parTrans" cxnId="{9B0CB90A-E4DF-4604-8373-FAF2BEA91FF2}">
      <dgm:prSet/>
      <dgm:spPr/>
      <dgm:t>
        <a:bodyPr/>
        <a:lstStyle/>
        <a:p>
          <a:endParaRPr lang="ru-RU" sz="6000" b="1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8868F1-90A7-4334-8721-33F07FC6D66F}" type="sibTrans" cxnId="{9B0CB90A-E4DF-4604-8373-FAF2BEA91FF2}">
      <dgm:prSet/>
      <dgm:spPr/>
      <dgm:t>
        <a:bodyPr/>
        <a:lstStyle/>
        <a:p>
          <a:endParaRPr lang="ru-RU" sz="6000" b="1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D5D2D1-A2D3-408F-B94E-88F7F331AD5B}" type="pres">
      <dgm:prSet presAssocID="{B334ABAA-7B8D-49CA-B020-78752B0D9FA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94B23A-813E-46ED-8385-73707192F31A}" type="pres">
      <dgm:prSet presAssocID="{B334ABAA-7B8D-49CA-B020-78752B0D9FA8}" presName="ribbon" presStyleLbl="node1" presStyleIdx="0" presStyleCnt="1"/>
      <dgm:spPr>
        <a:gradFill rotWithShape="0">
          <a:gsLst>
            <a:gs pos="94000">
              <a:srgbClr val="FFC000"/>
            </a:gs>
            <a:gs pos="100000">
              <a:schemeClr val="bg1"/>
            </a:gs>
          </a:gsLst>
          <a:lin ang="5400000" scaled="1"/>
        </a:gradFill>
      </dgm:spPr>
    </dgm:pt>
    <dgm:pt modelId="{570279C2-09D8-4D1E-8999-8E1372FFCDF4}" type="pres">
      <dgm:prSet presAssocID="{B334ABAA-7B8D-49CA-B020-78752B0D9FA8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9DD1F-DCC9-46EE-AFD3-ECA1F98B32CE}" type="pres">
      <dgm:prSet presAssocID="{B334ABAA-7B8D-49CA-B020-78752B0D9FA8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CFE550-DF52-4CF8-886A-523EE6029068}" srcId="{B334ABAA-7B8D-49CA-B020-78752B0D9FA8}" destId="{2F03BE84-B1EA-40B4-B292-256AB90B8A6A}" srcOrd="0" destOrd="0" parTransId="{CED5DA7D-FE39-4CA7-8019-B83BB1141087}" sibTransId="{012337E1-0A51-4E5C-91E7-DEBD4983635C}"/>
    <dgm:cxn modelId="{6E1155A4-EE30-4BAD-80E6-8AF43BFE70C6}" type="presOf" srcId="{B618B008-4EFE-4C53-97BB-FE2606DA3FCB}" destId="{1419DD1F-DCC9-46EE-AFD3-ECA1F98B32CE}" srcOrd="0" destOrd="0" presId="urn:microsoft.com/office/officeart/2005/8/layout/arrow6"/>
    <dgm:cxn modelId="{6CFF3604-E7BD-4899-9FB1-37810A63165C}" type="presOf" srcId="{2F03BE84-B1EA-40B4-B292-256AB90B8A6A}" destId="{570279C2-09D8-4D1E-8999-8E1372FFCDF4}" srcOrd="0" destOrd="0" presId="urn:microsoft.com/office/officeart/2005/8/layout/arrow6"/>
    <dgm:cxn modelId="{9709D00C-6AB8-4860-B336-ABA295F7812A}" type="presOf" srcId="{B334ABAA-7B8D-49CA-B020-78752B0D9FA8}" destId="{0BD5D2D1-A2D3-408F-B94E-88F7F331AD5B}" srcOrd="0" destOrd="0" presId="urn:microsoft.com/office/officeart/2005/8/layout/arrow6"/>
    <dgm:cxn modelId="{9B0CB90A-E4DF-4604-8373-FAF2BEA91FF2}" srcId="{B334ABAA-7B8D-49CA-B020-78752B0D9FA8}" destId="{B618B008-4EFE-4C53-97BB-FE2606DA3FCB}" srcOrd="1" destOrd="0" parTransId="{493C8023-656B-476B-A4B2-C06FB0533B46}" sibTransId="{C88868F1-90A7-4334-8721-33F07FC6D66F}"/>
    <dgm:cxn modelId="{C87F9F5E-A63C-4085-BD04-C0102C1E6874}" type="presParOf" srcId="{0BD5D2D1-A2D3-408F-B94E-88F7F331AD5B}" destId="{4394B23A-813E-46ED-8385-73707192F31A}" srcOrd="0" destOrd="0" presId="urn:microsoft.com/office/officeart/2005/8/layout/arrow6"/>
    <dgm:cxn modelId="{B7CCF503-A700-48DC-B01C-46806C3162EB}" type="presParOf" srcId="{0BD5D2D1-A2D3-408F-B94E-88F7F331AD5B}" destId="{570279C2-09D8-4D1E-8999-8E1372FFCDF4}" srcOrd="1" destOrd="0" presId="urn:microsoft.com/office/officeart/2005/8/layout/arrow6"/>
    <dgm:cxn modelId="{A0790482-246D-4E2E-AAB1-FEDE61FF6CCB}" type="presParOf" srcId="{0BD5D2D1-A2D3-408F-B94E-88F7F331AD5B}" destId="{1419DD1F-DCC9-46EE-AFD3-ECA1F98B32C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4B23A-813E-46ED-8385-73707192F31A}">
      <dsp:nvSpPr>
        <dsp:cNvPr id="0" name=""/>
        <dsp:cNvSpPr/>
      </dsp:nvSpPr>
      <dsp:spPr>
        <a:xfrm>
          <a:off x="458054" y="0"/>
          <a:ext cx="9628082" cy="3851233"/>
        </a:xfrm>
        <a:prstGeom prst="leftRightRibbon">
          <a:avLst/>
        </a:prstGeom>
        <a:gradFill rotWithShape="0">
          <a:gsLst>
            <a:gs pos="94000">
              <a:srgbClr val="FFC000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0279C2-09D8-4D1E-8999-8E1372FFCDF4}">
      <dsp:nvSpPr>
        <dsp:cNvPr id="0" name=""/>
        <dsp:cNvSpPr/>
      </dsp:nvSpPr>
      <dsp:spPr>
        <a:xfrm>
          <a:off x="1613424" y="673965"/>
          <a:ext cx="3177267" cy="18871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0688" rIns="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102 страница</a:t>
          </a:r>
          <a:endParaRPr lang="ru-RU" sz="4800" b="1" kern="1200" dirty="0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13424" y="673965"/>
        <a:ext cx="3177267" cy="1887104"/>
      </dsp:txXfrm>
    </dsp:sp>
    <dsp:sp modelId="{1419DD1F-DCC9-46EE-AFD3-ECA1F98B32CE}">
      <dsp:nvSpPr>
        <dsp:cNvPr id="0" name=""/>
        <dsp:cNvSpPr/>
      </dsp:nvSpPr>
      <dsp:spPr>
        <a:xfrm>
          <a:off x="5272095" y="1290163"/>
          <a:ext cx="3754952" cy="18871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4000" b="1" kern="1200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№ 37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rPr>
            <a:t>№38 </a:t>
          </a:r>
          <a:endParaRPr lang="ru-RU" sz="4000" b="1" kern="1200" dirty="0">
            <a:solidFill>
              <a:srgbClr val="660066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2095" y="1290163"/>
        <a:ext cx="3754952" cy="1887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7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2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91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540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2234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6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46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84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6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3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6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84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61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D854-B06C-41F6-AF4B-69156CE47995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77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2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6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3672C130-52B1-46CC-9FE9-0F9104E075B5}"/>
              </a:ext>
            </a:extLst>
          </p:cNvPr>
          <p:cNvSpPr/>
          <p:nvPr/>
        </p:nvSpPr>
        <p:spPr>
          <a:xfrm>
            <a:off x="9369424" y="498475"/>
            <a:ext cx="2668087" cy="11477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2585536" cy="649433"/>
          </a:xfrm>
          <a:prstGeom prst="rect">
            <a:avLst/>
          </a:prstGeom>
          <a:solidFill>
            <a:srgbClr val="00B050"/>
          </a:solidFill>
        </p:spPr>
        <p:txBody>
          <a:bodyPr wrap="square"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ru-RU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 11 класс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xmlns="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ru-RU" sz="72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Алгебра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xmlns="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xmlns="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xmlns="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xmlns="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xmlns="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xmlns="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xmlns="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:a16="http://schemas.microsoft.com/office/drawing/2014/main" xmlns="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107" y="2510789"/>
            <a:ext cx="10159017" cy="1876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Тема :</a:t>
            </a:r>
            <a:r>
              <a:rPr lang="en-US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Определенный интеграл</a:t>
            </a:r>
            <a:endParaRPr lang="en-US" altLang="ru-RU" sz="6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FDBB6908-3FFD-4E1D-9E68-53829ECF5FB6}"/>
              </a:ext>
            </a:extLst>
          </p:cNvPr>
          <p:cNvSpPr/>
          <p:nvPr/>
        </p:nvSpPr>
        <p:spPr>
          <a:xfrm>
            <a:off x="374650" y="2725738"/>
            <a:ext cx="477838" cy="15955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447770CB-E3E7-442E-8993-45DEB6E62843}"/>
              </a:ext>
            </a:extLst>
          </p:cNvPr>
          <p:cNvSpPr/>
          <p:nvPr/>
        </p:nvSpPr>
        <p:spPr>
          <a:xfrm>
            <a:off x="374650" y="4750399"/>
            <a:ext cx="477838" cy="174328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0003" y="4645045"/>
            <a:ext cx="2847975" cy="1831873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116263" y="4409255"/>
                <a:ext cx="3331297" cy="21504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4800" b="1" i="1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ru-RU" sz="4800" b="1" i="1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  <m:t>а</m:t>
                          </m:r>
                        </m:sub>
                        <m:sup>
                          <m:r>
                            <a:rPr lang="ru-RU" sz="4800" b="1" i="1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  <m:t>в</m:t>
                          </m:r>
                        </m:sup>
                        <m:e>
                          <m:r>
                            <a:rPr lang="en-US" sz="4800" b="1" i="1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800" b="1" i="1">
                                  <a:solidFill>
                                    <a:srgbClr val="80008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800" b="1" i="1">
                                  <a:solidFill>
                                    <a:srgbClr val="80008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800" b="1" i="1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ru-RU" sz="4800" b="1" i="1" smtClean="0">
                          <a:solidFill>
                            <a:srgbClr val="80008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4800" b="1" dirty="0">
                  <a:solidFill>
                    <a:srgbClr val="800080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263" y="4409255"/>
                <a:ext cx="3331297" cy="21504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62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Формула Ньютона-Лейбница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42" name="Object 1"/>
          <p:cNvGraphicFramePr>
            <a:graphicFrameLocks noChangeAspect="1"/>
          </p:cNvGraphicFramePr>
          <p:nvPr/>
        </p:nvGraphicFramePr>
        <p:xfrm>
          <a:off x="2571752" y="2286000"/>
          <a:ext cx="6953249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3" imgW="2057400" imgH="482600" progId="Equation.3">
                  <p:embed/>
                </p:oleObj>
              </mc:Choice>
              <mc:Fallback>
                <p:oleObj name="Формула" r:id="rId3" imgW="20574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2" y="2286000"/>
                        <a:ext cx="6953249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Прямоугольник 4"/>
          <p:cNvSpPr>
            <a:spLocks noChangeArrowheads="1"/>
          </p:cNvSpPr>
          <p:nvPr/>
        </p:nvSpPr>
        <p:spPr bwMode="auto">
          <a:xfrm>
            <a:off x="1809751" y="2000250"/>
            <a:ext cx="8286749" cy="1714500"/>
          </a:xfrm>
          <a:prstGeom prst="rect">
            <a:avLst/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3053546" y="4622104"/>
            <a:ext cx="70429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знак двойной подстановки</a:t>
            </a:r>
          </a:p>
        </p:txBody>
      </p:sp>
      <p:cxnSp>
        <p:nvCxnSpPr>
          <p:cNvPr id="10247" name="Прямая со стрелкой 7"/>
          <p:cNvCxnSpPr>
            <a:cxnSpLocks noChangeShapeType="1"/>
          </p:cNvCxnSpPr>
          <p:nvPr/>
        </p:nvCxnSpPr>
        <p:spPr bwMode="auto">
          <a:xfrm rot="5400000" flipH="1" flipV="1">
            <a:off x="5119688" y="3595688"/>
            <a:ext cx="1285875" cy="666749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/>
          <p:cNvSpPr/>
          <p:nvPr/>
        </p:nvSpPr>
        <p:spPr>
          <a:xfrm>
            <a:off x="94267" y="638981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39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Заголовок 1"/>
          <p:cNvSpPr>
            <a:spLocks noGrp="1"/>
          </p:cNvSpPr>
          <p:nvPr>
            <p:ph type="title"/>
          </p:nvPr>
        </p:nvSpPr>
        <p:spPr>
          <a:xfrm>
            <a:off x="857251" y="593888"/>
            <a:ext cx="103632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Метод непосредственного интегрирования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857251" y="1928813"/>
            <a:ext cx="107632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defRPr/>
            </a:pP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Вычислить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интеграл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35405"/>
              </p:ext>
            </p:extLst>
          </p:nvPr>
        </p:nvGraphicFramePr>
        <p:xfrm>
          <a:off x="6704788" y="1660971"/>
          <a:ext cx="2632322" cy="1678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3" imgW="571252" imgH="482391" progId="Equation.3">
                  <p:embed/>
                </p:oleObj>
              </mc:Choice>
              <mc:Fallback>
                <p:oleObj name="Формула" r:id="rId3" imgW="571252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788" y="1660971"/>
                        <a:ext cx="2632322" cy="16786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224447"/>
              </p:ext>
            </p:extLst>
          </p:nvPr>
        </p:nvGraphicFramePr>
        <p:xfrm>
          <a:off x="611686" y="3242481"/>
          <a:ext cx="11070347" cy="1767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5" imgW="3530600" imgH="482600" progId="Equation.3">
                  <p:embed/>
                </p:oleObj>
              </mc:Choice>
              <mc:Fallback>
                <p:oleObj name="Формула" r:id="rId5" imgW="35306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686" y="3242481"/>
                        <a:ext cx="11070347" cy="17679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1" name="Rectangle 4"/>
          <p:cNvSpPr>
            <a:spLocks noChangeArrowheads="1"/>
          </p:cNvSpPr>
          <p:nvPr/>
        </p:nvSpPr>
        <p:spPr bwMode="auto">
          <a:xfrm>
            <a:off x="0" y="7583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20" name="TextBox 7"/>
          <p:cNvSpPr txBox="1">
            <a:spLocks noChangeArrowheads="1"/>
          </p:cNvSpPr>
          <p:nvPr/>
        </p:nvSpPr>
        <p:spPr bwMode="auto">
          <a:xfrm>
            <a:off x="9337110" y="5429251"/>
            <a:ext cx="274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>
              <a:defRPr sz="28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latin typeface="Times New Roman" pitchFamily="18" charset="0"/>
              </a:defRPr>
            </a:lvl2pPr>
            <a:lvl3pPr marL="1143000" indent="-228600" eaLnBrk="0" hangingPunct="0">
              <a:defRPr sz="2400">
                <a:latin typeface="Times New Roman" pitchFamily="18" charset="0"/>
              </a:defRPr>
            </a:lvl3pPr>
            <a:lvl4pPr marL="1600200" indent="-228600" eaLnBrk="0" hangingPunct="0">
              <a:defRPr sz="2400">
                <a:latin typeface="Times New Roman" pitchFamily="18" charset="0"/>
              </a:defRPr>
            </a:lvl4pPr>
            <a:lvl5pPr marL="2057400" indent="-228600" eaLnBrk="0" hangingPunct="0">
              <a:defRPr sz="2400"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9pPr>
          </a:lstStyle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72651" y="4489011"/>
            <a:ext cx="1847849" cy="1615861"/>
          </a:xfrm>
          <a:prstGeom prst="rect">
            <a:avLst/>
          </a:prstGeom>
        </p:spPr>
      </p:pic>
      <p:sp>
        <p:nvSpPr>
          <p:cNvPr id="11" name="Рамка 10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25684" y="-68905"/>
            <a:ext cx="358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Пример № 1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1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Заголовок 1"/>
          <p:cNvSpPr>
            <a:spLocks noGrp="1"/>
          </p:cNvSpPr>
          <p:nvPr>
            <p:ph type="title"/>
          </p:nvPr>
        </p:nvSpPr>
        <p:spPr>
          <a:xfrm>
            <a:off x="908114" y="962025"/>
            <a:ext cx="10363200" cy="823913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Вычислить интеграл 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0" y="7773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66630"/>
              </p:ext>
            </p:extLst>
          </p:nvPr>
        </p:nvGraphicFramePr>
        <p:xfrm>
          <a:off x="9039273" y="962025"/>
          <a:ext cx="2853193" cy="1406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Формула" r:id="rId3" imgW="711000" imgH="469800" progId="Equation.3">
                  <p:embed/>
                </p:oleObj>
              </mc:Choice>
              <mc:Fallback>
                <p:oleObj name="Формула" r:id="rId3" imgW="7110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9273" y="962025"/>
                        <a:ext cx="2853193" cy="14062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16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7" name="Rectangle 17"/>
          <p:cNvSpPr>
            <a:spLocks noChangeArrowheads="1"/>
          </p:cNvSpPr>
          <p:nvPr/>
        </p:nvSpPr>
        <p:spPr bwMode="auto">
          <a:xfrm>
            <a:off x="0" y="7773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3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406196"/>
              </p:ext>
            </p:extLst>
          </p:nvPr>
        </p:nvGraphicFramePr>
        <p:xfrm>
          <a:off x="857250" y="2286001"/>
          <a:ext cx="10894703" cy="1444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Формула" r:id="rId5" imgW="2641320" imgH="469800" progId="Equation.3">
                  <p:embed/>
                </p:oleObj>
              </mc:Choice>
              <mc:Fallback>
                <p:oleObj name="Формула" r:id="rId5" imgW="26413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286001"/>
                        <a:ext cx="10894703" cy="14449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067875"/>
              </p:ext>
            </p:extLst>
          </p:nvPr>
        </p:nvGraphicFramePr>
        <p:xfrm>
          <a:off x="2048789" y="4128109"/>
          <a:ext cx="9735645" cy="74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Формула" r:id="rId7" imgW="2349360" imgH="241200" progId="Equation.3">
                  <p:embed/>
                </p:oleObj>
              </mc:Choice>
              <mc:Fallback>
                <p:oleObj name="Формула" r:id="rId7" imgW="2349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789" y="4128109"/>
                        <a:ext cx="9735645" cy="7445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Box 9"/>
          <p:cNvSpPr txBox="1">
            <a:spLocks noChangeArrowheads="1"/>
          </p:cNvSpPr>
          <p:nvPr/>
        </p:nvSpPr>
        <p:spPr bwMode="auto">
          <a:xfrm>
            <a:off x="9048751" y="5286376"/>
            <a:ext cx="274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2" name="Рамка 11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25684" y="-68905"/>
            <a:ext cx="358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Пример № 2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72651" y="4489011"/>
            <a:ext cx="1847849" cy="161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59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857251" y="642938"/>
            <a:ext cx="107632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defRPr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Вычислить интеграл </a:t>
            </a:r>
            <a:endParaRPr lang="ru-RU" sz="28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309841"/>
              </p:ext>
            </p:extLst>
          </p:nvPr>
        </p:nvGraphicFramePr>
        <p:xfrm>
          <a:off x="5819606" y="912639"/>
          <a:ext cx="2948614" cy="147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Формула" r:id="rId3" imgW="749160" imgH="495000" progId="Equation.3">
                  <p:embed/>
                </p:oleObj>
              </mc:Choice>
              <mc:Fallback>
                <p:oleObj name="Формула" r:id="rId3" imgW="74916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606" y="912639"/>
                        <a:ext cx="2948614" cy="1470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4" name="Rectangle 4"/>
          <p:cNvSpPr>
            <a:spLocks noChangeArrowheads="1"/>
          </p:cNvSpPr>
          <p:nvPr/>
        </p:nvSpPr>
        <p:spPr bwMode="auto">
          <a:xfrm>
            <a:off x="0" y="7583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7" name="TextBox 7"/>
          <p:cNvSpPr txBox="1">
            <a:spLocks noChangeArrowheads="1"/>
          </p:cNvSpPr>
          <p:nvPr/>
        </p:nvSpPr>
        <p:spPr bwMode="auto">
          <a:xfrm>
            <a:off x="8953500" y="5715001"/>
            <a:ext cx="274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endParaRPr lang="ru-RU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006679"/>
              </p:ext>
            </p:extLst>
          </p:nvPr>
        </p:nvGraphicFramePr>
        <p:xfrm>
          <a:off x="4692439" y="2438644"/>
          <a:ext cx="6928061" cy="1273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Формула" r:id="rId5" imgW="2031840" imgH="495000" progId="Equation.3">
                  <p:embed/>
                </p:oleObj>
              </mc:Choice>
              <mc:Fallback>
                <p:oleObj name="Формула" r:id="rId5" imgW="203184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39" y="2438644"/>
                        <a:ext cx="6928061" cy="12737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383625"/>
              </p:ext>
            </p:extLst>
          </p:nvPr>
        </p:nvGraphicFramePr>
        <p:xfrm>
          <a:off x="7620001" y="4286251"/>
          <a:ext cx="4361972" cy="886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Формула" r:id="rId7" imgW="1460160" imgH="393480" progId="Equation.3">
                  <p:embed/>
                </p:oleObj>
              </mc:Choice>
              <mc:Fallback>
                <p:oleObj name="Формула" r:id="rId7" imgW="1460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1" y="4286251"/>
                        <a:ext cx="4361972" cy="886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270895"/>
              </p:ext>
            </p:extLst>
          </p:nvPr>
        </p:nvGraphicFramePr>
        <p:xfrm>
          <a:off x="401356" y="1684751"/>
          <a:ext cx="3240792" cy="333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Формула" r:id="rId9" imgW="1168200" imgH="1600200" progId="Equation.3">
                  <p:embed/>
                </p:oleObj>
              </mc:Choice>
              <mc:Fallback>
                <p:oleObj name="Формула" r:id="rId9" imgW="1168200" imgH="160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56" y="1684751"/>
                        <a:ext cx="3240792" cy="3338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354117"/>
              </p:ext>
            </p:extLst>
          </p:nvPr>
        </p:nvGraphicFramePr>
        <p:xfrm>
          <a:off x="3845726" y="4173516"/>
          <a:ext cx="3859371" cy="1062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Формула" r:id="rId11" imgW="1079280" imgH="393480" progId="Equation.3">
                  <p:embed/>
                </p:oleObj>
              </mc:Choice>
              <mc:Fallback>
                <p:oleObj name="Формула" r:id="rId11" imgW="1079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5726" y="4173516"/>
                        <a:ext cx="3859371" cy="10623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66279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3" name="Рамка 12"/>
          <p:cNvSpPr/>
          <p:nvPr/>
        </p:nvSpPr>
        <p:spPr>
          <a:xfrm>
            <a:off x="94996" y="642938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25684" y="-68905"/>
            <a:ext cx="358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Пример №3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0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982511" y="642938"/>
            <a:ext cx="107632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defRPr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Вычислить интеграл</a:t>
            </a:r>
            <a:endParaRPr lang="ru-RU" sz="2800" kern="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7810500" y="642938"/>
          <a:ext cx="2186517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Формула" r:id="rId3" imgW="749160" imgH="495000" progId="Equation.3">
                  <p:embed/>
                </p:oleObj>
              </mc:Choice>
              <mc:Fallback>
                <p:oleObj name="Формула" r:id="rId3" imgW="74916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642938"/>
                        <a:ext cx="2186517" cy="1090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4" name="Rectangle 4"/>
          <p:cNvSpPr>
            <a:spLocks noChangeArrowheads="1"/>
          </p:cNvSpPr>
          <p:nvPr/>
        </p:nvSpPr>
        <p:spPr bwMode="auto">
          <a:xfrm>
            <a:off x="0" y="7583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7" name="TextBox 7"/>
          <p:cNvSpPr txBox="1">
            <a:spLocks noChangeArrowheads="1"/>
          </p:cNvSpPr>
          <p:nvPr/>
        </p:nvSpPr>
        <p:spPr bwMode="auto">
          <a:xfrm>
            <a:off x="8953500" y="5715001"/>
            <a:ext cx="274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endParaRPr lang="ru-RU" sz="2800" dirty="0">
              <a:solidFill>
                <a:schemeClr val="accent2"/>
              </a:solidFill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857751" y="2571751"/>
          <a:ext cx="543983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Формула" r:id="rId5" imgW="2031840" imgH="495000" progId="Equation.3">
                  <p:embed/>
                </p:oleObj>
              </mc:Choice>
              <mc:Fallback>
                <p:oleObj name="Формула" r:id="rId5" imgW="203184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1" y="2571751"/>
                        <a:ext cx="5439833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7620001" y="4286251"/>
          <a:ext cx="385656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Формула" r:id="rId7" imgW="1460160" imgH="393480" progId="Equation.3">
                  <p:embed/>
                </p:oleObj>
              </mc:Choice>
              <mc:Fallback>
                <p:oleObj name="Формула" r:id="rId7" imgW="1460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1" y="4286251"/>
                        <a:ext cx="3856567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953813"/>
              </p:ext>
            </p:extLst>
          </p:nvPr>
        </p:nvGraphicFramePr>
        <p:xfrm>
          <a:off x="612775" y="1938338"/>
          <a:ext cx="3616325" cy="429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Формула" r:id="rId9" imgW="1206360" imgH="1904760" progId="Equation.3">
                  <p:embed/>
                </p:oleObj>
              </mc:Choice>
              <mc:Fallback>
                <p:oleObj name="Формула" r:id="rId9" imgW="1206360" imgH="1904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1938338"/>
                        <a:ext cx="3616325" cy="429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787168"/>
              </p:ext>
            </p:extLst>
          </p:nvPr>
        </p:nvGraphicFramePr>
        <p:xfrm>
          <a:off x="4762500" y="4286250"/>
          <a:ext cx="2952751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Формула" r:id="rId11" imgW="1079280" imgH="393480" progId="Equation.3">
                  <p:embed/>
                </p:oleObj>
              </mc:Choice>
              <mc:Fallback>
                <p:oleObj name="Формула" r:id="rId11" imgW="1079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4286250"/>
                        <a:ext cx="2952751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 dirty="0"/>
          </a:p>
        </p:txBody>
      </p:sp>
      <p:sp>
        <p:nvSpPr>
          <p:cNvPr id="13" name="Рамка 12"/>
          <p:cNvSpPr/>
          <p:nvPr/>
        </p:nvSpPr>
        <p:spPr>
          <a:xfrm>
            <a:off x="94267" y="638981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25684" y="-68905"/>
            <a:ext cx="358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Пример № 4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7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76200" y="76200"/>
            <a:ext cx="12033896" cy="6710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64C40EF-DBF4-4CCF-AE73-D3E339D71EFB}"/>
              </a:ext>
            </a:extLst>
          </p:cNvPr>
          <p:cNvSpPr txBox="1"/>
          <p:nvPr/>
        </p:nvSpPr>
        <p:spPr>
          <a:xfrm>
            <a:off x="1053439" y="1071625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выполнения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xmlns="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308941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38867391"/>
              </p:ext>
            </p:extLst>
          </p:nvPr>
        </p:nvGraphicFramePr>
        <p:xfrm>
          <a:off x="666734" y="2397987"/>
          <a:ext cx="10544191" cy="385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130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698" name="Прямая со стрелкой 3"/>
          <p:cNvCxnSpPr>
            <a:cxnSpLocks noChangeShapeType="1"/>
          </p:cNvCxnSpPr>
          <p:nvPr/>
        </p:nvCxnSpPr>
        <p:spPr bwMode="auto">
          <a:xfrm rot="5400000" flipH="1" flipV="1">
            <a:off x="93398" y="2857236"/>
            <a:ext cx="2287588" cy="211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699" name="Прямая со стрелкой 5"/>
          <p:cNvCxnSpPr>
            <a:cxnSpLocks noChangeShapeType="1"/>
          </p:cNvCxnSpPr>
          <p:nvPr/>
        </p:nvCxnSpPr>
        <p:spPr bwMode="auto">
          <a:xfrm>
            <a:off x="762000" y="3786188"/>
            <a:ext cx="41910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0" name="Прямая соединительная линия 8"/>
          <p:cNvCxnSpPr>
            <a:cxnSpLocks noChangeShapeType="1"/>
          </p:cNvCxnSpPr>
          <p:nvPr/>
        </p:nvCxnSpPr>
        <p:spPr bwMode="auto">
          <a:xfrm rot="5400000" flipH="1" flipV="1">
            <a:off x="1153055" y="3321580"/>
            <a:ext cx="930275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1" name="Прямая соединительная линия 10"/>
          <p:cNvCxnSpPr>
            <a:cxnSpLocks noChangeShapeType="1"/>
          </p:cNvCxnSpPr>
          <p:nvPr/>
        </p:nvCxnSpPr>
        <p:spPr bwMode="auto">
          <a:xfrm rot="5400000" flipH="1" flipV="1">
            <a:off x="3379524" y="2785799"/>
            <a:ext cx="2001837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2" name="TextBox 13"/>
          <p:cNvSpPr txBox="1">
            <a:spLocks noChangeArrowheads="1"/>
          </p:cNvSpPr>
          <p:nvPr/>
        </p:nvSpPr>
        <p:spPr bwMode="auto">
          <a:xfrm>
            <a:off x="4953001" y="3643313"/>
            <a:ext cx="42756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x</a:t>
            </a:r>
            <a:endParaRPr lang="ru-RU" i="1"/>
          </a:p>
        </p:txBody>
      </p:sp>
      <p:sp>
        <p:nvSpPr>
          <p:cNvPr id="29703" name="TextBox 14"/>
          <p:cNvSpPr txBox="1">
            <a:spLocks noChangeArrowheads="1"/>
          </p:cNvSpPr>
          <p:nvPr/>
        </p:nvSpPr>
        <p:spPr bwMode="auto">
          <a:xfrm>
            <a:off x="762001" y="1428751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y</a:t>
            </a:r>
            <a:endParaRPr lang="ru-RU" i="1"/>
          </a:p>
        </p:txBody>
      </p:sp>
      <p:sp>
        <p:nvSpPr>
          <p:cNvPr id="29704" name="TextBox 15"/>
          <p:cNvSpPr txBox="1">
            <a:spLocks noChangeArrowheads="1"/>
          </p:cNvSpPr>
          <p:nvPr/>
        </p:nvSpPr>
        <p:spPr bwMode="auto">
          <a:xfrm>
            <a:off x="762000" y="37861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</a:t>
            </a:r>
            <a:endParaRPr lang="ru-RU"/>
          </a:p>
        </p:txBody>
      </p:sp>
      <p:sp>
        <p:nvSpPr>
          <p:cNvPr id="29705" name="TextBox 16"/>
          <p:cNvSpPr txBox="1">
            <a:spLocks noChangeArrowheads="1"/>
          </p:cNvSpPr>
          <p:nvPr/>
        </p:nvSpPr>
        <p:spPr bwMode="auto">
          <a:xfrm>
            <a:off x="1428752" y="37861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a</a:t>
            </a:r>
            <a:endParaRPr lang="ru-RU" i="1"/>
          </a:p>
        </p:txBody>
      </p:sp>
      <p:sp>
        <p:nvSpPr>
          <p:cNvPr id="29706" name="TextBox 17"/>
          <p:cNvSpPr txBox="1">
            <a:spLocks noChangeArrowheads="1"/>
          </p:cNvSpPr>
          <p:nvPr/>
        </p:nvSpPr>
        <p:spPr bwMode="auto">
          <a:xfrm>
            <a:off x="4191000" y="3786188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b</a:t>
            </a:r>
            <a:endParaRPr lang="ru-RU" i="1"/>
          </a:p>
        </p:txBody>
      </p:sp>
      <p:sp>
        <p:nvSpPr>
          <p:cNvPr id="29707" name="TextBox 18"/>
          <p:cNvSpPr txBox="1">
            <a:spLocks noChangeArrowheads="1"/>
          </p:cNvSpPr>
          <p:nvPr/>
        </p:nvSpPr>
        <p:spPr bwMode="auto">
          <a:xfrm>
            <a:off x="3333750" y="1143001"/>
            <a:ext cx="11112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y </a:t>
            </a:r>
            <a:r>
              <a:rPr lang="en-US" b="1" dirty="0">
                <a:solidFill>
                  <a:schemeClr val="accent2"/>
                </a:solidFill>
              </a:rPr>
              <a:t>= </a:t>
            </a:r>
            <a:r>
              <a:rPr lang="en-US" b="1" i="1" dirty="0">
                <a:solidFill>
                  <a:schemeClr val="accent2"/>
                </a:solidFill>
              </a:rPr>
              <a:t>f</a:t>
            </a:r>
            <a:r>
              <a:rPr lang="en-US" b="1" dirty="0">
                <a:solidFill>
                  <a:schemeClr val="accent2"/>
                </a:solidFill>
              </a:rPr>
              <a:t>(</a:t>
            </a:r>
            <a:r>
              <a:rPr lang="en-US" b="1" i="1" dirty="0">
                <a:solidFill>
                  <a:schemeClr val="accent2"/>
                </a:solidFill>
              </a:rPr>
              <a:t>x</a:t>
            </a:r>
            <a:r>
              <a:rPr lang="en-US" b="1" dirty="0">
                <a:solidFill>
                  <a:schemeClr val="accent2"/>
                </a:solidFill>
              </a:rPr>
              <a:t>)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29708" name="TextBox 19"/>
          <p:cNvSpPr txBox="1">
            <a:spLocks noChangeArrowheads="1"/>
          </p:cNvSpPr>
          <p:nvPr/>
        </p:nvSpPr>
        <p:spPr bwMode="auto">
          <a:xfrm>
            <a:off x="952500" y="4357689"/>
            <a:ext cx="10287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Криволинейная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трапеция -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это фигура, ограниченная графиком непрерывной неотрицательной функции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f(x)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x∈[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a;b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параллельными прямыми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x=a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x=b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отрезком оси ОХ.</a:t>
            </a:r>
          </a:p>
        </p:txBody>
      </p:sp>
      <p:sp>
        <p:nvSpPr>
          <p:cNvPr id="29709" name="TextBox 20"/>
          <p:cNvSpPr txBox="1">
            <a:spLocks noChangeArrowheads="1"/>
          </p:cNvSpPr>
          <p:nvPr/>
        </p:nvSpPr>
        <p:spPr bwMode="auto">
          <a:xfrm rot="16200000">
            <a:off x="1421447" y="3037037"/>
            <a:ext cx="8210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 dirty="0"/>
              <a:t>x </a:t>
            </a:r>
            <a:r>
              <a:rPr lang="en-US" b="1" dirty="0"/>
              <a:t>= </a:t>
            </a:r>
            <a:r>
              <a:rPr lang="en-US" b="1" i="1" dirty="0"/>
              <a:t>a</a:t>
            </a:r>
            <a:endParaRPr lang="ru-RU" b="1" i="1" dirty="0"/>
          </a:p>
        </p:txBody>
      </p:sp>
      <p:sp>
        <p:nvSpPr>
          <p:cNvPr id="29710" name="TextBox 21"/>
          <p:cNvSpPr txBox="1">
            <a:spLocks noChangeArrowheads="1"/>
          </p:cNvSpPr>
          <p:nvPr/>
        </p:nvSpPr>
        <p:spPr bwMode="auto">
          <a:xfrm rot="-5400000">
            <a:off x="4278947" y="2894162"/>
            <a:ext cx="8210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/>
              <a:t>x </a:t>
            </a:r>
            <a:r>
              <a:rPr lang="en-US" b="1"/>
              <a:t>= </a:t>
            </a:r>
            <a:r>
              <a:rPr lang="en-US" b="1" i="1"/>
              <a:t>b</a:t>
            </a:r>
            <a:endParaRPr lang="ru-RU" b="1" i="1"/>
          </a:p>
        </p:txBody>
      </p:sp>
      <p:sp>
        <p:nvSpPr>
          <p:cNvPr id="29711" name="Полилиния 61"/>
          <p:cNvSpPr>
            <a:spLocks noChangeArrowheads="1"/>
          </p:cNvSpPr>
          <p:nvPr/>
        </p:nvSpPr>
        <p:spPr bwMode="auto">
          <a:xfrm>
            <a:off x="1428751" y="1500188"/>
            <a:ext cx="3412067" cy="1536700"/>
          </a:xfrm>
          <a:custGeom>
            <a:avLst/>
            <a:gdLst>
              <a:gd name="T0" fmla="*/ 0 w 2558375"/>
              <a:gd name="T1" fmla="*/ 1535620 h 1536970"/>
              <a:gd name="T2" fmla="*/ 516246 w 2558375"/>
              <a:gd name="T3" fmla="*/ 1107978 h 1536970"/>
              <a:gd name="T4" fmla="*/ 1344193 w 2558375"/>
              <a:gd name="T5" fmla="*/ 865001 h 1536970"/>
              <a:gd name="T6" fmla="*/ 1957845 w 2558375"/>
              <a:gd name="T7" fmla="*/ 515111 h 1536970"/>
              <a:gd name="T8" fmla="*/ 2561755 w 2558375"/>
              <a:gd name="T9" fmla="*/ 0 h 1536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8375"/>
              <a:gd name="T16" fmla="*/ 0 h 1536970"/>
              <a:gd name="T17" fmla="*/ 2558375 w 2558375"/>
              <a:gd name="T18" fmla="*/ 1536970 h 1536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8375" h="1536970">
                <a:moveTo>
                  <a:pt x="0" y="1536970"/>
                </a:moveTo>
                <a:cubicBezTo>
                  <a:pt x="145915" y="1378895"/>
                  <a:pt x="291830" y="1220821"/>
                  <a:pt x="515566" y="1108953"/>
                </a:cubicBezTo>
                <a:cubicBezTo>
                  <a:pt x="739302" y="997085"/>
                  <a:pt x="1102468" y="964659"/>
                  <a:pt x="1342417" y="865761"/>
                </a:cubicBezTo>
                <a:cubicBezTo>
                  <a:pt x="1582366" y="766863"/>
                  <a:pt x="1752600" y="659859"/>
                  <a:pt x="1955260" y="515566"/>
                </a:cubicBezTo>
                <a:cubicBezTo>
                  <a:pt x="2157920" y="371273"/>
                  <a:pt x="2358147" y="185636"/>
                  <a:pt x="2558375" y="0"/>
                </a:cubicBezTo>
              </a:path>
            </a:pathLst>
          </a:custGeom>
          <a:noFill/>
          <a:ln w="1587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9712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3" name="TextBox 20"/>
          <p:cNvSpPr txBox="1">
            <a:spLocks noChangeArrowheads="1"/>
          </p:cNvSpPr>
          <p:nvPr/>
        </p:nvSpPr>
        <p:spPr bwMode="auto">
          <a:xfrm>
            <a:off x="6148062" y="1438276"/>
            <a:ext cx="51435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Пусть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y = f(x)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непрерывная функция на отрезке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a;b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14" name="TextBox 21"/>
          <p:cNvSpPr txBox="1">
            <a:spLocks noChangeArrowheads="1"/>
          </p:cNvSpPr>
          <p:nvPr/>
        </p:nvSpPr>
        <p:spPr bwMode="auto">
          <a:xfrm>
            <a:off x="6089020" y="428626"/>
            <a:ext cx="2616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3" name="Прямоугольник 2"/>
          <p:cNvSpPr/>
          <p:nvPr/>
        </p:nvSpPr>
        <p:spPr>
          <a:xfrm>
            <a:off x="1373658" y="54205"/>
            <a:ext cx="96923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Криволинейная трапеция. Понятие определённого интеграла.</a:t>
            </a:r>
          </a:p>
        </p:txBody>
      </p:sp>
      <p:sp>
        <p:nvSpPr>
          <p:cNvPr id="22" name="Рамка 21"/>
          <p:cNvSpPr/>
          <p:nvPr/>
        </p:nvSpPr>
        <p:spPr>
          <a:xfrm>
            <a:off x="94267" y="651507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45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4" name="Прямая со стрелкой 3"/>
          <p:cNvCxnSpPr>
            <a:cxnSpLocks noChangeShapeType="1"/>
          </p:cNvCxnSpPr>
          <p:nvPr/>
        </p:nvCxnSpPr>
        <p:spPr bwMode="auto">
          <a:xfrm rot="5400000" flipH="1" flipV="1">
            <a:off x="-225160" y="2892161"/>
            <a:ext cx="2357438" cy="211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5" name="Прямая со стрелкой 5"/>
          <p:cNvCxnSpPr>
            <a:cxnSpLocks noChangeShapeType="1"/>
          </p:cNvCxnSpPr>
          <p:nvPr/>
        </p:nvCxnSpPr>
        <p:spPr bwMode="auto">
          <a:xfrm>
            <a:off x="762000" y="3786188"/>
            <a:ext cx="41910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6" name="Прямая соединительная линия 8"/>
          <p:cNvCxnSpPr>
            <a:cxnSpLocks noChangeShapeType="1"/>
          </p:cNvCxnSpPr>
          <p:nvPr/>
        </p:nvCxnSpPr>
        <p:spPr bwMode="auto">
          <a:xfrm rot="5400000" flipH="1" flipV="1">
            <a:off x="880270" y="3429794"/>
            <a:ext cx="7159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7" name="Прямая соединительная линия 10"/>
          <p:cNvCxnSpPr>
            <a:cxnSpLocks noChangeShapeType="1"/>
          </p:cNvCxnSpPr>
          <p:nvPr/>
        </p:nvCxnSpPr>
        <p:spPr bwMode="auto">
          <a:xfrm rot="5400000" flipH="1" flipV="1">
            <a:off x="3653368" y="2678642"/>
            <a:ext cx="2216150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8" name="TextBox 13"/>
          <p:cNvSpPr txBox="1">
            <a:spLocks noChangeArrowheads="1"/>
          </p:cNvSpPr>
          <p:nvPr/>
        </p:nvSpPr>
        <p:spPr bwMode="auto">
          <a:xfrm>
            <a:off x="4857751" y="3286125"/>
            <a:ext cx="42756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x</a:t>
            </a:r>
            <a:endParaRPr lang="ru-RU" i="1"/>
          </a:p>
        </p:txBody>
      </p:sp>
      <p:sp>
        <p:nvSpPr>
          <p:cNvPr id="2059" name="TextBox 14"/>
          <p:cNvSpPr txBox="1">
            <a:spLocks noChangeArrowheads="1"/>
          </p:cNvSpPr>
          <p:nvPr/>
        </p:nvSpPr>
        <p:spPr bwMode="auto">
          <a:xfrm>
            <a:off x="478367" y="1428751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y</a:t>
            </a:r>
            <a:endParaRPr lang="ru-RU" i="1"/>
          </a:p>
        </p:txBody>
      </p:sp>
      <p:sp>
        <p:nvSpPr>
          <p:cNvPr id="2060" name="TextBox 15"/>
          <p:cNvSpPr txBox="1">
            <a:spLocks noChangeArrowheads="1"/>
          </p:cNvSpPr>
          <p:nvPr/>
        </p:nvSpPr>
        <p:spPr bwMode="auto">
          <a:xfrm>
            <a:off x="571500" y="3714750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</a:t>
            </a:r>
            <a:endParaRPr lang="ru-RU"/>
          </a:p>
        </p:txBody>
      </p:sp>
      <p:sp>
        <p:nvSpPr>
          <p:cNvPr id="2061" name="TextBox 16"/>
          <p:cNvSpPr txBox="1">
            <a:spLocks noChangeArrowheads="1"/>
          </p:cNvSpPr>
          <p:nvPr/>
        </p:nvSpPr>
        <p:spPr bwMode="auto">
          <a:xfrm>
            <a:off x="857251" y="3786189"/>
            <a:ext cx="6351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a</a:t>
            </a:r>
            <a:r>
              <a:rPr lang="ru-RU" sz="1800" i="1"/>
              <a:t>=</a:t>
            </a:r>
            <a:r>
              <a:rPr lang="en-US" sz="1800" i="1"/>
              <a:t>x</a:t>
            </a:r>
            <a:r>
              <a:rPr lang="en-US" sz="1800" i="1" baseline="-25000"/>
              <a:t>0</a:t>
            </a:r>
            <a:endParaRPr lang="ru-RU" sz="1800" i="1" baseline="-25000"/>
          </a:p>
        </p:txBody>
      </p:sp>
      <p:sp>
        <p:nvSpPr>
          <p:cNvPr id="2062" name="TextBox 17"/>
          <p:cNvSpPr txBox="1">
            <a:spLocks noChangeArrowheads="1"/>
          </p:cNvSpPr>
          <p:nvPr/>
        </p:nvSpPr>
        <p:spPr bwMode="auto">
          <a:xfrm>
            <a:off x="4478867" y="3786189"/>
            <a:ext cx="6351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 dirty="0"/>
              <a:t>b=</a:t>
            </a:r>
            <a:r>
              <a:rPr lang="en-US" sz="1800" i="1" dirty="0" err="1"/>
              <a:t>x</a:t>
            </a:r>
            <a:r>
              <a:rPr lang="en-US" sz="1800" i="1" baseline="-25000" dirty="0" err="1"/>
              <a:t>n</a:t>
            </a:r>
            <a:endParaRPr lang="ru-RU" sz="1800" i="1" baseline="-25000" dirty="0"/>
          </a:p>
        </p:txBody>
      </p:sp>
      <p:sp>
        <p:nvSpPr>
          <p:cNvPr id="2063" name="TextBox 18"/>
          <p:cNvSpPr txBox="1">
            <a:spLocks noChangeArrowheads="1"/>
          </p:cNvSpPr>
          <p:nvPr/>
        </p:nvSpPr>
        <p:spPr bwMode="auto">
          <a:xfrm>
            <a:off x="3048000" y="1071563"/>
            <a:ext cx="11112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>
                <a:solidFill>
                  <a:schemeClr val="accent2"/>
                </a:solidFill>
              </a:rPr>
              <a:t>y </a:t>
            </a:r>
            <a:r>
              <a:rPr lang="en-US" b="1">
                <a:solidFill>
                  <a:schemeClr val="accent2"/>
                </a:solidFill>
              </a:rPr>
              <a:t>= </a:t>
            </a:r>
            <a:r>
              <a:rPr lang="en-US" b="1" i="1">
                <a:solidFill>
                  <a:schemeClr val="accent2"/>
                </a:solidFill>
              </a:rPr>
              <a:t>f</a:t>
            </a:r>
            <a:r>
              <a:rPr lang="en-US" b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x</a:t>
            </a:r>
            <a:r>
              <a:rPr lang="en-US" b="1">
                <a:solidFill>
                  <a:schemeClr val="accent2"/>
                </a:solidFill>
              </a:rPr>
              <a:t>)</a:t>
            </a:r>
            <a:endParaRPr lang="ru-RU" b="1">
              <a:solidFill>
                <a:schemeClr val="accent2"/>
              </a:solidFill>
            </a:endParaRPr>
          </a:p>
        </p:txBody>
      </p:sp>
      <p:sp>
        <p:nvSpPr>
          <p:cNvPr id="2064" name="Полилиния 61"/>
          <p:cNvSpPr>
            <a:spLocks noChangeArrowheads="1"/>
          </p:cNvSpPr>
          <p:nvPr/>
        </p:nvSpPr>
        <p:spPr bwMode="auto">
          <a:xfrm>
            <a:off x="1047751" y="1500188"/>
            <a:ext cx="3793067" cy="1714500"/>
          </a:xfrm>
          <a:custGeom>
            <a:avLst/>
            <a:gdLst>
              <a:gd name="T0" fmla="*/ 0 w 2558375"/>
              <a:gd name="T1" fmla="*/ 2654761 h 1536970"/>
              <a:gd name="T2" fmla="*/ 876449 w 2558375"/>
              <a:gd name="T3" fmla="*/ 1915462 h 1536970"/>
              <a:gd name="T4" fmla="*/ 2282078 w 2558375"/>
              <a:gd name="T5" fmla="*/ 1495403 h 1536970"/>
              <a:gd name="T6" fmla="*/ 3323893 w 2558375"/>
              <a:gd name="T7" fmla="*/ 890521 h 1536970"/>
              <a:gd name="T8" fmla="*/ 4349167 w 2558375"/>
              <a:gd name="T9" fmla="*/ 0 h 1536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8375"/>
              <a:gd name="T16" fmla="*/ 0 h 1536970"/>
              <a:gd name="T17" fmla="*/ 2558375 w 2558375"/>
              <a:gd name="T18" fmla="*/ 1536970 h 1536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8375" h="1536970">
                <a:moveTo>
                  <a:pt x="0" y="1536970"/>
                </a:moveTo>
                <a:cubicBezTo>
                  <a:pt x="145915" y="1378895"/>
                  <a:pt x="291830" y="1220821"/>
                  <a:pt x="515566" y="1108953"/>
                </a:cubicBezTo>
                <a:cubicBezTo>
                  <a:pt x="739302" y="997085"/>
                  <a:pt x="1102468" y="964659"/>
                  <a:pt x="1342417" y="865761"/>
                </a:cubicBezTo>
                <a:cubicBezTo>
                  <a:pt x="1582366" y="766863"/>
                  <a:pt x="1752600" y="659859"/>
                  <a:pt x="1955260" y="515566"/>
                </a:cubicBezTo>
                <a:cubicBezTo>
                  <a:pt x="2157920" y="371273"/>
                  <a:pt x="2358147" y="185636"/>
                  <a:pt x="2558375" y="0"/>
                </a:cubicBezTo>
              </a:path>
            </a:pathLst>
          </a:custGeom>
          <a:noFill/>
          <a:ln w="1587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065" name="TextBox 22"/>
          <p:cNvSpPr txBox="1">
            <a:spLocks noChangeArrowheads="1"/>
          </p:cNvSpPr>
          <p:nvPr/>
        </p:nvSpPr>
        <p:spPr bwMode="auto">
          <a:xfrm>
            <a:off x="952501" y="428626"/>
            <a:ext cx="2616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066" name="TextBox 1"/>
          <p:cNvSpPr txBox="1">
            <a:spLocks noChangeArrowheads="1"/>
          </p:cNvSpPr>
          <p:nvPr/>
        </p:nvSpPr>
        <p:spPr bwMode="auto">
          <a:xfrm>
            <a:off x="5886192" y="967919"/>
            <a:ext cx="55245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Разделим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отрезок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a;b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точками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 = 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&lt;…&lt;x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 b)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отрезков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[a;x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], [x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],…,[x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;b]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7" name="TextBox 17"/>
          <p:cNvSpPr txBox="1">
            <a:spLocks noChangeArrowheads="1"/>
          </p:cNvSpPr>
          <p:nvPr/>
        </p:nvSpPr>
        <p:spPr bwMode="auto">
          <a:xfrm>
            <a:off x="6263798" y="3244560"/>
            <a:ext cx="44083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Пусть длина отрезка </a:t>
            </a:r>
          </a:p>
        </p:txBody>
      </p:sp>
      <p:graphicFrame>
        <p:nvGraphicFramePr>
          <p:cNvPr id="205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041577"/>
              </p:ext>
            </p:extLst>
          </p:nvPr>
        </p:nvGraphicFramePr>
        <p:xfrm>
          <a:off x="5240395" y="3742647"/>
          <a:ext cx="6455191" cy="647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3" imgW="1701800" imgH="228600" progId="Equation.3">
                  <p:embed/>
                </p:oleObj>
              </mc:Choice>
              <mc:Fallback>
                <p:oleObj name="Формула" r:id="rId3" imgW="1701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95" y="3742647"/>
                        <a:ext cx="6455191" cy="6479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TextBox 19"/>
          <p:cNvSpPr txBox="1">
            <a:spLocks noChangeArrowheads="1"/>
          </p:cNvSpPr>
          <p:nvPr/>
        </p:nvSpPr>
        <p:spPr bwMode="auto">
          <a:xfrm>
            <a:off x="5973875" y="4390612"/>
            <a:ext cx="523875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just">
              <a:defRPr sz="2000">
                <a:latin typeface="Times New Roman" pitchFamily="18" charset="0"/>
              </a:defRPr>
            </a:lvl1pPr>
            <a:lvl2pPr marL="742950" indent="-285750" eaLnBrk="0" hangingPunct="0">
              <a:defRPr sz="2400">
                <a:latin typeface="Times New Roman" pitchFamily="18" charset="0"/>
              </a:defRPr>
            </a:lvl2pPr>
            <a:lvl3pPr marL="1143000" indent="-228600" eaLnBrk="0" hangingPunct="0">
              <a:defRPr sz="2400">
                <a:latin typeface="Times New Roman" pitchFamily="18" charset="0"/>
              </a:defRPr>
            </a:lvl3pPr>
            <a:lvl4pPr marL="1600200" indent="-228600" eaLnBrk="0" hangingPunct="0">
              <a:defRPr sz="2400">
                <a:latin typeface="Times New Roman" pitchFamily="18" charset="0"/>
              </a:defRPr>
            </a:lvl4pPr>
            <a:lvl5pPr marL="2057400" indent="-228600" eaLnBrk="0" hangingPunct="0">
              <a:defRPr sz="2400"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Times New Roman" pitchFamily="18" charset="0"/>
              </a:defRPr>
            </a:lvl9pPr>
          </a:lstStyle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Проведём через точки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прямые, параллельные оси ОУ.</a:t>
            </a:r>
          </a:p>
        </p:txBody>
      </p:sp>
      <p:cxnSp>
        <p:nvCxnSpPr>
          <p:cNvPr id="2069" name="Прямая соединительная линия 23"/>
          <p:cNvCxnSpPr>
            <a:cxnSpLocks noChangeShapeType="1"/>
            <a:endCxn id="2064" idx="1"/>
          </p:cNvCxnSpPr>
          <p:nvPr/>
        </p:nvCxnSpPr>
        <p:spPr bwMode="auto">
          <a:xfrm rot="5400000" flipH="1" flipV="1">
            <a:off x="1286140" y="3260461"/>
            <a:ext cx="1049338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0" name="Прямая соединительная линия 26"/>
          <p:cNvCxnSpPr>
            <a:cxnSpLocks noChangeShapeType="1"/>
          </p:cNvCxnSpPr>
          <p:nvPr/>
        </p:nvCxnSpPr>
        <p:spPr bwMode="auto">
          <a:xfrm rot="5400000" flipH="1" flipV="1">
            <a:off x="1772180" y="3178705"/>
            <a:ext cx="1216025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1" name="Прямая соединительная линия 28"/>
          <p:cNvCxnSpPr>
            <a:cxnSpLocks noChangeShapeType="1"/>
          </p:cNvCxnSpPr>
          <p:nvPr/>
        </p:nvCxnSpPr>
        <p:spPr bwMode="auto">
          <a:xfrm rot="16200000" flipV="1">
            <a:off x="2309813" y="3143251"/>
            <a:ext cx="12858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2" name="Прямая соединительная линия 32"/>
          <p:cNvCxnSpPr>
            <a:cxnSpLocks noChangeShapeType="1"/>
          </p:cNvCxnSpPr>
          <p:nvPr/>
        </p:nvCxnSpPr>
        <p:spPr bwMode="auto">
          <a:xfrm rot="5400000" flipH="1" flipV="1">
            <a:off x="3203311" y="2890574"/>
            <a:ext cx="1782763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3" name="Прямая соединительная линия 37"/>
          <p:cNvCxnSpPr>
            <a:cxnSpLocks noChangeShapeType="1"/>
          </p:cNvCxnSpPr>
          <p:nvPr/>
        </p:nvCxnSpPr>
        <p:spPr bwMode="auto">
          <a:xfrm rot="5400000" flipH="1" flipV="1">
            <a:off x="2773363" y="3036888"/>
            <a:ext cx="15017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74" name="TextBox 44"/>
          <p:cNvSpPr txBox="1">
            <a:spLocks noChangeArrowheads="1"/>
          </p:cNvSpPr>
          <p:nvPr/>
        </p:nvSpPr>
        <p:spPr bwMode="auto">
          <a:xfrm>
            <a:off x="1619251" y="3786189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baseline="-25000"/>
              <a:t>1</a:t>
            </a:r>
            <a:endParaRPr lang="ru-RU" sz="1800" baseline="-25000"/>
          </a:p>
        </p:txBody>
      </p:sp>
      <p:sp>
        <p:nvSpPr>
          <p:cNvPr id="2075" name="TextBox 47"/>
          <p:cNvSpPr txBox="1">
            <a:spLocks noChangeArrowheads="1"/>
          </p:cNvSpPr>
          <p:nvPr/>
        </p:nvSpPr>
        <p:spPr bwMode="auto">
          <a:xfrm>
            <a:off x="2667000" y="3786189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i-1</a:t>
            </a:r>
            <a:endParaRPr lang="ru-RU" sz="1800" baseline="-25000"/>
          </a:p>
        </p:txBody>
      </p:sp>
      <p:sp>
        <p:nvSpPr>
          <p:cNvPr id="2076" name="TextBox 48"/>
          <p:cNvSpPr txBox="1">
            <a:spLocks noChangeArrowheads="1"/>
          </p:cNvSpPr>
          <p:nvPr/>
        </p:nvSpPr>
        <p:spPr bwMode="auto">
          <a:xfrm>
            <a:off x="3333751" y="3786189"/>
            <a:ext cx="3305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i</a:t>
            </a:r>
            <a:endParaRPr lang="ru-RU" sz="1800" baseline="-25000"/>
          </a:p>
        </p:txBody>
      </p:sp>
      <p:sp>
        <p:nvSpPr>
          <p:cNvPr id="2077" name="TextBox 49"/>
          <p:cNvSpPr txBox="1">
            <a:spLocks noChangeArrowheads="1"/>
          </p:cNvSpPr>
          <p:nvPr/>
        </p:nvSpPr>
        <p:spPr bwMode="auto">
          <a:xfrm>
            <a:off x="3810001" y="3786189"/>
            <a:ext cx="492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n-1</a:t>
            </a:r>
            <a:endParaRPr lang="ru-RU" sz="1800" baseline="-25000"/>
          </a:p>
        </p:txBody>
      </p:sp>
      <p:cxnSp>
        <p:nvCxnSpPr>
          <p:cNvPr id="2078" name="Прямая соединительная линия 52"/>
          <p:cNvCxnSpPr>
            <a:cxnSpLocks noChangeShapeType="1"/>
          </p:cNvCxnSpPr>
          <p:nvPr/>
        </p:nvCxnSpPr>
        <p:spPr bwMode="auto">
          <a:xfrm rot="5400000" flipH="1" flipV="1">
            <a:off x="3379524" y="2785799"/>
            <a:ext cx="2001837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9" name="Прямая соединительная линия 54"/>
          <p:cNvCxnSpPr>
            <a:cxnSpLocks noChangeShapeType="1"/>
          </p:cNvCxnSpPr>
          <p:nvPr/>
        </p:nvCxnSpPr>
        <p:spPr bwMode="auto">
          <a:xfrm rot="5400000" flipH="1" flipV="1">
            <a:off x="2522274" y="3071549"/>
            <a:ext cx="1430337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80" name="Прямая соединительная линия 56"/>
          <p:cNvCxnSpPr>
            <a:cxnSpLocks noChangeShapeType="1"/>
          </p:cNvCxnSpPr>
          <p:nvPr/>
        </p:nvCxnSpPr>
        <p:spPr bwMode="auto">
          <a:xfrm rot="5400000" flipH="1" flipV="1">
            <a:off x="1057805" y="3321580"/>
            <a:ext cx="930275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81" name="Прямая соединительная линия 58"/>
          <p:cNvCxnSpPr>
            <a:cxnSpLocks noChangeShapeType="1"/>
          </p:cNvCxnSpPr>
          <p:nvPr/>
        </p:nvCxnSpPr>
        <p:spPr bwMode="auto">
          <a:xfrm rot="5400000" flipH="1" flipV="1">
            <a:off x="1522149" y="3214424"/>
            <a:ext cx="1144587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82" name="Прямая соединительная линия 64"/>
          <p:cNvCxnSpPr>
            <a:cxnSpLocks noChangeShapeType="1"/>
          </p:cNvCxnSpPr>
          <p:nvPr/>
        </p:nvCxnSpPr>
        <p:spPr bwMode="auto">
          <a:xfrm rot="5400000" flipH="1" flipV="1">
            <a:off x="2057930" y="3178705"/>
            <a:ext cx="1216025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83" name="Прямая соединительная линия 66"/>
          <p:cNvCxnSpPr>
            <a:cxnSpLocks noChangeShapeType="1"/>
          </p:cNvCxnSpPr>
          <p:nvPr/>
        </p:nvCxnSpPr>
        <p:spPr bwMode="auto">
          <a:xfrm rot="5400000" flipH="1" flipV="1">
            <a:off x="2986618" y="2964392"/>
            <a:ext cx="1644650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051" name="Object 20"/>
          <p:cNvGraphicFramePr>
            <a:graphicFrameLocks noChangeAspect="1"/>
          </p:cNvGraphicFramePr>
          <p:nvPr/>
        </p:nvGraphicFramePr>
        <p:xfrm>
          <a:off x="1524001" y="3500438"/>
          <a:ext cx="285751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Формула" r:id="rId5" imgW="152268" imgH="215713" progId="Equation.3">
                  <p:embed/>
                </p:oleObj>
              </mc:Choice>
              <mc:Fallback>
                <p:oleObj name="Формула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3500438"/>
                        <a:ext cx="285751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9"/>
          <p:cNvGraphicFramePr>
            <a:graphicFrameLocks noChangeAspect="1"/>
          </p:cNvGraphicFramePr>
          <p:nvPr/>
        </p:nvGraphicFramePr>
        <p:xfrm>
          <a:off x="3238501" y="3500438"/>
          <a:ext cx="285751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Формула" r:id="rId7" imgW="152334" imgH="228501" progId="Equation.3">
                  <p:embed/>
                </p:oleObj>
              </mc:Choice>
              <mc:Fallback>
                <p:oleObj name="Формула" r:id="rId7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1" y="3500438"/>
                        <a:ext cx="285751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8"/>
          <p:cNvGraphicFramePr>
            <a:graphicFrameLocks noChangeAspect="1"/>
          </p:cNvGraphicFramePr>
          <p:nvPr/>
        </p:nvGraphicFramePr>
        <p:xfrm>
          <a:off x="4381500" y="3429001"/>
          <a:ext cx="3810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Формула" r:id="rId9" imgW="177646" imgH="228402" progId="Equation.3">
                  <p:embed/>
                </p:oleObj>
              </mc:Choice>
              <mc:Fallback>
                <p:oleObj name="Формула" r:id="rId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3429001"/>
                        <a:ext cx="3810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4" name="Rectangle 2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5" name="Rectangle 22"/>
          <p:cNvSpPr>
            <a:spLocks noChangeArrowheads="1"/>
          </p:cNvSpPr>
          <p:nvPr/>
        </p:nvSpPr>
        <p:spPr bwMode="auto">
          <a:xfrm>
            <a:off x="0" y="545470"/>
            <a:ext cx="11079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100" dirty="0">
                <a:cs typeface="Calibri" pitchFamily="34" charset="0"/>
              </a:rPr>
              <a:t>	</a:t>
            </a:r>
            <a:endParaRPr lang="en-US" dirty="0"/>
          </a:p>
        </p:txBody>
      </p:sp>
      <p:sp>
        <p:nvSpPr>
          <p:cNvPr id="2086" name="Rectangle 23"/>
          <p:cNvSpPr>
            <a:spLocks noChangeArrowheads="1"/>
          </p:cNvSpPr>
          <p:nvPr/>
        </p:nvSpPr>
        <p:spPr bwMode="auto">
          <a:xfrm>
            <a:off x="0" y="774070"/>
            <a:ext cx="11079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100">
                <a:cs typeface="Calibri" pitchFamily="34" charset="0"/>
              </a:rPr>
              <a:t>	</a:t>
            </a:r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478368" y="5825974"/>
            <a:ext cx="104775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000" dirty="0"/>
              <a:t>4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) В каждом отрезке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[x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i-1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;x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возьмём произвольную точку 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ξ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вычислим значение функции в ней, т.е.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f(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ξ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0" y="0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Рамка 40"/>
          <p:cNvSpPr/>
          <p:nvPr/>
        </p:nvSpPr>
        <p:spPr>
          <a:xfrm>
            <a:off x="94267" y="651507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89917" y="4141147"/>
            <a:ext cx="1191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</p:spTree>
    <p:extLst>
      <p:ext uri="{BB962C8B-B14F-4D97-AF65-F5344CB8AC3E}">
        <p14:creationId xmlns:p14="http://schemas.microsoft.com/office/powerpoint/2010/main" val="40763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80" name="Прямая со стрелкой 3"/>
          <p:cNvCxnSpPr>
            <a:cxnSpLocks noChangeShapeType="1"/>
          </p:cNvCxnSpPr>
          <p:nvPr/>
        </p:nvCxnSpPr>
        <p:spPr bwMode="auto">
          <a:xfrm rot="5400000" flipH="1" flipV="1">
            <a:off x="-129909" y="2249224"/>
            <a:ext cx="2357437" cy="211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1" name="Прямая со стрелкой 5"/>
          <p:cNvCxnSpPr>
            <a:cxnSpLocks noChangeShapeType="1"/>
          </p:cNvCxnSpPr>
          <p:nvPr/>
        </p:nvCxnSpPr>
        <p:spPr bwMode="auto">
          <a:xfrm>
            <a:off x="857251" y="3143250"/>
            <a:ext cx="4191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2" name="Прямая соединительная линия 8"/>
          <p:cNvCxnSpPr>
            <a:cxnSpLocks noChangeShapeType="1"/>
          </p:cNvCxnSpPr>
          <p:nvPr/>
        </p:nvCxnSpPr>
        <p:spPr bwMode="auto">
          <a:xfrm rot="5400000" flipH="1" flipV="1">
            <a:off x="975519" y="2786857"/>
            <a:ext cx="7159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3" name="Прямая соединительная линия 10"/>
          <p:cNvCxnSpPr>
            <a:cxnSpLocks noChangeShapeType="1"/>
          </p:cNvCxnSpPr>
          <p:nvPr/>
        </p:nvCxnSpPr>
        <p:spPr bwMode="auto">
          <a:xfrm rot="5400000" flipH="1" flipV="1">
            <a:off x="3748617" y="2035704"/>
            <a:ext cx="2216150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13"/>
          <p:cNvSpPr txBox="1">
            <a:spLocks noChangeArrowheads="1"/>
          </p:cNvSpPr>
          <p:nvPr/>
        </p:nvSpPr>
        <p:spPr bwMode="auto">
          <a:xfrm>
            <a:off x="4953001" y="2643188"/>
            <a:ext cx="42756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x</a:t>
            </a:r>
            <a:endParaRPr lang="ru-RU" i="1"/>
          </a:p>
        </p:txBody>
      </p:sp>
      <p:sp>
        <p:nvSpPr>
          <p:cNvPr id="3085" name="TextBox 14"/>
          <p:cNvSpPr txBox="1">
            <a:spLocks noChangeArrowheads="1"/>
          </p:cNvSpPr>
          <p:nvPr/>
        </p:nvSpPr>
        <p:spPr bwMode="auto">
          <a:xfrm>
            <a:off x="573618" y="785813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y</a:t>
            </a:r>
            <a:endParaRPr lang="ru-RU" i="1"/>
          </a:p>
        </p:txBody>
      </p:sp>
      <p:sp>
        <p:nvSpPr>
          <p:cNvPr id="3086" name="TextBox 15"/>
          <p:cNvSpPr txBox="1">
            <a:spLocks noChangeArrowheads="1"/>
          </p:cNvSpPr>
          <p:nvPr/>
        </p:nvSpPr>
        <p:spPr bwMode="auto">
          <a:xfrm>
            <a:off x="666752" y="3071813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</a:t>
            </a:r>
            <a:endParaRPr lang="ru-RU"/>
          </a:p>
        </p:txBody>
      </p:sp>
      <p:sp>
        <p:nvSpPr>
          <p:cNvPr id="3087" name="TextBox 16"/>
          <p:cNvSpPr txBox="1">
            <a:spLocks noChangeArrowheads="1"/>
          </p:cNvSpPr>
          <p:nvPr/>
        </p:nvSpPr>
        <p:spPr bwMode="auto">
          <a:xfrm>
            <a:off x="952500" y="3143250"/>
            <a:ext cx="6351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a</a:t>
            </a:r>
            <a:r>
              <a:rPr lang="ru-RU" sz="1800" i="1"/>
              <a:t>=</a:t>
            </a:r>
            <a:r>
              <a:rPr lang="en-US" sz="1800" i="1"/>
              <a:t>x</a:t>
            </a:r>
            <a:r>
              <a:rPr lang="en-US" sz="1800" i="1" baseline="-25000"/>
              <a:t>0</a:t>
            </a:r>
            <a:endParaRPr lang="ru-RU" sz="1800" i="1" baseline="-25000"/>
          </a:p>
        </p:txBody>
      </p:sp>
      <p:sp>
        <p:nvSpPr>
          <p:cNvPr id="3088" name="TextBox 17"/>
          <p:cNvSpPr txBox="1">
            <a:spLocks noChangeArrowheads="1"/>
          </p:cNvSpPr>
          <p:nvPr/>
        </p:nvSpPr>
        <p:spPr bwMode="auto">
          <a:xfrm>
            <a:off x="4574117" y="3143250"/>
            <a:ext cx="6351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b=x</a:t>
            </a:r>
            <a:r>
              <a:rPr lang="en-US" sz="1800" i="1" baseline="-25000"/>
              <a:t>n</a:t>
            </a:r>
            <a:endParaRPr lang="ru-RU" sz="1800" i="1" baseline="-25000"/>
          </a:p>
        </p:txBody>
      </p:sp>
      <p:sp>
        <p:nvSpPr>
          <p:cNvPr id="3089" name="TextBox 18"/>
          <p:cNvSpPr txBox="1">
            <a:spLocks noChangeArrowheads="1"/>
          </p:cNvSpPr>
          <p:nvPr/>
        </p:nvSpPr>
        <p:spPr bwMode="auto">
          <a:xfrm>
            <a:off x="3079800" y="659458"/>
            <a:ext cx="11112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y </a:t>
            </a:r>
            <a:r>
              <a:rPr lang="en-US" b="1" dirty="0">
                <a:solidFill>
                  <a:schemeClr val="accent2"/>
                </a:solidFill>
              </a:rPr>
              <a:t>= </a:t>
            </a:r>
            <a:r>
              <a:rPr lang="en-US" b="1" i="1" dirty="0">
                <a:solidFill>
                  <a:schemeClr val="accent2"/>
                </a:solidFill>
              </a:rPr>
              <a:t>f</a:t>
            </a:r>
            <a:r>
              <a:rPr lang="en-US" b="1" dirty="0">
                <a:solidFill>
                  <a:schemeClr val="accent2"/>
                </a:solidFill>
              </a:rPr>
              <a:t>(</a:t>
            </a:r>
            <a:r>
              <a:rPr lang="en-US" b="1" i="1" dirty="0">
                <a:solidFill>
                  <a:schemeClr val="accent2"/>
                </a:solidFill>
              </a:rPr>
              <a:t>x</a:t>
            </a:r>
            <a:r>
              <a:rPr lang="en-US" b="1" dirty="0">
                <a:solidFill>
                  <a:schemeClr val="accent2"/>
                </a:solidFill>
              </a:rPr>
              <a:t>)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090" name="Полилиния 61"/>
          <p:cNvSpPr>
            <a:spLocks noChangeArrowheads="1"/>
          </p:cNvSpPr>
          <p:nvPr/>
        </p:nvSpPr>
        <p:spPr bwMode="auto">
          <a:xfrm>
            <a:off x="1143000" y="857250"/>
            <a:ext cx="3793067" cy="1714500"/>
          </a:xfrm>
          <a:custGeom>
            <a:avLst/>
            <a:gdLst>
              <a:gd name="T0" fmla="*/ 0 w 2558375"/>
              <a:gd name="T1" fmla="*/ 2654761 h 1536970"/>
              <a:gd name="T2" fmla="*/ 876449 w 2558375"/>
              <a:gd name="T3" fmla="*/ 1915462 h 1536970"/>
              <a:gd name="T4" fmla="*/ 2282078 w 2558375"/>
              <a:gd name="T5" fmla="*/ 1495403 h 1536970"/>
              <a:gd name="T6" fmla="*/ 3323893 w 2558375"/>
              <a:gd name="T7" fmla="*/ 890521 h 1536970"/>
              <a:gd name="T8" fmla="*/ 4349167 w 2558375"/>
              <a:gd name="T9" fmla="*/ 0 h 1536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8375"/>
              <a:gd name="T16" fmla="*/ 0 h 1536970"/>
              <a:gd name="T17" fmla="*/ 2558375 w 2558375"/>
              <a:gd name="T18" fmla="*/ 1536970 h 1536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8375" h="1536970">
                <a:moveTo>
                  <a:pt x="0" y="1536970"/>
                </a:moveTo>
                <a:cubicBezTo>
                  <a:pt x="145915" y="1378895"/>
                  <a:pt x="291830" y="1220821"/>
                  <a:pt x="515566" y="1108953"/>
                </a:cubicBezTo>
                <a:cubicBezTo>
                  <a:pt x="739302" y="997085"/>
                  <a:pt x="1102468" y="964659"/>
                  <a:pt x="1342417" y="865761"/>
                </a:cubicBezTo>
                <a:cubicBezTo>
                  <a:pt x="1582366" y="766863"/>
                  <a:pt x="1752600" y="659859"/>
                  <a:pt x="1955260" y="515566"/>
                </a:cubicBezTo>
                <a:cubicBezTo>
                  <a:pt x="2157920" y="371273"/>
                  <a:pt x="2358147" y="185636"/>
                  <a:pt x="2558375" y="0"/>
                </a:cubicBezTo>
              </a:path>
            </a:pathLst>
          </a:custGeom>
          <a:noFill/>
          <a:ln w="1587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091" name="TextBox 1"/>
          <p:cNvSpPr txBox="1">
            <a:spLocks noChangeArrowheads="1"/>
          </p:cNvSpPr>
          <p:nvPr/>
        </p:nvSpPr>
        <p:spPr bwMode="auto">
          <a:xfrm>
            <a:off x="5848613" y="1099546"/>
            <a:ext cx="55245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5)</a:t>
            </a:r>
            <a:r>
              <a:rPr lang="en-US" sz="2000" dirty="0"/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Произведение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равно площади прямоугольника с основанием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высотой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f(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ξ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762282"/>
              </p:ext>
            </p:extLst>
          </p:nvPr>
        </p:nvGraphicFramePr>
        <p:xfrm>
          <a:off x="355803" y="3720952"/>
          <a:ext cx="10713521" cy="936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Формула" r:id="rId3" imgW="3695400" imgH="431640" progId="Equation.3">
                  <p:embed/>
                </p:oleObj>
              </mc:Choice>
              <mc:Fallback>
                <p:oleObj name="Формула" r:id="rId3" imgW="3695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03" y="3720952"/>
                        <a:ext cx="10713521" cy="93613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93" name="Прямая соединительная линия 23"/>
          <p:cNvCxnSpPr>
            <a:cxnSpLocks noChangeShapeType="1"/>
            <a:endCxn id="3090" idx="1"/>
          </p:cNvCxnSpPr>
          <p:nvPr/>
        </p:nvCxnSpPr>
        <p:spPr bwMode="auto">
          <a:xfrm rot="5400000" flipH="1" flipV="1">
            <a:off x="1381390" y="2617524"/>
            <a:ext cx="1049337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4" name="Прямая соединительная линия 26"/>
          <p:cNvCxnSpPr>
            <a:cxnSpLocks noChangeShapeType="1"/>
          </p:cNvCxnSpPr>
          <p:nvPr/>
        </p:nvCxnSpPr>
        <p:spPr bwMode="auto">
          <a:xfrm rot="5400000" flipH="1" flipV="1">
            <a:off x="1868224" y="2534974"/>
            <a:ext cx="1214437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5" name="Прямая соединительная линия 28"/>
          <p:cNvCxnSpPr>
            <a:cxnSpLocks noChangeShapeType="1"/>
          </p:cNvCxnSpPr>
          <p:nvPr/>
        </p:nvCxnSpPr>
        <p:spPr bwMode="auto">
          <a:xfrm rot="16200000" flipV="1">
            <a:off x="2405063" y="2500313"/>
            <a:ext cx="12858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6" name="Прямая соединительная линия 32"/>
          <p:cNvCxnSpPr>
            <a:cxnSpLocks noChangeShapeType="1"/>
          </p:cNvCxnSpPr>
          <p:nvPr/>
        </p:nvCxnSpPr>
        <p:spPr bwMode="auto">
          <a:xfrm rot="5400000" flipH="1" flipV="1">
            <a:off x="3298562" y="2247636"/>
            <a:ext cx="1782762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7" name="Прямая соединительная линия 37"/>
          <p:cNvCxnSpPr>
            <a:cxnSpLocks noChangeShapeType="1"/>
          </p:cNvCxnSpPr>
          <p:nvPr/>
        </p:nvCxnSpPr>
        <p:spPr bwMode="auto">
          <a:xfrm rot="5400000" flipH="1" flipV="1">
            <a:off x="2869407" y="2393157"/>
            <a:ext cx="15001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8" name="TextBox 44"/>
          <p:cNvSpPr txBox="1">
            <a:spLocks noChangeArrowheads="1"/>
          </p:cNvSpPr>
          <p:nvPr/>
        </p:nvSpPr>
        <p:spPr bwMode="auto">
          <a:xfrm>
            <a:off x="1714500" y="3143250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baseline="-25000"/>
              <a:t>1</a:t>
            </a:r>
            <a:endParaRPr lang="ru-RU" sz="1800" baseline="-25000"/>
          </a:p>
        </p:txBody>
      </p:sp>
      <p:sp>
        <p:nvSpPr>
          <p:cNvPr id="3099" name="TextBox 47"/>
          <p:cNvSpPr txBox="1">
            <a:spLocks noChangeArrowheads="1"/>
          </p:cNvSpPr>
          <p:nvPr/>
        </p:nvSpPr>
        <p:spPr bwMode="auto">
          <a:xfrm>
            <a:off x="2762251" y="3143250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i-1</a:t>
            </a:r>
            <a:endParaRPr lang="ru-RU" sz="1800" baseline="-25000"/>
          </a:p>
        </p:txBody>
      </p:sp>
      <p:sp>
        <p:nvSpPr>
          <p:cNvPr id="3100" name="TextBox 48"/>
          <p:cNvSpPr txBox="1">
            <a:spLocks noChangeArrowheads="1"/>
          </p:cNvSpPr>
          <p:nvPr/>
        </p:nvSpPr>
        <p:spPr bwMode="auto">
          <a:xfrm>
            <a:off x="3429000" y="3143250"/>
            <a:ext cx="3305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i</a:t>
            </a:r>
            <a:endParaRPr lang="ru-RU" sz="1800" baseline="-25000"/>
          </a:p>
        </p:txBody>
      </p:sp>
      <p:sp>
        <p:nvSpPr>
          <p:cNvPr id="3101" name="TextBox 49"/>
          <p:cNvSpPr txBox="1">
            <a:spLocks noChangeArrowheads="1"/>
          </p:cNvSpPr>
          <p:nvPr/>
        </p:nvSpPr>
        <p:spPr bwMode="auto">
          <a:xfrm>
            <a:off x="3905251" y="3143250"/>
            <a:ext cx="492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i="1"/>
              <a:t>x</a:t>
            </a:r>
            <a:r>
              <a:rPr lang="en-US" sz="1800" i="1" baseline="-25000"/>
              <a:t>n-1</a:t>
            </a:r>
            <a:endParaRPr lang="ru-RU" sz="1800" baseline="-25000"/>
          </a:p>
        </p:txBody>
      </p:sp>
      <p:cxnSp>
        <p:nvCxnSpPr>
          <p:cNvPr id="3102" name="Прямая соединительная линия 52"/>
          <p:cNvCxnSpPr>
            <a:cxnSpLocks noChangeShapeType="1"/>
          </p:cNvCxnSpPr>
          <p:nvPr/>
        </p:nvCxnSpPr>
        <p:spPr bwMode="auto">
          <a:xfrm rot="5400000" flipH="1" flipV="1">
            <a:off x="3475567" y="2142067"/>
            <a:ext cx="2000250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3" name="Прямая соединительная линия 54"/>
          <p:cNvCxnSpPr>
            <a:cxnSpLocks noChangeShapeType="1"/>
          </p:cNvCxnSpPr>
          <p:nvPr/>
        </p:nvCxnSpPr>
        <p:spPr bwMode="auto">
          <a:xfrm rot="5400000" flipH="1" flipV="1">
            <a:off x="2559844" y="2464594"/>
            <a:ext cx="135731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Прямая соединительная линия 56"/>
          <p:cNvCxnSpPr>
            <a:cxnSpLocks noChangeShapeType="1"/>
          </p:cNvCxnSpPr>
          <p:nvPr/>
        </p:nvCxnSpPr>
        <p:spPr bwMode="auto">
          <a:xfrm rot="5400000" flipH="1" flipV="1">
            <a:off x="1153849" y="2677849"/>
            <a:ext cx="928687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5" name="Прямая соединительная линия 58"/>
          <p:cNvCxnSpPr>
            <a:cxnSpLocks noChangeShapeType="1"/>
          </p:cNvCxnSpPr>
          <p:nvPr/>
        </p:nvCxnSpPr>
        <p:spPr bwMode="auto">
          <a:xfrm rot="5400000" flipH="1" flipV="1">
            <a:off x="1618192" y="2570692"/>
            <a:ext cx="1143000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6" name="Прямая соединительная линия 64"/>
          <p:cNvCxnSpPr>
            <a:cxnSpLocks noChangeShapeType="1"/>
          </p:cNvCxnSpPr>
          <p:nvPr/>
        </p:nvCxnSpPr>
        <p:spPr bwMode="auto">
          <a:xfrm rot="5400000" flipH="1" flipV="1">
            <a:off x="2059782" y="2536032"/>
            <a:ext cx="12144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7" name="Прямая соединительная линия 66"/>
          <p:cNvCxnSpPr>
            <a:cxnSpLocks noChangeShapeType="1"/>
          </p:cNvCxnSpPr>
          <p:nvPr/>
        </p:nvCxnSpPr>
        <p:spPr bwMode="auto">
          <a:xfrm rot="5400000" flipH="1" flipV="1">
            <a:off x="3082661" y="2320661"/>
            <a:ext cx="1643062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619251" y="2857501"/>
          <a:ext cx="285749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Формула" r:id="rId5" imgW="152268" imgH="215713" progId="Equation.3">
                  <p:embed/>
                </p:oleObj>
              </mc:Choice>
              <mc:Fallback>
                <p:oleObj name="Формула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1" y="2857501"/>
                        <a:ext cx="285749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333751" y="2857501"/>
          <a:ext cx="285749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Формула" r:id="rId7" imgW="152334" imgH="228501" progId="Equation.3">
                  <p:embed/>
                </p:oleObj>
              </mc:Choice>
              <mc:Fallback>
                <p:oleObj name="Формула" r:id="rId7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1" y="2857501"/>
                        <a:ext cx="285749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476751" y="2786063"/>
          <a:ext cx="3810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Формула" r:id="rId9" imgW="177646" imgH="228402" progId="Equation.3">
                  <p:embed/>
                </p:oleObj>
              </mc:Choice>
              <mc:Fallback>
                <p:oleObj name="Формула" r:id="rId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1" y="2786063"/>
                        <a:ext cx="3810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8" name="Rectangle 22"/>
          <p:cNvSpPr>
            <a:spLocks noChangeArrowheads="1"/>
          </p:cNvSpPr>
          <p:nvPr/>
        </p:nvSpPr>
        <p:spPr bwMode="auto">
          <a:xfrm>
            <a:off x="0" y="545470"/>
            <a:ext cx="11079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100">
                <a:cs typeface="Calibri" pitchFamily="34" charset="0"/>
              </a:rPr>
              <a:t>	</a:t>
            </a:r>
            <a:endParaRPr lang="en-US"/>
          </a:p>
        </p:txBody>
      </p:sp>
      <p:sp>
        <p:nvSpPr>
          <p:cNvPr id="3109" name="Rectangle 23"/>
          <p:cNvSpPr>
            <a:spLocks noChangeArrowheads="1"/>
          </p:cNvSpPr>
          <p:nvPr/>
        </p:nvSpPr>
        <p:spPr bwMode="auto">
          <a:xfrm>
            <a:off x="0" y="774070"/>
            <a:ext cx="11079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100">
                <a:cs typeface="Calibri" pitchFamily="34" charset="0"/>
              </a:rPr>
              <a:t>	</a:t>
            </a:r>
            <a:endParaRPr lang="en-US"/>
          </a:p>
        </p:txBody>
      </p:sp>
      <p:sp>
        <p:nvSpPr>
          <p:cNvPr id="3110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110066"/>
              </p:ext>
            </p:extLst>
          </p:nvPr>
        </p:nvGraphicFramePr>
        <p:xfrm>
          <a:off x="9369468" y="1072327"/>
          <a:ext cx="1615857" cy="64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Формула" r:id="rId11" imgW="647700" imgH="228600" progId="Equation.3">
                  <p:embed/>
                </p:oleObj>
              </mc:Choice>
              <mc:Fallback>
                <p:oleObj name="Формула" r:id="rId11" imgW="647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9468" y="1072327"/>
                        <a:ext cx="1615857" cy="6421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11" name="Прямая соединительная линия 42"/>
          <p:cNvCxnSpPr>
            <a:cxnSpLocks noChangeShapeType="1"/>
          </p:cNvCxnSpPr>
          <p:nvPr/>
        </p:nvCxnSpPr>
        <p:spPr bwMode="auto">
          <a:xfrm>
            <a:off x="4191001" y="1143000"/>
            <a:ext cx="666751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2" name="Прямая соединительная линия 46"/>
          <p:cNvCxnSpPr>
            <a:cxnSpLocks noChangeShapeType="1"/>
          </p:cNvCxnSpPr>
          <p:nvPr/>
        </p:nvCxnSpPr>
        <p:spPr bwMode="auto">
          <a:xfrm rot="5400000" flipH="1" flipV="1">
            <a:off x="4082786" y="1249099"/>
            <a:ext cx="214313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Прямая соединительная линия 51"/>
          <p:cNvCxnSpPr>
            <a:cxnSpLocks noChangeShapeType="1"/>
          </p:cNvCxnSpPr>
          <p:nvPr/>
        </p:nvCxnSpPr>
        <p:spPr bwMode="auto">
          <a:xfrm>
            <a:off x="3619501" y="1500189"/>
            <a:ext cx="571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4" name="Прямая соединительная линия 59"/>
          <p:cNvCxnSpPr>
            <a:cxnSpLocks noChangeShapeType="1"/>
          </p:cNvCxnSpPr>
          <p:nvPr/>
        </p:nvCxnSpPr>
        <p:spPr bwMode="auto">
          <a:xfrm rot="5400000" flipH="1" flipV="1">
            <a:off x="3547005" y="1570568"/>
            <a:ext cx="142875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5" name="Прямая соединительная линия 67"/>
          <p:cNvCxnSpPr>
            <a:cxnSpLocks noChangeShapeType="1"/>
          </p:cNvCxnSpPr>
          <p:nvPr/>
        </p:nvCxnSpPr>
        <p:spPr bwMode="auto">
          <a:xfrm>
            <a:off x="3048001" y="1785939"/>
            <a:ext cx="571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6" name="Прямая соединительная линия 74"/>
          <p:cNvCxnSpPr>
            <a:cxnSpLocks noChangeShapeType="1"/>
            <a:stCxn id="3090" idx="2"/>
            <a:endCxn id="3090" idx="2"/>
          </p:cNvCxnSpPr>
          <p:nvPr/>
        </p:nvCxnSpPr>
        <p:spPr bwMode="auto">
          <a:xfrm>
            <a:off x="3132667" y="1822450"/>
            <a:ext cx="2117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7" name="Прямая соединительная линия 77"/>
          <p:cNvCxnSpPr>
            <a:cxnSpLocks noChangeShapeType="1"/>
          </p:cNvCxnSpPr>
          <p:nvPr/>
        </p:nvCxnSpPr>
        <p:spPr bwMode="auto">
          <a:xfrm rot="5400000">
            <a:off x="2939787" y="1892036"/>
            <a:ext cx="214312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8" name="Прямая соединительная линия 81"/>
          <p:cNvCxnSpPr>
            <a:cxnSpLocks noChangeShapeType="1"/>
          </p:cNvCxnSpPr>
          <p:nvPr/>
        </p:nvCxnSpPr>
        <p:spPr bwMode="auto">
          <a:xfrm>
            <a:off x="2476501" y="1928813"/>
            <a:ext cx="571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9" name="Прямая соединительная линия 83"/>
          <p:cNvCxnSpPr>
            <a:cxnSpLocks noChangeShapeType="1"/>
          </p:cNvCxnSpPr>
          <p:nvPr/>
        </p:nvCxnSpPr>
        <p:spPr bwMode="auto">
          <a:xfrm>
            <a:off x="1905000" y="2000250"/>
            <a:ext cx="56938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0" name="Прямая соединительная линия 86"/>
          <p:cNvCxnSpPr>
            <a:cxnSpLocks noChangeShapeType="1"/>
            <a:stCxn id="3090" idx="1"/>
          </p:cNvCxnSpPr>
          <p:nvPr/>
        </p:nvCxnSpPr>
        <p:spPr bwMode="auto">
          <a:xfrm flipH="1" flipV="1">
            <a:off x="1905000" y="2000251"/>
            <a:ext cx="2117" cy="93663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1" name="Прямая соединительная линия 89"/>
          <p:cNvCxnSpPr>
            <a:cxnSpLocks noChangeShapeType="1"/>
          </p:cNvCxnSpPr>
          <p:nvPr/>
        </p:nvCxnSpPr>
        <p:spPr bwMode="auto">
          <a:xfrm>
            <a:off x="1333501" y="2214564"/>
            <a:ext cx="571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2" name="Прямая соединительная линия 91"/>
          <p:cNvCxnSpPr>
            <a:cxnSpLocks noChangeShapeType="1"/>
          </p:cNvCxnSpPr>
          <p:nvPr/>
        </p:nvCxnSpPr>
        <p:spPr bwMode="auto">
          <a:xfrm rot="5400000" flipH="1" flipV="1">
            <a:off x="1225287" y="2320661"/>
            <a:ext cx="214312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3" name="TextBox 93"/>
          <p:cNvSpPr txBox="1">
            <a:spLocks noChangeArrowheads="1"/>
          </p:cNvSpPr>
          <p:nvPr/>
        </p:nvSpPr>
        <p:spPr bwMode="auto">
          <a:xfrm>
            <a:off x="1055574" y="4786314"/>
            <a:ext cx="103822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6)</a:t>
            </a:r>
            <a:r>
              <a:rPr lang="ru-RU" sz="2000" dirty="0" smtClean="0"/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Интегральная сумма приближенно равна площади криволинейной трапеции, т.е. </a:t>
            </a:r>
          </a:p>
        </p:txBody>
      </p:sp>
      <p:sp>
        <p:nvSpPr>
          <p:cNvPr id="3124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754880"/>
              </p:ext>
            </p:extLst>
          </p:nvPr>
        </p:nvGraphicFramePr>
        <p:xfrm>
          <a:off x="6089714" y="5339814"/>
          <a:ext cx="5819495" cy="140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Формула" r:id="rId13" imgW="1333500" imgH="431800" progId="Equation.3">
                  <p:embed/>
                </p:oleObj>
              </mc:Choice>
              <mc:Fallback>
                <p:oleObj name="Формула" r:id="rId13" imgW="1333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714" y="5339814"/>
                        <a:ext cx="5819495" cy="140291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-18051" y="0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Рамка 53"/>
          <p:cNvSpPr/>
          <p:nvPr/>
        </p:nvSpPr>
        <p:spPr>
          <a:xfrm>
            <a:off x="94267" y="651507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9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5" name="Прямая со стрелкой 3"/>
          <p:cNvCxnSpPr>
            <a:cxnSpLocks noChangeShapeType="1"/>
          </p:cNvCxnSpPr>
          <p:nvPr/>
        </p:nvCxnSpPr>
        <p:spPr bwMode="auto">
          <a:xfrm rot="5400000" flipH="1" flipV="1">
            <a:off x="93399" y="2357174"/>
            <a:ext cx="2287587" cy="211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6" name="Прямая со стрелкой 5"/>
          <p:cNvCxnSpPr>
            <a:cxnSpLocks noChangeShapeType="1"/>
          </p:cNvCxnSpPr>
          <p:nvPr/>
        </p:nvCxnSpPr>
        <p:spPr bwMode="auto">
          <a:xfrm>
            <a:off x="762000" y="3286125"/>
            <a:ext cx="4191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7" name="Прямая соединительная линия 8"/>
          <p:cNvCxnSpPr>
            <a:cxnSpLocks noChangeShapeType="1"/>
          </p:cNvCxnSpPr>
          <p:nvPr/>
        </p:nvCxnSpPr>
        <p:spPr bwMode="auto">
          <a:xfrm rot="5400000" flipH="1" flipV="1">
            <a:off x="1153055" y="2821518"/>
            <a:ext cx="930275" cy="211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8" name="Прямая соединительная линия 10"/>
          <p:cNvCxnSpPr>
            <a:cxnSpLocks noChangeShapeType="1"/>
          </p:cNvCxnSpPr>
          <p:nvPr/>
        </p:nvCxnSpPr>
        <p:spPr bwMode="auto">
          <a:xfrm rot="5400000" flipH="1" flipV="1">
            <a:off x="3379524" y="2285736"/>
            <a:ext cx="2001838" cy="2116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9" name="TextBox 13"/>
          <p:cNvSpPr txBox="1">
            <a:spLocks noChangeArrowheads="1"/>
          </p:cNvSpPr>
          <p:nvPr/>
        </p:nvSpPr>
        <p:spPr bwMode="auto">
          <a:xfrm>
            <a:off x="4953001" y="3143251"/>
            <a:ext cx="42756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x</a:t>
            </a:r>
            <a:endParaRPr lang="ru-RU" i="1"/>
          </a:p>
        </p:txBody>
      </p:sp>
      <p:sp>
        <p:nvSpPr>
          <p:cNvPr id="5130" name="TextBox 14"/>
          <p:cNvSpPr txBox="1">
            <a:spLocks noChangeArrowheads="1"/>
          </p:cNvSpPr>
          <p:nvPr/>
        </p:nvSpPr>
        <p:spPr bwMode="auto">
          <a:xfrm>
            <a:off x="762001" y="928688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y</a:t>
            </a:r>
            <a:endParaRPr lang="ru-RU" i="1"/>
          </a:p>
        </p:txBody>
      </p:sp>
      <p:sp>
        <p:nvSpPr>
          <p:cNvPr id="5131" name="TextBox 15"/>
          <p:cNvSpPr txBox="1">
            <a:spLocks noChangeArrowheads="1"/>
          </p:cNvSpPr>
          <p:nvPr/>
        </p:nvSpPr>
        <p:spPr bwMode="auto">
          <a:xfrm>
            <a:off x="762000" y="3286125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</a:t>
            </a:r>
            <a:endParaRPr lang="ru-RU"/>
          </a:p>
        </p:txBody>
      </p:sp>
      <p:sp>
        <p:nvSpPr>
          <p:cNvPr id="5132" name="TextBox 16"/>
          <p:cNvSpPr txBox="1">
            <a:spLocks noChangeArrowheads="1"/>
          </p:cNvSpPr>
          <p:nvPr/>
        </p:nvSpPr>
        <p:spPr bwMode="auto">
          <a:xfrm>
            <a:off x="1428752" y="3286125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a</a:t>
            </a:r>
            <a:endParaRPr lang="ru-RU" i="1"/>
          </a:p>
        </p:txBody>
      </p:sp>
      <p:sp>
        <p:nvSpPr>
          <p:cNvPr id="5133" name="TextBox 17"/>
          <p:cNvSpPr txBox="1">
            <a:spLocks noChangeArrowheads="1"/>
          </p:cNvSpPr>
          <p:nvPr/>
        </p:nvSpPr>
        <p:spPr bwMode="auto">
          <a:xfrm>
            <a:off x="4191000" y="3286125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b</a:t>
            </a:r>
            <a:endParaRPr lang="ru-RU" i="1"/>
          </a:p>
        </p:txBody>
      </p:sp>
      <p:sp>
        <p:nvSpPr>
          <p:cNvPr id="5134" name="TextBox 18"/>
          <p:cNvSpPr txBox="1">
            <a:spLocks noChangeArrowheads="1"/>
          </p:cNvSpPr>
          <p:nvPr/>
        </p:nvSpPr>
        <p:spPr bwMode="auto">
          <a:xfrm>
            <a:off x="3333750" y="642938"/>
            <a:ext cx="11112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1">
                <a:solidFill>
                  <a:schemeClr val="accent2"/>
                </a:solidFill>
              </a:rPr>
              <a:t>y </a:t>
            </a:r>
            <a:r>
              <a:rPr lang="en-US" b="1">
                <a:solidFill>
                  <a:schemeClr val="accent2"/>
                </a:solidFill>
              </a:rPr>
              <a:t>= </a:t>
            </a:r>
            <a:r>
              <a:rPr lang="en-US" b="1" i="1">
                <a:solidFill>
                  <a:schemeClr val="accent2"/>
                </a:solidFill>
              </a:rPr>
              <a:t>f</a:t>
            </a:r>
            <a:r>
              <a:rPr lang="en-US" b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x</a:t>
            </a:r>
            <a:r>
              <a:rPr lang="en-US" b="1">
                <a:solidFill>
                  <a:schemeClr val="accent2"/>
                </a:solidFill>
              </a:rPr>
              <a:t>)</a:t>
            </a:r>
            <a:endParaRPr lang="ru-RU" b="1">
              <a:solidFill>
                <a:schemeClr val="accent2"/>
              </a:solidFill>
            </a:endParaRPr>
          </a:p>
        </p:txBody>
      </p:sp>
      <p:sp>
        <p:nvSpPr>
          <p:cNvPr id="5135" name="TextBox 19"/>
          <p:cNvSpPr txBox="1">
            <a:spLocks noChangeArrowheads="1"/>
          </p:cNvSpPr>
          <p:nvPr/>
        </p:nvSpPr>
        <p:spPr bwMode="auto">
          <a:xfrm>
            <a:off x="762001" y="4209723"/>
            <a:ext cx="10287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Геометрический смысл определённого интеграла:</a:t>
            </a:r>
          </a:p>
          <a:p>
            <a:pPr algn="just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определённый интеграл представляет собой площадь криволинейной трапеции</a:t>
            </a:r>
          </a:p>
        </p:txBody>
      </p:sp>
      <p:sp>
        <p:nvSpPr>
          <p:cNvPr id="5136" name="Полилиния 61"/>
          <p:cNvSpPr>
            <a:spLocks noChangeArrowheads="1"/>
          </p:cNvSpPr>
          <p:nvPr/>
        </p:nvSpPr>
        <p:spPr bwMode="auto">
          <a:xfrm>
            <a:off x="1428751" y="1000125"/>
            <a:ext cx="3412067" cy="1536700"/>
          </a:xfrm>
          <a:custGeom>
            <a:avLst/>
            <a:gdLst>
              <a:gd name="T0" fmla="*/ 0 w 2558375"/>
              <a:gd name="T1" fmla="*/ 1535620 h 1536970"/>
              <a:gd name="T2" fmla="*/ 516246 w 2558375"/>
              <a:gd name="T3" fmla="*/ 1107978 h 1536970"/>
              <a:gd name="T4" fmla="*/ 1344193 w 2558375"/>
              <a:gd name="T5" fmla="*/ 865001 h 1536970"/>
              <a:gd name="T6" fmla="*/ 1957845 w 2558375"/>
              <a:gd name="T7" fmla="*/ 515111 h 1536970"/>
              <a:gd name="T8" fmla="*/ 2561755 w 2558375"/>
              <a:gd name="T9" fmla="*/ 0 h 15369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8375"/>
              <a:gd name="T16" fmla="*/ 0 h 1536970"/>
              <a:gd name="T17" fmla="*/ 2558375 w 2558375"/>
              <a:gd name="T18" fmla="*/ 1536970 h 15369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8375" h="1536970">
                <a:moveTo>
                  <a:pt x="0" y="1536970"/>
                </a:moveTo>
                <a:cubicBezTo>
                  <a:pt x="145915" y="1378895"/>
                  <a:pt x="291830" y="1220821"/>
                  <a:pt x="515566" y="1108953"/>
                </a:cubicBezTo>
                <a:cubicBezTo>
                  <a:pt x="739302" y="997085"/>
                  <a:pt x="1102468" y="964659"/>
                  <a:pt x="1342417" y="865761"/>
                </a:cubicBezTo>
                <a:cubicBezTo>
                  <a:pt x="1582366" y="766863"/>
                  <a:pt x="1752600" y="659859"/>
                  <a:pt x="1955260" y="515566"/>
                </a:cubicBezTo>
                <a:cubicBezTo>
                  <a:pt x="2157920" y="371273"/>
                  <a:pt x="2358147" y="185636"/>
                  <a:pt x="2558375" y="0"/>
                </a:cubicBezTo>
              </a:path>
            </a:pathLst>
          </a:custGeom>
          <a:noFill/>
          <a:ln w="15875" algn="ctr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137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028280"/>
              </p:ext>
            </p:extLst>
          </p:nvPr>
        </p:nvGraphicFramePr>
        <p:xfrm>
          <a:off x="5129467" y="764038"/>
          <a:ext cx="6792614" cy="1285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3" imgW="1904760" imgH="482400" progId="Equation.3">
                  <p:embed/>
                </p:oleObj>
              </mc:Choice>
              <mc:Fallback>
                <p:oleObj name="Формула" r:id="rId3" imgW="19047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467" y="764038"/>
                        <a:ext cx="6792614" cy="128587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18"/>
          <p:cNvSpPr txBox="1">
            <a:spLocks noChangeArrowheads="1"/>
          </p:cNvSpPr>
          <p:nvPr/>
        </p:nvSpPr>
        <p:spPr bwMode="auto">
          <a:xfrm>
            <a:off x="2857500" y="2357438"/>
            <a:ext cx="356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S</a:t>
            </a:r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833500"/>
              </p:ext>
            </p:extLst>
          </p:nvPr>
        </p:nvGraphicFramePr>
        <p:xfrm>
          <a:off x="5592668" y="2536825"/>
          <a:ext cx="6007100" cy="1239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5" imgW="1841400" imgH="507960" progId="Equation.3">
                  <p:embed/>
                </p:oleObj>
              </mc:Choice>
              <mc:Fallback>
                <p:oleObj name="Формула" r:id="rId5" imgW="18414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668" y="2536825"/>
                        <a:ext cx="6007100" cy="123901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00590"/>
              </p:ext>
            </p:extLst>
          </p:nvPr>
        </p:nvGraphicFramePr>
        <p:xfrm>
          <a:off x="6191250" y="5000626"/>
          <a:ext cx="3015379" cy="1297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Формула" r:id="rId7" imgW="838080" imgH="482400" progId="Equation.3">
                  <p:embed/>
                </p:oleObj>
              </mc:Choice>
              <mc:Fallback>
                <p:oleObj name="Формула" r:id="rId7" imgW="8380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5000626"/>
                        <a:ext cx="3015379" cy="12975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-18051" y="0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Рамка 21"/>
          <p:cNvSpPr/>
          <p:nvPr/>
        </p:nvSpPr>
        <p:spPr>
          <a:xfrm>
            <a:off x="94267" y="638981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4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554281"/>
              </p:ext>
            </p:extLst>
          </p:nvPr>
        </p:nvGraphicFramePr>
        <p:xfrm>
          <a:off x="801666" y="676251"/>
          <a:ext cx="2307718" cy="139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Формула" r:id="rId3" imgW="596880" imgH="482400" progId="Equation.3">
                  <p:embed/>
                </p:oleObj>
              </mc:Choice>
              <mc:Fallback>
                <p:oleObj name="Формула" r:id="rId3" imgW="5968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66" y="676251"/>
                        <a:ext cx="2307718" cy="13954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3250581" y="1247478"/>
            <a:ext cx="4746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/>
              <a:t>-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определённый интеграл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301659"/>
              </p:ext>
            </p:extLst>
          </p:nvPr>
        </p:nvGraphicFramePr>
        <p:xfrm>
          <a:off x="2718149" y="2645026"/>
          <a:ext cx="1855970" cy="55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5" imgW="507960" imgH="203040" progId="Equation.3">
                  <p:embed/>
                </p:oleObj>
              </mc:Choice>
              <mc:Fallback>
                <p:oleObj name="Формула" r:id="rId5" imgW="507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149" y="2645026"/>
                        <a:ext cx="1855970" cy="5506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507394"/>
              </p:ext>
            </p:extLst>
          </p:nvPr>
        </p:nvGraphicFramePr>
        <p:xfrm>
          <a:off x="2592888" y="1914335"/>
          <a:ext cx="1456297" cy="636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Формула" r:id="rId7" imgW="342720" imgH="203040" progId="Equation.3">
                  <p:embed/>
                </p:oleObj>
              </mc:Choice>
              <mc:Fallback>
                <p:oleObj name="Формула" r:id="rId7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888" y="1914335"/>
                        <a:ext cx="1456297" cy="6367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21068" y="2071688"/>
            <a:ext cx="52246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/>
              <a:t>-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подынтегральная функция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67251" y="2714626"/>
            <a:ext cx="57119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/>
              <a:t>-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подынтегральное выражение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11781" y="3317623"/>
            <a:ext cx="59331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 – переменная интегрирования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38251" y="4357688"/>
            <a:ext cx="64348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– нижний предел интегрирования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70005" y="5000626"/>
            <a:ext cx="65936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– верхний предел интегрирования</a:t>
            </a:r>
          </a:p>
        </p:txBody>
      </p:sp>
      <p:sp>
        <p:nvSpPr>
          <p:cNvPr id="6155" name="Правая фигурная скобка 13"/>
          <p:cNvSpPr>
            <a:spLocks/>
          </p:cNvSpPr>
          <p:nvPr/>
        </p:nvSpPr>
        <p:spPr bwMode="auto">
          <a:xfrm>
            <a:off x="7715251" y="4357689"/>
            <a:ext cx="285749" cy="1285875"/>
          </a:xfrm>
          <a:prstGeom prst="rightBrace">
            <a:avLst>
              <a:gd name="adj1" fmla="val 90000"/>
              <a:gd name="adj2" fmla="val 5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6156" name="TextBox 14"/>
          <p:cNvSpPr txBox="1">
            <a:spLocks noChangeArrowheads="1"/>
          </p:cNvSpPr>
          <p:nvPr/>
        </p:nvSpPr>
        <p:spPr bwMode="auto">
          <a:xfrm>
            <a:off x="8286751" y="4429126"/>
            <a:ext cx="323719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пределы интегрирования</a:t>
            </a:r>
          </a:p>
        </p:txBody>
      </p:sp>
      <p:sp>
        <p:nvSpPr>
          <p:cNvPr id="14" name="Рамка 13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</p:spTree>
    <p:extLst>
      <p:ext uri="{BB962C8B-B14F-4D97-AF65-F5344CB8AC3E}">
        <p14:creationId xmlns:p14="http://schemas.microsoft.com/office/powerpoint/2010/main" val="297470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build="allAtOnce"/>
      <p:bldP spid="11" grpId="0" build="allAtOnce"/>
      <p:bldP spid="13" grpId="0" build="allAtOnce"/>
      <p:bldP spid="6155" grpId="0" animBg="1"/>
      <p:bldP spid="6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Box 14"/>
          <p:cNvSpPr txBox="1">
            <a:spLocks noChangeArrowheads="1"/>
          </p:cNvSpPr>
          <p:nvPr/>
        </p:nvSpPr>
        <p:spPr bwMode="auto">
          <a:xfrm>
            <a:off x="8286751" y="4429126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Рамка 13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17462" y="0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Содержимое 8"/>
          <p:cNvSpPr txBox="1">
            <a:spLocks/>
          </p:cNvSpPr>
          <p:nvPr/>
        </p:nvSpPr>
        <p:spPr>
          <a:xfrm>
            <a:off x="685800" y="1981200"/>
            <a:ext cx="7386638" cy="20907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1 Постоянный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множитель можно выносить за знак определённого интеграла: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7640" y="6251"/>
            <a:ext cx="98062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Свойства определенного интеграла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547318"/>
              </p:ext>
            </p:extLst>
          </p:nvPr>
        </p:nvGraphicFramePr>
        <p:xfrm>
          <a:off x="1643063" y="3357563"/>
          <a:ext cx="9343911" cy="18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Формула" r:id="rId3" imgW="2362200" imgH="482600" progId="Equation.3">
                  <p:embed/>
                </p:oleObj>
              </mc:Choice>
              <mc:Fallback>
                <p:oleObj name="Формула" r:id="rId3" imgW="23622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357563"/>
                        <a:ext cx="9343911" cy="1890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0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Box 14"/>
          <p:cNvSpPr txBox="1">
            <a:spLocks noChangeArrowheads="1"/>
          </p:cNvSpPr>
          <p:nvPr/>
        </p:nvSpPr>
        <p:spPr bwMode="auto">
          <a:xfrm>
            <a:off x="8286751" y="4429126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Рамка 13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6" name="TextBox 15"/>
          <p:cNvSpPr txBox="1"/>
          <p:nvPr/>
        </p:nvSpPr>
        <p:spPr>
          <a:xfrm>
            <a:off x="1357640" y="6251"/>
            <a:ext cx="98062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Свойства определенного интеграла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714374" y="868407"/>
            <a:ext cx="10270951" cy="20752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Определённый интеграл от алгебраической суммы двух или нескольких функций равен алгебраической сумме их интегралов,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т.е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427838"/>
              </p:ext>
            </p:extLst>
          </p:nvPr>
        </p:nvGraphicFramePr>
        <p:xfrm>
          <a:off x="1785937" y="2143124"/>
          <a:ext cx="8767253" cy="1689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Формула" r:id="rId3" imgW="2476500" imgH="482600" progId="Equation.3">
                  <p:embed/>
                </p:oleObj>
              </mc:Choice>
              <mc:Fallback>
                <p:oleObj name="Формула" r:id="rId3" imgW="24765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7" y="2143124"/>
                        <a:ext cx="8767253" cy="16898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Содержимое 2"/>
          <p:cNvSpPr txBox="1">
            <a:spLocks/>
          </p:cNvSpPr>
          <p:nvPr/>
        </p:nvSpPr>
        <p:spPr bwMode="auto">
          <a:xfrm>
            <a:off x="714375" y="3741710"/>
            <a:ext cx="10449476" cy="190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При перестановке пределов интегрирования, знак интеграла меняется на противоположный, т.е. 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742868"/>
              </p:ext>
            </p:extLst>
          </p:nvPr>
        </p:nvGraphicFramePr>
        <p:xfrm>
          <a:off x="3476313" y="4638632"/>
          <a:ext cx="4925600" cy="1670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Формула" r:id="rId5" imgW="1409088" imgH="482391" progId="Equation.3">
                  <p:embed/>
                </p:oleObj>
              </mc:Choice>
              <mc:Fallback>
                <p:oleObj name="Формула" r:id="rId5" imgW="1409088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313" y="4638632"/>
                        <a:ext cx="4925600" cy="16704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696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Box 14"/>
          <p:cNvSpPr txBox="1">
            <a:spLocks noChangeArrowheads="1"/>
          </p:cNvSpPr>
          <p:nvPr/>
        </p:nvSpPr>
        <p:spPr bwMode="auto">
          <a:xfrm>
            <a:off x="8286751" y="4429126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Рамка 13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1357640" y="6251"/>
            <a:ext cx="98062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Свойства определенного интеграла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7466" y="1014608"/>
            <a:ext cx="96874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Если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функция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f(x)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интегрируема на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a;b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a&lt;c&lt;b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484125"/>
              </p:ext>
            </p:extLst>
          </p:nvPr>
        </p:nvGraphicFramePr>
        <p:xfrm>
          <a:off x="2535611" y="1500188"/>
          <a:ext cx="8799140" cy="2119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Формула" r:id="rId3" imgW="1981200" imgH="482600" progId="Equation.3">
                  <p:embed/>
                </p:oleObj>
              </mc:Choice>
              <mc:Fallback>
                <p:oleObj name="Формула" r:id="rId3" imgW="19812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611" y="1500188"/>
                        <a:ext cx="8799140" cy="21198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283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379</Words>
  <Application>Microsoft Office PowerPoint</Application>
  <PresentationFormat>Произвольный</PresentationFormat>
  <Paragraphs>97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Формула Ньютона-Лейбница</vt:lpstr>
      <vt:lpstr>Метод непосредственного интегрирования.</vt:lpstr>
      <vt:lpstr>  Вычислить интеграл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Flesh</cp:lastModifiedBy>
  <cp:revision>61</cp:revision>
  <dcterms:created xsi:type="dcterms:W3CDTF">2020-12-08T18:15:01Z</dcterms:created>
  <dcterms:modified xsi:type="dcterms:W3CDTF">2020-12-24T01:10:56Z</dcterms:modified>
</cp:coreProperties>
</file>