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Override1.xml" ContentType="application/vnd.openxmlformats-officedocument.themeOverr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300" r:id="rId3"/>
    <p:sldId id="302" r:id="rId4"/>
    <p:sldId id="303" r:id="rId5"/>
    <p:sldId id="304" r:id="rId6"/>
    <p:sldId id="305" r:id="rId7"/>
    <p:sldId id="314" r:id="rId8"/>
    <p:sldId id="312" r:id="rId9"/>
    <p:sldId id="313" r:id="rId10"/>
    <p:sldId id="306" r:id="rId11"/>
    <p:sldId id="307" r:id="rId12"/>
    <p:sldId id="308" r:id="rId13"/>
    <p:sldId id="310" r:id="rId14"/>
    <p:sldId id="311" r:id="rId15"/>
    <p:sldId id="282" r:id="rId16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00080"/>
    <a:srgbClr val="660066"/>
    <a:srgbClr val="990099"/>
    <a:srgbClr val="FF66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>
        <p:scale>
          <a:sx n="76" d="100"/>
          <a:sy n="76" d="100"/>
        </p:scale>
        <p:origin x="-480" y="21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334ABAA-7B8D-49CA-B020-78752B0D9FA8}" type="doc">
      <dgm:prSet loTypeId="urn:microsoft.com/office/officeart/2005/8/layout/arrow6" loCatId="relationship" qsTypeId="urn:microsoft.com/office/officeart/2005/8/quickstyle/3d6" qsCatId="3D" csTypeId="urn:microsoft.com/office/officeart/2005/8/colors/colorful4" csCatId="colorful" phldr="1"/>
      <dgm:spPr/>
      <dgm:t>
        <a:bodyPr/>
        <a:lstStyle/>
        <a:p>
          <a:endParaRPr lang="ru-RU"/>
        </a:p>
      </dgm:t>
    </dgm:pt>
    <dgm:pt modelId="{2F03BE84-B1EA-40B4-B292-256AB90B8A6A}">
      <dgm:prSet phldrT="[Текст]" custT="1"/>
      <dgm:spPr/>
      <dgm:t>
        <a:bodyPr/>
        <a:lstStyle/>
        <a:p>
          <a:r>
            <a:rPr lang="ru-RU" sz="4800" b="1" dirty="0" smtClean="0">
              <a:solidFill>
                <a:srgbClr val="660066"/>
              </a:solidFill>
              <a:latin typeface="Arial" panose="020B0604020202020204" pitchFamily="34" charset="0"/>
              <a:cs typeface="Arial" panose="020B0604020202020204" pitchFamily="34" charset="0"/>
            </a:rPr>
            <a:t>102 страница</a:t>
          </a:r>
          <a:endParaRPr lang="ru-RU" sz="4800" b="1" dirty="0">
            <a:solidFill>
              <a:srgbClr val="660066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ED5DA7D-FE39-4CA7-8019-B83BB1141087}" type="parTrans" cxnId="{1ACFE550-DF52-4CF8-886A-523EE6029068}">
      <dgm:prSet/>
      <dgm:spPr/>
      <dgm:t>
        <a:bodyPr/>
        <a:lstStyle/>
        <a:p>
          <a:endParaRPr lang="ru-RU" sz="6000" b="1">
            <a:solidFill>
              <a:srgbClr val="660066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12337E1-0A51-4E5C-91E7-DEBD4983635C}" type="sibTrans" cxnId="{1ACFE550-DF52-4CF8-886A-523EE6029068}">
      <dgm:prSet/>
      <dgm:spPr/>
      <dgm:t>
        <a:bodyPr/>
        <a:lstStyle/>
        <a:p>
          <a:endParaRPr lang="ru-RU" sz="6000" b="1">
            <a:solidFill>
              <a:srgbClr val="660066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618B008-4EFE-4C53-97BB-FE2606DA3FCB}">
      <dgm:prSet phldrT="[Текст]" custT="1"/>
      <dgm:spPr/>
      <dgm:t>
        <a:bodyPr/>
        <a:lstStyle/>
        <a:p>
          <a:r>
            <a:rPr lang="ru-RU" sz="5400" b="1" dirty="0" smtClean="0">
              <a:solidFill>
                <a:srgbClr val="660066"/>
              </a:solidFill>
              <a:latin typeface="Arial" panose="020B0604020202020204" pitchFamily="34" charset="0"/>
              <a:cs typeface="Arial" panose="020B0604020202020204" pitchFamily="34" charset="0"/>
            </a:rPr>
            <a:t>  </a:t>
          </a:r>
          <a:r>
            <a:rPr lang="ru-RU" sz="4000" b="1" dirty="0" smtClean="0">
              <a:solidFill>
                <a:srgbClr val="660066"/>
              </a:solidFill>
              <a:latin typeface="Arial" panose="020B0604020202020204" pitchFamily="34" charset="0"/>
              <a:cs typeface="Arial" panose="020B0604020202020204" pitchFamily="34" charset="0"/>
            </a:rPr>
            <a:t>№ 37</a:t>
          </a:r>
        </a:p>
        <a:p>
          <a:r>
            <a:rPr lang="ru-RU" sz="4000" b="1" dirty="0" smtClean="0">
              <a:solidFill>
                <a:srgbClr val="660066"/>
              </a:solidFill>
              <a:latin typeface="Arial" panose="020B0604020202020204" pitchFamily="34" charset="0"/>
              <a:cs typeface="Arial" panose="020B0604020202020204" pitchFamily="34" charset="0"/>
            </a:rPr>
            <a:t>№38 </a:t>
          </a:r>
          <a:endParaRPr lang="ru-RU" sz="4000" b="1" dirty="0">
            <a:solidFill>
              <a:srgbClr val="660066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93C8023-656B-476B-A4B2-C06FB0533B46}" type="parTrans" cxnId="{9B0CB90A-E4DF-4604-8373-FAF2BEA91FF2}">
      <dgm:prSet/>
      <dgm:spPr/>
      <dgm:t>
        <a:bodyPr/>
        <a:lstStyle/>
        <a:p>
          <a:endParaRPr lang="ru-RU" sz="6000" b="1">
            <a:solidFill>
              <a:srgbClr val="660066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88868F1-90A7-4334-8721-33F07FC6D66F}" type="sibTrans" cxnId="{9B0CB90A-E4DF-4604-8373-FAF2BEA91FF2}">
      <dgm:prSet/>
      <dgm:spPr/>
      <dgm:t>
        <a:bodyPr/>
        <a:lstStyle/>
        <a:p>
          <a:endParaRPr lang="ru-RU" sz="6000" b="1">
            <a:solidFill>
              <a:srgbClr val="660066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BD5D2D1-A2D3-408F-B94E-88F7F331AD5B}" type="pres">
      <dgm:prSet presAssocID="{B334ABAA-7B8D-49CA-B020-78752B0D9FA8}" presName="compositeShape" presStyleCnt="0">
        <dgm:presLayoutVars>
          <dgm:chMax val="2"/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4394B23A-813E-46ED-8385-73707192F31A}" type="pres">
      <dgm:prSet presAssocID="{B334ABAA-7B8D-49CA-B020-78752B0D9FA8}" presName="ribbon" presStyleLbl="node1" presStyleIdx="0" presStyleCnt="1"/>
      <dgm:spPr>
        <a:gradFill rotWithShape="0">
          <a:gsLst>
            <a:gs pos="94000">
              <a:srgbClr val="FFC000"/>
            </a:gs>
            <a:gs pos="100000">
              <a:schemeClr val="bg1"/>
            </a:gs>
          </a:gsLst>
          <a:lin ang="5400000" scaled="1"/>
        </a:gradFill>
      </dgm:spPr>
    </dgm:pt>
    <dgm:pt modelId="{570279C2-09D8-4D1E-8999-8E1372FFCDF4}" type="pres">
      <dgm:prSet presAssocID="{B334ABAA-7B8D-49CA-B020-78752B0D9FA8}" presName="leftArrowText" presStyleLbl="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419DD1F-DCC9-46EE-AFD3-ECA1F98B32CE}" type="pres">
      <dgm:prSet presAssocID="{B334ABAA-7B8D-49CA-B020-78752B0D9FA8}" presName="rightArrowText" presStyleLbl="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1ACFE550-DF52-4CF8-886A-523EE6029068}" srcId="{B334ABAA-7B8D-49CA-B020-78752B0D9FA8}" destId="{2F03BE84-B1EA-40B4-B292-256AB90B8A6A}" srcOrd="0" destOrd="0" parTransId="{CED5DA7D-FE39-4CA7-8019-B83BB1141087}" sibTransId="{012337E1-0A51-4E5C-91E7-DEBD4983635C}"/>
    <dgm:cxn modelId="{6E1155A4-EE30-4BAD-80E6-8AF43BFE70C6}" type="presOf" srcId="{B618B008-4EFE-4C53-97BB-FE2606DA3FCB}" destId="{1419DD1F-DCC9-46EE-AFD3-ECA1F98B32CE}" srcOrd="0" destOrd="0" presId="urn:microsoft.com/office/officeart/2005/8/layout/arrow6"/>
    <dgm:cxn modelId="{6CFF3604-E7BD-4899-9FB1-37810A63165C}" type="presOf" srcId="{2F03BE84-B1EA-40B4-B292-256AB90B8A6A}" destId="{570279C2-09D8-4D1E-8999-8E1372FFCDF4}" srcOrd="0" destOrd="0" presId="urn:microsoft.com/office/officeart/2005/8/layout/arrow6"/>
    <dgm:cxn modelId="{9709D00C-6AB8-4860-B336-ABA295F7812A}" type="presOf" srcId="{B334ABAA-7B8D-49CA-B020-78752B0D9FA8}" destId="{0BD5D2D1-A2D3-408F-B94E-88F7F331AD5B}" srcOrd="0" destOrd="0" presId="urn:microsoft.com/office/officeart/2005/8/layout/arrow6"/>
    <dgm:cxn modelId="{9B0CB90A-E4DF-4604-8373-FAF2BEA91FF2}" srcId="{B334ABAA-7B8D-49CA-B020-78752B0D9FA8}" destId="{B618B008-4EFE-4C53-97BB-FE2606DA3FCB}" srcOrd="1" destOrd="0" parTransId="{493C8023-656B-476B-A4B2-C06FB0533B46}" sibTransId="{C88868F1-90A7-4334-8721-33F07FC6D66F}"/>
    <dgm:cxn modelId="{C87F9F5E-A63C-4085-BD04-C0102C1E6874}" type="presParOf" srcId="{0BD5D2D1-A2D3-408F-B94E-88F7F331AD5B}" destId="{4394B23A-813E-46ED-8385-73707192F31A}" srcOrd="0" destOrd="0" presId="urn:microsoft.com/office/officeart/2005/8/layout/arrow6"/>
    <dgm:cxn modelId="{B7CCF503-A700-48DC-B01C-46806C3162EB}" type="presParOf" srcId="{0BD5D2D1-A2D3-408F-B94E-88F7F331AD5B}" destId="{570279C2-09D8-4D1E-8999-8E1372FFCDF4}" srcOrd="1" destOrd="0" presId="urn:microsoft.com/office/officeart/2005/8/layout/arrow6"/>
    <dgm:cxn modelId="{A0790482-246D-4E2E-AAB1-FEDE61FF6CCB}" type="presParOf" srcId="{0BD5D2D1-A2D3-408F-B94E-88F7F331AD5B}" destId="{1419DD1F-DCC9-46EE-AFD3-ECA1F98B32CE}" srcOrd="2" destOrd="0" presId="urn:microsoft.com/office/officeart/2005/8/layout/arrow6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394B23A-813E-46ED-8385-73707192F31A}">
      <dsp:nvSpPr>
        <dsp:cNvPr id="0" name=""/>
        <dsp:cNvSpPr/>
      </dsp:nvSpPr>
      <dsp:spPr>
        <a:xfrm>
          <a:off x="458054" y="0"/>
          <a:ext cx="9628082" cy="3851233"/>
        </a:xfrm>
        <a:prstGeom prst="leftRightRibbon">
          <a:avLst/>
        </a:prstGeom>
        <a:gradFill rotWithShape="0">
          <a:gsLst>
            <a:gs pos="94000">
              <a:srgbClr val="FFC000"/>
            </a:gs>
            <a:gs pos="100000">
              <a:schemeClr val="bg1"/>
            </a:gs>
          </a:gsLst>
          <a:lin ang="5400000" scaled="1"/>
        </a:gradFill>
        <a:ln>
          <a:noFill/>
        </a:ln>
        <a:effectLst/>
        <a:sp3d prstMaterial="plastic">
          <a:bevelT w="50800" h="50800"/>
          <a:bevelB w="50800" h="508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570279C2-09D8-4D1E-8999-8E1372FFCDF4}">
      <dsp:nvSpPr>
        <dsp:cNvPr id="0" name=""/>
        <dsp:cNvSpPr/>
      </dsp:nvSpPr>
      <dsp:spPr>
        <a:xfrm>
          <a:off x="1613424" y="673965"/>
          <a:ext cx="3177267" cy="1887104"/>
        </a:xfrm>
        <a:prstGeom prst="rect">
          <a:avLst/>
        </a:prstGeom>
        <a:noFill/>
        <a:ln>
          <a:noFill/>
        </a:ln>
        <a:effectLst/>
        <a:sp3d/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170688" rIns="0" bIns="182880" numCol="1" spcCol="1270" anchor="ctr" anchorCtr="0">
          <a:noAutofit/>
        </a:bodyPr>
        <a:lstStyle/>
        <a:p>
          <a:pPr lvl="0" algn="ctr" defTabSz="2133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4800" b="1" kern="1200" dirty="0" smtClean="0">
              <a:solidFill>
                <a:srgbClr val="660066"/>
              </a:solidFill>
              <a:latin typeface="Arial" panose="020B0604020202020204" pitchFamily="34" charset="0"/>
              <a:cs typeface="Arial" panose="020B0604020202020204" pitchFamily="34" charset="0"/>
            </a:rPr>
            <a:t>102 страница</a:t>
          </a:r>
          <a:endParaRPr lang="ru-RU" sz="4800" b="1" kern="1200" dirty="0">
            <a:solidFill>
              <a:srgbClr val="660066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613424" y="673965"/>
        <a:ext cx="3177267" cy="1887104"/>
      </dsp:txXfrm>
    </dsp:sp>
    <dsp:sp modelId="{1419DD1F-DCC9-46EE-AFD3-ECA1F98B32CE}">
      <dsp:nvSpPr>
        <dsp:cNvPr id="0" name=""/>
        <dsp:cNvSpPr/>
      </dsp:nvSpPr>
      <dsp:spPr>
        <a:xfrm>
          <a:off x="5272095" y="1290163"/>
          <a:ext cx="3754952" cy="1887104"/>
        </a:xfrm>
        <a:prstGeom prst="rect">
          <a:avLst/>
        </a:prstGeom>
        <a:noFill/>
        <a:ln>
          <a:noFill/>
        </a:ln>
        <a:effectLst/>
        <a:sp3d/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192024" rIns="0" bIns="205740" numCol="1" spcCol="1270" anchor="ctr" anchorCtr="0">
          <a:noAutofit/>
        </a:bodyPr>
        <a:lstStyle/>
        <a:p>
          <a:pPr lvl="0" algn="ctr" defTabSz="2400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5400" b="1" kern="1200" dirty="0" smtClean="0">
              <a:solidFill>
                <a:srgbClr val="660066"/>
              </a:solidFill>
              <a:latin typeface="Arial" panose="020B0604020202020204" pitchFamily="34" charset="0"/>
              <a:cs typeface="Arial" panose="020B0604020202020204" pitchFamily="34" charset="0"/>
            </a:rPr>
            <a:t>  </a:t>
          </a:r>
          <a:r>
            <a:rPr lang="ru-RU" sz="4000" b="1" kern="1200" dirty="0" smtClean="0">
              <a:solidFill>
                <a:srgbClr val="660066"/>
              </a:solidFill>
              <a:latin typeface="Arial" panose="020B0604020202020204" pitchFamily="34" charset="0"/>
              <a:cs typeface="Arial" panose="020B0604020202020204" pitchFamily="34" charset="0"/>
            </a:rPr>
            <a:t>№ 37</a:t>
          </a:r>
        </a:p>
        <a:p>
          <a:pPr lvl="0" algn="ctr" defTabSz="2400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4000" b="1" kern="1200" dirty="0" smtClean="0">
              <a:solidFill>
                <a:srgbClr val="660066"/>
              </a:solidFill>
              <a:latin typeface="Arial" panose="020B0604020202020204" pitchFamily="34" charset="0"/>
              <a:cs typeface="Arial" panose="020B0604020202020204" pitchFamily="34" charset="0"/>
            </a:rPr>
            <a:t>№38 </a:t>
          </a:r>
          <a:endParaRPr lang="ru-RU" sz="4000" b="1" kern="1200" dirty="0">
            <a:solidFill>
              <a:srgbClr val="660066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5272095" y="1290163"/>
        <a:ext cx="3754952" cy="188710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arrow6">
  <dgm:title val=""/>
  <dgm:desc val=""/>
  <dgm:catLst>
    <dgm:cat type="relationship" pri="4000"/>
    <dgm:cat type="process" pri="2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4" srcId="0" destId="1" srcOrd="0" destOrd="0"/>
        <dgm:cxn modelId="5" srcId="0" destId="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clrData>
  <dgm:layoutNode name="compositeShape">
    <dgm:varLst>
      <dgm:chMax val="2"/>
      <dgm:dir/>
      <dgm:resizeHandles val="exact"/>
    </dgm:varLst>
    <dgm:alg type="composite">
      <dgm:param type="horzAlign" val="ctr"/>
      <dgm:param type="vertAlign" val="mid"/>
      <dgm:param type="ar" val="2.5"/>
    </dgm:alg>
    <dgm:shape xmlns:r="http://schemas.openxmlformats.org/officeDocument/2006/relationships" r:blip="">
      <dgm:adjLst/>
    </dgm:shape>
    <dgm:presOf/>
    <dgm:constrLst>
      <dgm:constr type="primFontSz" for="des" ptType="node" op="equ"/>
      <dgm:constr type="w" for="ch" forName="ribbon" refType="h" refFor="ch" refForName="ribbon" fact="2.5"/>
      <dgm:constr type="h" for="ch" forName="leftArrowText" refType="h" fact="0.49"/>
      <dgm:constr type="ctrY" for="ch" forName="leftArrowText" refType="ctrY" refFor="ch" refForName="ribbon"/>
      <dgm:constr type="ctrYOff" for="ch" forName="leftArrowText" refType="h" refFor="ch" refForName="ribbon" fact="-0.08"/>
      <dgm:constr type="l" for="ch" forName="leftArrowText" refType="w" refFor="ch" refForName="ribbon" fact="0.12"/>
      <dgm:constr type="r" for="ch" forName="leftArrowText" refType="w" refFor="ch" refForName="ribbon" fact="0.45"/>
      <dgm:constr type="h" for="ch" forName="rightArrowText" refType="h" fact="0.49"/>
      <dgm:constr type="ctrY" for="ch" forName="rightArrowText" refType="ctrY" refFor="ch" refForName="ribbon"/>
      <dgm:constr type="ctrYOff" for="ch" forName="rightArrowText" refType="h" refFor="ch" refForName="ribbon" fact="0.08"/>
      <dgm:constr type="l" for="ch" forName="rightArrowText" refType="w" refFor="ch" refForName="ribbon" fact="0.5"/>
      <dgm:constr type="r" for="ch" forName="rightArrowText" refType="w" refFor="ch" refForName="ribbon" fact="0.89"/>
    </dgm:constrLst>
    <dgm:ruleLst/>
    <dgm:choose name="Name0">
      <dgm:if name="Name1" axis="ch" ptType="node" func="cnt" op="gte" val="1">
        <dgm:layoutNode name="ribbon" styleLbl="node1">
          <dgm:alg type="sp"/>
          <dgm:shape xmlns:r="http://schemas.openxmlformats.org/officeDocument/2006/relationships" type="leftRightRibbon" r:blip="">
            <dgm:adjLst/>
          </dgm:shape>
          <dgm:presOf/>
          <dgm:constrLst/>
          <dgm:ruleLst/>
        </dgm:layoutNode>
        <dgm:layoutNode name="leftArrowText" styleLbl="node1">
          <dgm:varLst>
            <dgm:chMax val="0"/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rect" r:blip="" hideGeom="1">
            <dgm:adjLst/>
          </dgm:shape>
          <dgm:choose name="Name2">
            <dgm:if name="Name3" func="var" arg="dir" op="equ" val="norm">
              <dgm:presOf axis="ch desOrSelf" ptType="node node" st="1 1" cnt="1 0"/>
            </dgm:if>
            <dgm:else name="Name4">
              <dgm:presOf axis="ch desOrSelf" ptType="node node" st="2 1" cnt="1 0"/>
            </dgm:else>
          </dgm:choose>
          <dgm:constrLst>
            <dgm:constr type="primFontSz" val="65"/>
            <dgm:constr type="tMarg" refType="primFontSz" fact="0.28"/>
            <dgm:constr type="lMarg"/>
            <dgm:constr type="bMarg" refType="primFontSz" fact="0.3"/>
            <dgm:constr type="rMarg"/>
          </dgm:constrLst>
          <dgm:ruleLst>
            <dgm:rule type="primFontSz" val="5" fact="NaN" max="NaN"/>
          </dgm:ruleLst>
        </dgm:layoutNode>
        <dgm:layoutNode name="rightArrowText" styleLbl="node1">
          <dgm:varLst>
            <dgm:chMax val="0"/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rect" r:blip="" hideGeom="1">
            <dgm:adjLst/>
          </dgm:shape>
          <dgm:choose name="Name5">
            <dgm:if name="Name6" func="var" arg="dir" op="equ" val="norm">
              <dgm:presOf axis="ch desOrSelf" ptType="node node" st="2 1" cnt="1 0"/>
            </dgm:if>
            <dgm:else name="Name7">
              <dgm:presOf axis="ch desOrSelf" ptType="node node" st="1 1" cnt="1 0"/>
            </dgm:else>
          </dgm:choose>
          <dgm:constrLst>
            <dgm:constr type="primFontSz" val="65"/>
            <dgm:constr type="tMarg" refType="primFontSz" fact="0.28"/>
            <dgm:constr type="lMarg"/>
            <dgm:constr type="bMarg" refType="primFontSz" fact="0.3"/>
            <dgm:constr type="rMarg"/>
          </dgm:constrLst>
          <dgm:ruleLst>
            <dgm:rule type="primFontSz" val="5" fact="NaN" max="NaN"/>
          </dgm:ruleLst>
        </dgm:layoutNode>
      </dgm:if>
      <dgm:else name="Name8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6">
  <dgm:title val=""/>
  <dgm:desc val=""/>
  <dgm:catLst>
    <dgm:cat type="3D" pri="11600"/>
  </dgm:catLst>
  <dgm:scene3d>
    <a:camera prst="perspectiveRelaxedModerately" zoom="92000"/>
    <a:lightRig rig="balanced" dir="t">
      <a:rot lat="0" lon="0" rev="12700000"/>
    </a:lightRig>
  </dgm:scene3d>
  <dgm:styleLbl name="node0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 z="50080"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54000"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2540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 z="5008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 z="-5408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 z="-25400" prstMaterial="plastic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75000" prstMaterial="plastic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 z="-25400" prstMaterial="plastic">
      <a:bevelT w="25400" h="25400"/>
      <a:bevelB w="25400" h="254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 z="-25400" prstMaterial="plastic">
      <a:bevelT w="25400" h="25400"/>
      <a:bevelB w="25400" h="254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 z="-25400" prstMaterial="plastic">
      <a:bevelT w="25400" h="25400"/>
      <a:bevelB w="25400" h="254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 z="-25400" prstMaterial="plastic">
      <a:bevelT w="25400" h="25400"/>
      <a:bevelB w="25400" h="254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 z="-25400" prstMaterial="plastic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parChTrans1D2">
    <dgm:scene3d>
      <a:camera prst="orthographicFront"/>
      <a:lightRig rig="threePt" dir="t"/>
    </dgm:scene3d>
    <dgm:sp3d z="-25400" prstMaterial="plastic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parChTrans1D3">
    <dgm:scene3d>
      <a:camera prst="orthographicFront"/>
      <a:lightRig rig="threePt" dir="t"/>
    </dgm:scene3d>
    <dgm:sp3d z="-25400" prstMaterial="plastic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parChTrans1D4">
    <dgm:scene3d>
      <a:camera prst="orthographicFront"/>
      <a:lightRig rig="threePt" dir="t"/>
    </dgm:scene3d>
    <dgm:sp3d z="-25400" prstMaterial="plastic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fgAcc1">
    <dgm:scene3d>
      <a:camera prst="orthographicFront"/>
      <a:lightRig rig="threePt" dir="t"/>
    </dgm:scene3d>
    <dgm:sp3d z="5008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15240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15240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z="15240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15240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z="50080" prstMaterial="plastic">
      <a:bevelT w="25400" h="25400"/>
      <a:bevelB w="25400" h="254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prstMaterial="plastic">
      <a:bevelT w="25400" h="25400"/>
      <a:bevelB w="25400" h="254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152400" prstMaterial="plastic">
      <a:bevelT w="25400" h="25400"/>
      <a:bevelB w="25400" h="254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z="5008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z="5008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z="5008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z="5008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152400" prstMaterial="plastic">
      <a:bevelT w="25400" h="25400"/>
      <a:bevelB w="25400" h="25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 z="-10400" extrusionH="12700" prstMaterial="plastic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z="50080"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5.wmf"/><Relationship Id="rId2" Type="http://schemas.openxmlformats.org/officeDocument/2006/relationships/image" Target="../media/image4.wmf"/><Relationship Id="rId1" Type="http://schemas.openxmlformats.org/officeDocument/2006/relationships/image" Target="../media/image3.wmf"/><Relationship Id="rId4" Type="http://schemas.openxmlformats.org/officeDocument/2006/relationships/image" Target="../media/image6.wmf"/></Relationships>
</file>

<file path=ppt/drawings/_rels/vmlDrawing10.vml.rels><?xml version="1.0" encoding="UTF-8" standalone="yes"?>
<Relationships xmlns="http://schemas.openxmlformats.org/package/2006/relationships"><Relationship Id="rId3" Type="http://schemas.openxmlformats.org/officeDocument/2006/relationships/image" Target="../media/image26.wmf"/><Relationship Id="rId2" Type="http://schemas.openxmlformats.org/officeDocument/2006/relationships/image" Target="../media/image25.wmf"/><Relationship Id="rId1" Type="http://schemas.openxmlformats.org/officeDocument/2006/relationships/image" Target="../media/image24.wmf"/></Relationships>
</file>

<file path=ppt/drawings/_rels/vmlDrawing11.vml.rels><?xml version="1.0" encoding="UTF-8" standalone="yes"?>
<Relationships xmlns="http://schemas.openxmlformats.org/package/2006/relationships"><Relationship Id="rId3" Type="http://schemas.openxmlformats.org/officeDocument/2006/relationships/image" Target="../media/image29.wmf"/><Relationship Id="rId2" Type="http://schemas.openxmlformats.org/officeDocument/2006/relationships/image" Target="../media/image28.wmf"/><Relationship Id="rId1" Type="http://schemas.openxmlformats.org/officeDocument/2006/relationships/image" Target="../media/image27.wmf"/><Relationship Id="rId5" Type="http://schemas.openxmlformats.org/officeDocument/2006/relationships/image" Target="../media/image31.wmf"/><Relationship Id="rId4" Type="http://schemas.openxmlformats.org/officeDocument/2006/relationships/image" Target="../media/image30.wmf"/></Relationships>
</file>

<file path=ppt/drawings/_rels/vmlDrawing12.vml.rels><?xml version="1.0" encoding="UTF-8" standalone="yes"?>
<Relationships xmlns="http://schemas.openxmlformats.org/package/2006/relationships"><Relationship Id="rId3" Type="http://schemas.openxmlformats.org/officeDocument/2006/relationships/image" Target="../media/image29.wmf"/><Relationship Id="rId2" Type="http://schemas.openxmlformats.org/officeDocument/2006/relationships/image" Target="../media/image28.wmf"/><Relationship Id="rId1" Type="http://schemas.openxmlformats.org/officeDocument/2006/relationships/image" Target="../media/image27.wmf"/><Relationship Id="rId5" Type="http://schemas.openxmlformats.org/officeDocument/2006/relationships/image" Target="../media/image33.wmf"/><Relationship Id="rId4" Type="http://schemas.openxmlformats.org/officeDocument/2006/relationships/image" Target="../media/image32.wmf"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5.wmf"/><Relationship Id="rId2" Type="http://schemas.openxmlformats.org/officeDocument/2006/relationships/image" Target="../media/image4.wmf"/><Relationship Id="rId1" Type="http://schemas.openxmlformats.org/officeDocument/2006/relationships/image" Target="../media/image7.wmf"/><Relationship Id="rId6" Type="http://schemas.openxmlformats.org/officeDocument/2006/relationships/image" Target="../media/image9.wmf"/><Relationship Id="rId5" Type="http://schemas.openxmlformats.org/officeDocument/2006/relationships/image" Target="../media/image8.wmf"/><Relationship Id="rId4" Type="http://schemas.openxmlformats.org/officeDocument/2006/relationships/image" Target="../media/image6.wmf"/></Relationships>
</file>

<file path=ppt/drawings/_rels/vmlDrawing3.vml.rels><?xml version="1.0" encoding="UTF-8" standalone="yes"?>
<Relationships xmlns="http://schemas.openxmlformats.org/package/2006/relationships"><Relationship Id="rId3" Type="http://schemas.openxmlformats.org/officeDocument/2006/relationships/image" Target="../media/image12.wmf"/><Relationship Id="rId2" Type="http://schemas.openxmlformats.org/officeDocument/2006/relationships/image" Target="../media/image11.wmf"/><Relationship Id="rId1" Type="http://schemas.openxmlformats.org/officeDocument/2006/relationships/image" Target="../media/image10.wmf"/></Relationships>
</file>

<file path=ppt/drawings/_rels/vmlDrawing4.vml.rels><?xml version="1.0" encoding="UTF-8" standalone="yes"?>
<Relationships xmlns="http://schemas.openxmlformats.org/package/2006/relationships"><Relationship Id="rId3" Type="http://schemas.openxmlformats.org/officeDocument/2006/relationships/image" Target="../media/image15.wmf"/><Relationship Id="rId2" Type="http://schemas.openxmlformats.org/officeDocument/2006/relationships/image" Target="../media/image14.wmf"/><Relationship Id="rId1" Type="http://schemas.openxmlformats.org/officeDocument/2006/relationships/image" Target="../media/image13.w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16.wmf"/></Relationships>
</file>

<file path=ppt/drawings/_rels/vmlDrawing6.vml.rels><?xml version="1.0" encoding="UTF-8" standalone="yes"?>
<Relationships xmlns="http://schemas.openxmlformats.org/package/2006/relationships"><Relationship Id="rId2" Type="http://schemas.openxmlformats.org/officeDocument/2006/relationships/image" Target="../media/image18.wmf"/><Relationship Id="rId1" Type="http://schemas.openxmlformats.org/officeDocument/2006/relationships/image" Target="../media/image17.w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19.wmf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20.wmf"/></Relationships>
</file>

<file path=ppt/drawings/_rels/vmlDrawing9.vml.rels><?xml version="1.0" encoding="UTF-8" standalone="yes"?>
<Relationships xmlns="http://schemas.openxmlformats.org/package/2006/relationships"><Relationship Id="rId2" Type="http://schemas.openxmlformats.org/officeDocument/2006/relationships/image" Target="../media/image22.wmf"/><Relationship Id="rId1" Type="http://schemas.openxmlformats.org/officeDocument/2006/relationships/image" Target="../media/image21.w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24D854-B06C-41F6-AF4B-69156CE47995}" type="datetimeFigureOut">
              <a:rPr lang="ru-RU" smtClean="0"/>
              <a:t>24.12.2020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0CA0ED-9C90-4482-81C6-CE6D783F5F2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210290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24D854-B06C-41F6-AF4B-69156CE47995}" type="datetimeFigureOut">
              <a:rPr lang="ru-RU" smtClean="0"/>
              <a:t>24.12.2020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0CA0ED-9C90-4482-81C6-CE6D783F5F2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069104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24D854-B06C-41F6-AF4B-69156CE47995}" type="datetimeFigureOut">
              <a:rPr lang="ru-RU" smtClean="0"/>
              <a:t>24.12.2020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0CA0ED-9C90-4482-81C6-CE6D783F5F2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5754085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2"/>
            <a:ext cx="3328416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2"/>
            <a:ext cx="3328416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2"/>
            <a:ext cx="3328416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2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9" indent="-152379">
              <a:buFont typeface="Arial" panose="020B0604020202020204" pitchFamily="34" charset="0"/>
              <a:buChar char="•"/>
              <a:defRPr sz="1399"/>
            </a:lvl2pPr>
            <a:lvl3pPr marL="304759" indent="-152379">
              <a:defRPr sz="1399"/>
            </a:lvl3pPr>
            <a:lvl4pPr marL="533328" indent="-228569">
              <a:defRPr sz="1399"/>
            </a:lvl4pPr>
            <a:lvl5pPr marL="761897" indent="-228569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2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9" indent="-152379">
              <a:buFont typeface="Arial" panose="020B0604020202020204" pitchFamily="34" charset="0"/>
              <a:buChar char="•"/>
              <a:defRPr sz="1399"/>
            </a:lvl2pPr>
            <a:lvl3pPr marL="304759" indent="-152379">
              <a:defRPr sz="1399"/>
            </a:lvl3pPr>
            <a:lvl4pPr marL="533328" indent="-228569">
              <a:defRPr sz="1399"/>
            </a:lvl4pPr>
            <a:lvl5pPr marL="761897" indent="-228569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2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9" indent="-152379">
              <a:buFont typeface="Arial" panose="020B0604020202020204" pitchFamily="34" charset="0"/>
              <a:buChar char="•"/>
              <a:defRPr sz="1399"/>
            </a:lvl2pPr>
            <a:lvl3pPr marL="304759" indent="-152379">
              <a:defRPr sz="1399"/>
            </a:lvl3pPr>
            <a:lvl4pPr marL="533328" indent="-228569">
              <a:defRPr sz="1399"/>
            </a:lvl4pPr>
            <a:lvl5pPr marL="761897" indent="-228569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14405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4223443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24D854-B06C-41F6-AF4B-69156CE47995}" type="datetimeFigureOut">
              <a:rPr lang="ru-RU" smtClean="0"/>
              <a:t>24.12.2020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0CA0ED-9C90-4482-81C6-CE6D783F5F2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898677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24D854-B06C-41F6-AF4B-69156CE47995}" type="datetimeFigureOut">
              <a:rPr lang="ru-RU" smtClean="0"/>
              <a:t>24.12.2020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0CA0ED-9C90-4482-81C6-CE6D783F5F2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204668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24D854-B06C-41F6-AF4B-69156CE47995}" type="datetimeFigureOut">
              <a:rPr lang="ru-RU" smtClean="0"/>
              <a:t>24.12.2020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0CA0ED-9C90-4482-81C6-CE6D783F5F2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738435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24D854-B06C-41F6-AF4B-69156CE47995}" type="datetimeFigureOut">
              <a:rPr lang="ru-RU" smtClean="0"/>
              <a:t>24.12.2020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0CA0ED-9C90-4482-81C6-CE6D783F5F2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962643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24D854-B06C-41F6-AF4B-69156CE47995}" type="datetimeFigureOut">
              <a:rPr lang="ru-RU" smtClean="0"/>
              <a:t>24.12.2020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0CA0ED-9C90-4482-81C6-CE6D783F5F2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21335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24D854-B06C-41F6-AF4B-69156CE47995}" type="datetimeFigureOut">
              <a:rPr lang="ru-RU" smtClean="0"/>
              <a:t>24.12.2020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0CA0ED-9C90-4482-81C6-CE6D783F5F2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916268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24D854-B06C-41F6-AF4B-69156CE47995}" type="datetimeFigureOut">
              <a:rPr lang="ru-RU" smtClean="0"/>
              <a:t>24.12.2020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0CA0ED-9C90-4482-81C6-CE6D783F5F2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4384973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24D854-B06C-41F6-AF4B-69156CE47995}" type="datetimeFigureOut">
              <a:rPr lang="ru-RU" smtClean="0"/>
              <a:t>24.12.2020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0CA0ED-9C90-4482-81C6-CE6D783F5F2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996146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24D854-B06C-41F6-AF4B-69156CE47995}" type="datetimeFigureOut">
              <a:rPr lang="ru-RU" smtClean="0"/>
              <a:t>24.12.2020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70CA0ED-9C90-4482-81C6-CE6D783F5F2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997765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1.bin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8.vml"/><Relationship Id="rId4" Type="http://schemas.openxmlformats.org/officeDocument/2006/relationships/image" Target="../media/image20.wm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2.bin"/><Relationship Id="rId7" Type="http://schemas.openxmlformats.org/officeDocument/2006/relationships/image" Target="../media/image23.png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9.vml"/><Relationship Id="rId6" Type="http://schemas.openxmlformats.org/officeDocument/2006/relationships/image" Target="../media/image22.wmf"/><Relationship Id="rId5" Type="http://schemas.openxmlformats.org/officeDocument/2006/relationships/oleObject" Target="../embeddings/oleObject23.bin"/><Relationship Id="rId4" Type="http://schemas.openxmlformats.org/officeDocument/2006/relationships/image" Target="../media/image21.wmf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wmf"/><Relationship Id="rId3" Type="http://schemas.openxmlformats.org/officeDocument/2006/relationships/oleObject" Target="../embeddings/oleObject24.bin"/><Relationship Id="rId7" Type="http://schemas.openxmlformats.org/officeDocument/2006/relationships/oleObject" Target="../embeddings/oleObject26.bin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10.vml"/><Relationship Id="rId6" Type="http://schemas.openxmlformats.org/officeDocument/2006/relationships/image" Target="../media/image25.wmf"/><Relationship Id="rId5" Type="http://schemas.openxmlformats.org/officeDocument/2006/relationships/oleObject" Target="../embeddings/oleObject25.bin"/><Relationship Id="rId4" Type="http://schemas.openxmlformats.org/officeDocument/2006/relationships/image" Target="../media/image24.wmf"/><Relationship Id="rId9" Type="http://schemas.openxmlformats.org/officeDocument/2006/relationships/image" Target="../media/image23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wmf"/><Relationship Id="rId3" Type="http://schemas.openxmlformats.org/officeDocument/2006/relationships/oleObject" Target="../embeddings/oleObject27.bin"/><Relationship Id="rId7" Type="http://schemas.openxmlformats.org/officeDocument/2006/relationships/oleObject" Target="../embeddings/oleObject29.bin"/><Relationship Id="rId12" Type="http://schemas.openxmlformats.org/officeDocument/2006/relationships/image" Target="../media/image31.wmf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11.vml"/><Relationship Id="rId6" Type="http://schemas.openxmlformats.org/officeDocument/2006/relationships/image" Target="../media/image28.wmf"/><Relationship Id="rId11" Type="http://schemas.openxmlformats.org/officeDocument/2006/relationships/oleObject" Target="../embeddings/oleObject31.bin"/><Relationship Id="rId5" Type="http://schemas.openxmlformats.org/officeDocument/2006/relationships/oleObject" Target="../embeddings/oleObject28.bin"/><Relationship Id="rId10" Type="http://schemas.openxmlformats.org/officeDocument/2006/relationships/image" Target="../media/image30.wmf"/><Relationship Id="rId4" Type="http://schemas.openxmlformats.org/officeDocument/2006/relationships/image" Target="../media/image27.wmf"/><Relationship Id="rId9" Type="http://schemas.openxmlformats.org/officeDocument/2006/relationships/oleObject" Target="../embeddings/oleObject30.bin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wmf"/><Relationship Id="rId3" Type="http://schemas.openxmlformats.org/officeDocument/2006/relationships/oleObject" Target="../embeddings/oleObject32.bin"/><Relationship Id="rId7" Type="http://schemas.openxmlformats.org/officeDocument/2006/relationships/oleObject" Target="../embeddings/oleObject34.bin"/><Relationship Id="rId12" Type="http://schemas.openxmlformats.org/officeDocument/2006/relationships/image" Target="../media/image33.wmf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12.vml"/><Relationship Id="rId6" Type="http://schemas.openxmlformats.org/officeDocument/2006/relationships/image" Target="../media/image28.wmf"/><Relationship Id="rId11" Type="http://schemas.openxmlformats.org/officeDocument/2006/relationships/oleObject" Target="../embeddings/oleObject36.bin"/><Relationship Id="rId5" Type="http://schemas.openxmlformats.org/officeDocument/2006/relationships/oleObject" Target="../embeddings/oleObject33.bin"/><Relationship Id="rId10" Type="http://schemas.openxmlformats.org/officeDocument/2006/relationships/image" Target="../media/image32.wmf"/><Relationship Id="rId4" Type="http://schemas.openxmlformats.org/officeDocument/2006/relationships/image" Target="../media/image27.wmf"/><Relationship Id="rId9" Type="http://schemas.openxmlformats.org/officeDocument/2006/relationships/oleObject" Target="../embeddings/oleObject35.bin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themeOverride" Target="../theme/themeOverride1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wmf"/><Relationship Id="rId3" Type="http://schemas.openxmlformats.org/officeDocument/2006/relationships/oleObject" Target="../embeddings/oleObject1.bin"/><Relationship Id="rId7" Type="http://schemas.openxmlformats.org/officeDocument/2006/relationships/oleObject" Target="../embeddings/oleObject3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4.wmf"/><Relationship Id="rId5" Type="http://schemas.openxmlformats.org/officeDocument/2006/relationships/oleObject" Target="../embeddings/oleObject2.bin"/><Relationship Id="rId10" Type="http://schemas.openxmlformats.org/officeDocument/2006/relationships/image" Target="../media/image6.wmf"/><Relationship Id="rId4" Type="http://schemas.openxmlformats.org/officeDocument/2006/relationships/image" Target="../media/image3.wmf"/><Relationship Id="rId9" Type="http://schemas.openxmlformats.org/officeDocument/2006/relationships/oleObject" Target="../embeddings/oleObject4.bin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wmf"/><Relationship Id="rId13" Type="http://schemas.openxmlformats.org/officeDocument/2006/relationships/oleObject" Target="../embeddings/oleObject10.bin"/><Relationship Id="rId3" Type="http://schemas.openxmlformats.org/officeDocument/2006/relationships/oleObject" Target="../embeddings/oleObject5.bin"/><Relationship Id="rId7" Type="http://schemas.openxmlformats.org/officeDocument/2006/relationships/oleObject" Target="../embeddings/oleObject7.bin"/><Relationship Id="rId12" Type="http://schemas.openxmlformats.org/officeDocument/2006/relationships/image" Target="../media/image8.wm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4.wmf"/><Relationship Id="rId11" Type="http://schemas.openxmlformats.org/officeDocument/2006/relationships/oleObject" Target="../embeddings/oleObject9.bin"/><Relationship Id="rId5" Type="http://schemas.openxmlformats.org/officeDocument/2006/relationships/oleObject" Target="../embeddings/oleObject6.bin"/><Relationship Id="rId10" Type="http://schemas.openxmlformats.org/officeDocument/2006/relationships/image" Target="../media/image6.wmf"/><Relationship Id="rId4" Type="http://schemas.openxmlformats.org/officeDocument/2006/relationships/image" Target="../media/image7.wmf"/><Relationship Id="rId9" Type="http://schemas.openxmlformats.org/officeDocument/2006/relationships/oleObject" Target="../embeddings/oleObject8.bin"/><Relationship Id="rId14" Type="http://schemas.openxmlformats.org/officeDocument/2006/relationships/image" Target="../media/image9.wmf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wmf"/><Relationship Id="rId3" Type="http://schemas.openxmlformats.org/officeDocument/2006/relationships/oleObject" Target="../embeddings/oleObject11.bin"/><Relationship Id="rId7" Type="http://schemas.openxmlformats.org/officeDocument/2006/relationships/oleObject" Target="../embeddings/oleObject13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11.wmf"/><Relationship Id="rId5" Type="http://schemas.openxmlformats.org/officeDocument/2006/relationships/oleObject" Target="../embeddings/oleObject12.bin"/><Relationship Id="rId4" Type="http://schemas.openxmlformats.org/officeDocument/2006/relationships/image" Target="../media/image10.wmf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wmf"/><Relationship Id="rId3" Type="http://schemas.openxmlformats.org/officeDocument/2006/relationships/oleObject" Target="../embeddings/oleObject14.bin"/><Relationship Id="rId7" Type="http://schemas.openxmlformats.org/officeDocument/2006/relationships/oleObject" Target="../embeddings/oleObject16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4.vml"/><Relationship Id="rId6" Type="http://schemas.openxmlformats.org/officeDocument/2006/relationships/image" Target="../media/image14.wmf"/><Relationship Id="rId5" Type="http://schemas.openxmlformats.org/officeDocument/2006/relationships/oleObject" Target="../embeddings/oleObject15.bin"/><Relationship Id="rId4" Type="http://schemas.openxmlformats.org/officeDocument/2006/relationships/image" Target="../media/image13.wm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7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5.vml"/><Relationship Id="rId4" Type="http://schemas.openxmlformats.org/officeDocument/2006/relationships/image" Target="../media/image16.wm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8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6.vml"/><Relationship Id="rId6" Type="http://schemas.openxmlformats.org/officeDocument/2006/relationships/image" Target="../media/image18.wmf"/><Relationship Id="rId5" Type="http://schemas.openxmlformats.org/officeDocument/2006/relationships/oleObject" Target="../embeddings/oleObject19.bin"/><Relationship Id="rId4" Type="http://schemas.openxmlformats.org/officeDocument/2006/relationships/image" Target="../media/image17.wm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0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7.vml"/><Relationship Id="rId4" Type="http://schemas.openxmlformats.org/officeDocument/2006/relationships/image" Target="../media/image19.w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xmlns="" id="{74EF5945-2687-4874-8197-9CC30207AEEA}"/>
              </a:ext>
            </a:extLst>
          </p:cNvPr>
          <p:cNvSpPr/>
          <p:nvPr/>
        </p:nvSpPr>
        <p:spPr>
          <a:xfrm>
            <a:off x="3175" y="-23813"/>
            <a:ext cx="12174538" cy="2157413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xmlns="" id="{3C21C0B5-1449-4C14-9519-64A409670570}"/>
              </a:ext>
            </a:extLst>
          </p:cNvPr>
          <p:cNvSpPr/>
          <p:nvPr/>
        </p:nvSpPr>
        <p:spPr>
          <a:xfrm>
            <a:off x="9369425" y="763588"/>
            <a:ext cx="2127250" cy="882650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xmlns="" id="{3672C130-52B1-46CC-9FE9-0F9104E075B5}"/>
              </a:ext>
            </a:extLst>
          </p:cNvPr>
          <p:cNvSpPr/>
          <p:nvPr/>
        </p:nvSpPr>
        <p:spPr>
          <a:xfrm>
            <a:off x="9369424" y="498475"/>
            <a:ext cx="2668087" cy="114776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solidFill>
            <a:srgbClr val="00B050"/>
          </a:solidFill>
          <a:ln w="30481">
            <a:solidFill>
              <a:srgbClr val="FEFEFE"/>
            </a:solidFill>
          </a:ln>
        </p:spPr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xmlns="" id="{881B94F3-BD29-4138-B549-3907F35E2002}"/>
              </a:ext>
            </a:extLst>
          </p:cNvPr>
          <p:cNvSpPr txBox="1"/>
          <p:nvPr/>
        </p:nvSpPr>
        <p:spPr>
          <a:xfrm>
            <a:off x="9451975" y="812800"/>
            <a:ext cx="2585536" cy="649433"/>
          </a:xfrm>
          <a:prstGeom prst="rect">
            <a:avLst/>
          </a:prstGeom>
          <a:solidFill>
            <a:srgbClr val="00B050"/>
          </a:solidFill>
        </p:spPr>
        <p:txBody>
          <a:bodyPr wrap="square" lIns="0" tIns="33552" rIns="0" bIns="0">
            <a:spAutoFit/>
          </a:bodyPr>
          <a:lstStyle/>
          <a:p>
            <a:pPr algn="ctr">
              <a:spcBef>
                <a:spcPts val="264"/>
              </a:spcBef>
              <a:defRPr/>
            </a:pPr>
            <a:r>
              <a:rPr lang="ru-RU" sz="4000" b="1" spc="21" dirty="0" smtClean="0">
                <a:solidFill>
                  <a:srgbClr val="FEFEFE"/>
                </a:solidFill>
                <a:latin typeface="Arial"/>
                <a:cs typeface="Arial"/>
              </a:rPr>
              <a:t> 11 класс</a:t>
            </a:r>
            <a:endParaRPr sz="4000" dirty="0">
              <a:latin typeface="Arial"/>
              <a:cs typeface="Arial"/>
            </a:endParaRPr>
          </a:p>
        </p:txBody>
      </p:sp>
      <p:sp>
        <p:nvSpPr>
          <p:cNvPr id="34" name="object 2">
            <a:extLst>
              <a:ext uri="{FF2B5EF4-FFF2-40B4-BE49-F238E27FC236}">
                <a16:creationId xmlns:a16="http://schemas.microsoft.com/office/drawing/2014/main" xmlns="" id="{82A0AD4A-BADB-4DB1-92BC-9753BC789B34}"/>
              </a:ext>
            </a:extLst>
          </p:cNvPr>
          <p:cNvSpPr txBox="1">
            <a:spLocks/>
          </p:cNvSpPr>
          <p:nvPr/>
        </p:nvSpPr>
        <p:spPr>
          <a:xfrm>
            <a:off x="3116263" y="498475"/>
            <a:ext cx="5059362" cy="1138238"/>
          </a:xfrm>
          <a:prstGeom prst="rect">
            <a:avLst/>
          </a:prstGeom>
        </p:spPr>
        <p:txBody>
          <a:bodyPr lIns="0" tIns="30911" rIns="0" bIns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defTabSz="1935432">
              <a:spcBef>
                <a:spcPts val="241"/>
              </a:spcBef>
              <a:defRPr/>
            </a:pPr>
            <a:r>
              <a:rPr lang="ru-RU" sz="7200" spc="11" dirty="0" smtClean="0">
                <a:latin typeface="Arial" panose="020B0604020202020204" pitchFamily="34" charset="0"/>
                <a:cs typeface="Arial" panose="020B0604020202020204" pitchFamily="34" charset="0"/>
              </a:rPr>
              <a:t>Алгебра</a:t>
            </a:r>
            <a:endParaRPr lang="en-US" sz="7197" kern="0" spc="11" dirty="0">
              <a:solidFill>
                <a:sysClr val="window" lastClr="FFFFFF"/>
              </a:solidFill>
            </a:endParaRPr>
          </a:p>
        </p:txBody>
      </p:sp>
      <p:sp>
        <p:nvSpPr>
          <p:cNvPr id="35" name="object 6">
            <a:extLst>
              <a:ext uri="{FF2B5EF4-FFF2-40B4-BE49-F238E27FC236}">
                <a16:creationId xmlns:a16="http://schemas.microsoft.com/office/drawing/2014/main" xmlns="" id="{491EA0A7-6291-455E-9746-61F2AC50F352}"/>
              </a:ext>
            </a:extLst>
          </p:cNvPr>
          <p:cNvSpPr/>
          <p:nvPr/>
        </p:nvSpPr>
        <p:spPr>
          <a:xfrm>
            <a:off x="930275" y="1449388"/>
            <a:ext cx="139700" cy="69850"/>
          </a:xfrm>
          <a:custGeom>
            <a:avLst/>
            <a:gdLst/>
            <a:ahLst/>
            <a:cxnLst/>
            <a:rect l="l" t="t" r="r" b="b"/>
            <a:pathLst>
              <a:path w="66040" h="33020">
                <a:moveTo>
                  <a:pt x="0" y="33019"/>
                </a:moveTo>
                <a:lnTo>
                  <a:pt x="65937" y="33019"/>
                </a:lnTo>
                <a:lnTo>
                  <a:pt x="65937" y="0"/>
                </a:lnTo>
                <a:lnTo>
                  <a:pt x="0" y="0"/>
                </a:lnTo>
                <a:lnTo>
                  <a:pt x="0" y="33019"/>
                </a:lnTo>
                <a:close/>
              </a:path>
            </a:pathLst>
          </a:custGeom>
          <a:solidFill>
            <a:schemeClr val="bg1"/>
          </a:solidFill>
        </p:spPr>
        <p:txBody>
          <a:bodyPr lIns="0" tIns="0" rIns="0" bIns="0"/>
          <a:lstStyle/>
          <a:p>
            <a:pPr defTabSz="1935432">
              <a:defRPr/>
            </a:pPr>
            <a:endParaRPr sz="3811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6" name="object 7">
            <a:extLst>
              <a:ext uri="{FF2B5EF4-FFF2-40B4-BE49-F238E27FC236}">
                <a16:creationId xmlns:a16="http://schemas.microsoft.com/office/drawing/2014/main" xmlns="" id="{E3B78AEA-774A-4ACC-B51C-FB4773E14E45}"/>
              </a:ext>
            </a:extLst>
          </p:cNvPr>
          <p:cNvSpPr/>
          <p:nvPr/>
        </p:nvSpPr>
        <p:spPr>
          <a:xfrm>
            <a:off x="965200" y="752475"/>
            <a:ext cx="0" cy="696913"/>
          </a:xfrm>
          <a:custGeom>
            <a:avLst/>
            <a:gdLst/>
            <a:ahLst/>
            <a:cxnLst/>
            <a:rect l="l" t="t" r="r" b="b"/>
            <a:pathLst>
              <a:path h="328930">
                <a:moveTo>
                  <a:pt x="0" y="0"/>
                </a:moveTo>
                <a:lnTo>
                  <a:pt x="0" y="328930"/>
                </a:lnTo>
              </a:path>
            </a:pathLst>
          </a:custGeom>
          <a:ln w="32967">
            <a:solidFill>
              <a:schemeClr val="bg1"/>
            </a:solidFill>
          </a:ln>
        </p:spPr>
        <p:txBody>
          <a:bodyPr lIns="0" tIns="0" rIns="0" bIns="0"/>
          <a:lstStyle/>
          <a:p>
            <a:pPr defTabSz="1935432">
              <a:defRPr/>
            </a:pPr>
            <a:endParaRPr sz="3811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7" name="object 8">
            <a:extLst>
              <a:ext uri="{FF2B5EF4-FFF2-40B4-BE49-F238E27FC236}">
                <a16:creationId xmlns:a16="http://schemas.microsoft.com/office/drawing/2014/main" xmlns="" id="{E8B71EC5-5CBA-43A9-9ACA-249B9E338E6D}"/>
              </a:ext>
            </a:extLst>
          </p:cNvPr>
          <p:cNvSpPr/>
          <p:nvPr/>
        </p:nvSpPr>
        <p:spPr>
          <a:xfrm>
            <a:off x="930275" y="682625"/>
            <a:ext cx="139700" cy="69850"/>
          </a:xfrm>
          <a:custGeom>
            <a:avLst/>
            <a:gdLst/>
            <a:ahLst/>
            <a:cxnLst/>
            <a:rect l="l" t="t" r="r" b="b"/>
            <a:pathLst>
              <a:path w="66040" h="33020">
                <a:moveTo>
                  <a:pt x="0" y="33019"/>
                </a:moveTo>
                <a:lnTo>
                  <a:pt x="65937" y="33019"/>
                </a:lnTo>
                <a:lnTo>
                  <a:pt x="65937" y="0"/>
                </a:lnTo>
                <a:lnTo>
                  <a:pt x="0" y="0"/>
                </a:lnTo>
                <a:lnTo>
                  <a:pt x="0" y="33019"/>
                </a:lnTo>
                <a:close/>
              </a:path>
            </a:pathLst>
          </a:custGeom>
          <a:solidFill>
            <a:schemeClr val="bg1"/>
          </a:solidFill>
        </p:spPr>
        <p:txBody>
          <a:bodyPr lIns="0" tIns="0" rIns="0" bIns="0"/>
          <a:lstStyle/>
          <a:p>
            <a:pPr defTabSz="1935432">
              <a:defRPr/>
            </a:pPr>
            <a:endParaRPr sz="3811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8" name="object 9">
            <a:extLst>
              <a:ext uri="{FF2B5EF4-FFF2-40B4-BE49-F238E27FC236}">
                <a16:creationId xmlns:a16="http://schemas.microsoft.com/office/drawing/2014/main" xmlns="" id="{866425BF-DFC9-491C-A525-1DCC72A1E238}"/>
              </a:ext>
            </a:extLst>
          </p:cNvPr>
          <p:cNvSpPr/>
          <p:nvPr/>
        </p:nvSpPr>
        <p:spPr>
          <a:xfrm>
            <a:off x="1628775" y="1449388"/>
            <a:ext cx="139700" cy="69850"/>
          </a:xfrm>
          <a:custGeom>
            <a:avLst/>
            <a:gdLst/>
            <a:ahLst/>
            <a:cxnLst/>
            <a:rect l="l" t="t" r="r" b="b"/>
            <a:pathLst>
              <a:path w="66040" h="33020">
                <a:moveTo>
                  <a:pt x="0" y="33019"/>
                </a:moveTo>
                <a:lnTo>
                  <a:pt x="65937" y="33019"/>
                </a:lnTo>
                <a:lnTo>
                  <a:pt x="65937" y="0"/>
                </a:lnTo>
                <a:lnTo>
                  <a:pt x="0" y="0"/>
                </a:lnTo>
                <a:lnTo>
                  <a:pt x="0" y="33019"/>
                </a:lnTo>
                <a:close/>
              </a:path>
            </a:pathLst>
          </a:custGeom>
          <a:solidFill>
            <a:schemeClr val="bg1"/>
          </a:solidFill>
          <a:ln>
            <a:solidFill>
              <a:schemeClr val="bg1"/>
            </a:solidFill>
          </a:ln>
        </p:spPr>
        <p:txBody>
          <a:bodyPr lIns="0" tIns="0" rIns="0" bIns="0"/>
          <a:lstStyle/>
          <a:p>
            <a:pPr defTabSz="1935432">
              <a:defRPr/>
            </a:pPr>
            <a:endParaRPr sz="3811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4" name="object 10">
            <a:extLst>
              <a:ext uri="{FF2B5EF4-FFF2-40B4-BE49-F238E27FC236}">
                <a16:creationId xmlns:a16="http://schemas.microsoft.com/office/drawing/2014/main" xmlns="" id="{D69622C5-DC14-46EF-AB59-0C53F3E8DD7D}"/>
              </a:ext>
            </a:extLst>
          </p:cNvPr>
          <p:cNvSpPr/>
          <p:nvPr/>
        </p:nvSpPr>
        <p:spPr>
          <a:xfrm>
            <a:off x="1733550" y="752475"/>
            <a:ext cx="0" cy="696913"/>
          </a:xfrm>
          <a:custGeom>
            <a:avLst/>
            <a:gdLst/>
            <a:ahLst/>
            <a:cxnLst/>
            <a:rect l="l" t="t" r="r" b="b"/>
            <a:pathLst>
              <a:path h="328930">
                <a:moveTo>
                  <a:pt x="0" y="0"/>
                </a:moveTo>
                <a:lnTo>
                  <a:pt x="0" y="328930"/>
                </a:lnTo>
              </a:path>
            </a:pathLst>
          </a:custGeom>
          <a:ln w="32967">
            <a:solidFill>
              <a:schemeClr val="bg1"/>
            </a:solidFill>
          </a:ln>
        </p:spPr>
        <p:txBody>
          <a:bodyPr lIns="0" tIns="0" rIns="0" bIns="0"/>
          <a:lstStyle/>
          <a:p>
            <a:pPr defTabSz="1935432">
              <a:defRPr/>
            </a:pPr>
            <a:endParaRPr sz="3811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5" name="object 11">
            <a:extLst>
              <a:ext uri="{FF2B5EF4-FFF2-40B4-BE49-F238E27FC236}">
                <a16:creationId xmlns:a16="http://schemas.microsoft.com/office/drawing/2014/main" xmlns="" id="{F8B46637-06F3-4C79-AD5D-814D30F3D815}"/>
              </a:ext>
            </a:extLst>
          </p:cNvPr>
          <p:cNvSpPr/>
          <p:nvPr/>
        </p:nvSpPr>
        <p:spPr>
          <a:xfrm>
            <a:off x="1628775" y="682625"/>
            <a:ext cx="139700" cy="69850"/>
          </a:xfrm>
          <a:custGeom>
            <a:avLst/>
            <a:gdLst/>
            <a:ahLst/>
            <a:cxnLst/>
            <a:rect l="l" t="t" r="r" b="b"/>
            <a:pathLst>
              <a:path w="66040" h="33020">
                <a:moveTo>
                  <a:pt x="0" y="33019"/>
                </a:moveTo>
                <a:lnTo>
                  <a:pt x="65937" y="33019"/>
                </a:lnTo>
                <a:lnTo>
                  <a:pt x="65937" y="0"/>
                </a:lnTo>
                <a:lnTo>
                  <a:pt x="0" y="0"/>
                </a:lnTo>
                <a:lnTo>
                  <a:pt x="0" y="33019"/>
                </a:lnTo>
                <a:close/>
              </a:path>
            </a:pathLst>
          </a:custGeom>
          <a:solidFill>
            <a:schemeClr val="bg1"/>
          </a:solidFill>
        </p:spPr>
        <p:txBody>
          <a:bodyPr lIns="0" tIns="0" rIns="0" bIns="0"/>
          <a:lstStyle/>
          <a:p>
            <a:pPr defTabSz="1935432">
              <a:defRPr/>
            </a:pPr>
            <a:endParaRPr sz="3811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6" name="object 12">
            <a:extLst>
              <a:ext uri="{FF2B5EF4-FFF2-40B4-BE49-F238E27FC236}">
                <a16:creationId xmlns:a16="http://schemas.microsoft.com/office/drawing/2014/main" xmlns="" id="{1ED5DCD1-F63A-4639-9270-C566B39F4AF4}"/>
              </a:ext>
            </a:extLst>
          </p:cNvPr>
          <p:cNvSpPr/>
          <p:nvPr/>
        </p:nvSpPr>
        <p:spPr>
          <a:xfrm>
            <a:off x="1139825" y="822325"/>
            <a:ext cx="419100" cy="558800"/>
          </a:xfrm>
          <a:custGeom>
            <a:avLst/>
            <a:gdLst/>
            <a:ahLst/>
            <a:cxnLst/>
            <a:rect l="l" t="t" r="r" b="b"/>
            <a:pathLst>
              <a:path w="198120" h="264159">
                <a:moveTo>
                  <a:pt x="197805" y="0"/>
                </a:moveTo>
                <a:lnTo>
                  <a:pt x="0" y="0"/>
                </a:lnTo>
                <a:lnTo>
                  <a:pt x="0" y="30758"/>
                </a:lnTo>
                <a:lnTo>
                  <a:pt x="85549" y="131871"/>
                </a:lnTo>
                <a:lnTo>
                  <a:pt x="0" y="232985"/>
                </a:lnTo>
                <a:lnTo>
                  <a:pt x="0" y="263743"/>
                </a:lnTo>
                <a:lnTo>
                  <a:pt x="197805" y="263743"/>
                </a:lnTo>
                <a:lnTo>
                  <a:pt x="197805" y="230774"/>
                </a:lnTo>
                <a:lnTo>
                  <a:pt x="45046" y="230774"/>
                </a:lnTo>
                <a:lnTo>
                  <a:pt x="128739" y="131871"/>
                </a:lnTo>
                <a:lnTo>
                  <a:pt x="45046" y="32969"/>
                </a:lnTo>
                <a:lnTo>
                  <a:pt x="197805" y="32969"/>
                </a:lnTo>
                <a:lnTo>
                  <a:pt x="197805" y="0"/>
                </a:lnTo>
                <a:close/>
              </a:path>
              <a:path w="198120" h="264159">
                <a:moveTo>
                  <a:pt x="197805" y="197808"/>
                </a:moveTo>
                <a:lnTo>
                  <a:pt x="164839" y="197808"/>
                </a:lnTo>
                <a:lnTo>
                  <a:pt x="164839" y="230774"/>
                </a:lnTo>
                <a:lnTo>
                  <a:pt x="197805" y="230774"/>
                </a:lnTo>
                <a:lnTo>
                  <a:pt x="197805" y="197808"/>
                </a:lnTo>
                <a:close/>
              </a:path>
              <a:path w="198120" h="264159">
                <a:moveTo>
                  <a:pt x="197805" y="32969"/>
                </a:moveTo>
                <a:lnTo>
                  <a:pt x="164839" y="32969"/>
                </a:lnTo>
                <a:lnTo>
                  <a:pt x="164839" y="65934"/>
                </a:lnTo>
                <a:lnTo>
                  <a:pt x="197805" y="65934"/>
                </a:lnTo>
                <a:lnTo>
                  <a:pt x="197805" y="32969"/>
                </a:lnTo>
                <a:close/>
              </a:path>
            </a:pathLst>
          </a:custGeom>
          <a:solidFill>
            <a:schemeClr val="bg1"/>
          </a:solidFill>
        </p:spPr>
        <p:txBody>
          <a:bodyPr lIns="0" tIns="0" rIns="0" bIns="0"/>
          <a:lstStyle/>
          <a:p>
            <a:pPr defTabSz="1935432">
              <a:defRPr/>
            </a:pPr>
            <a:endParaRPr sz="3811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110" name="object 4">
            <a:extLst>
              <a:ext uri="{FF2B5EF4-FFF2-40B4-BE49-F238E27FC236}">
                <a16:creationId xmlns:a16="http://schemas.microsoft.com/office/drawing/2014/main" xmlns="" id="{7CBF9C50-DBE9-4E0A-8A21-8042FA3266C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55107" y="2510789"/>
            <a:ext cx="10159017" cy="18764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29525" rIns="0" bIns="0">
            <a:spAutoFit/>
          </a:bodyPr>
          <a:lstStyle>
            <a:lvl1pPr marL="381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lnSpc>
                <a:spcPct val="100000"/>
              </a:lnSpc>
              <a:spcBef>
                <a:spcPts val="238"/>
              </a:spcBef>
              <a:spcAft>
                <a:spcPts val="600"/>
              </a:spcAft>
              <a:buFontTx/>
              <a:buNone/>
            </a:pPr>
            <a:r>
              <a:rPr lang="ru-RU" altLang="ru-RU" sz="6000" dirty="0" smtClean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Тема :</a:t>
            </a:r>
            <a:r>
              <a:rPr lang="en-US" altLang="ru-RU" sz="6000" dirty="0" smtClean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6000" b="1" dirty="0" smtClean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6000" b="1" dirty="0" smtClean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Определенный интеграл</a:t>
            </a:r>
            <a:endParaRPr lang="en-US" altLang="ru-RU" sz="6000" b="1" dirty="0">
              <a:solidFill>
                <a:schemeClr val="accent5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xmlns="" id="{FDBB6908-3FFD-4E1D-9E68-53829ECF5FB6}"/>
              </a:ext>
            </a:extLst>
          </p:cNvPr>
          <p:cNvSpPr/>
          <p:nvPr/>
        </p:nvSpPr>
        <p:spPr>
          <a:xfrm>
            <a:off x="374650" y="2725738"/>
            <a:ext cx="477838" cy="1595539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0" tIns="0" rIns="0" bIns="0"/>
          <a:lstStyle/>
          <a:p>
            <a:pPr>
              <a:defRPr/>
            </a:pPr>
            <a:endParaRPr sz="1132"/>
          </a:p>
        </p:txBody>
      </p:sp>
      <p:sp>
        <p:nvSpPr>
          <p:cNvPr id="17" name="object 6">
            <a:extLst>
              <a:ext uri="{FF2B5EF4-FFF2-40B4-BE49-F238E27FC236}">
                <a16:creationId xmlns:a16="http://schemas.microsoft.com/office/drawing/2014/main" xmlns="" id="{447770CB-E3E7-442E-8993-45DEB6E62843}"/>
              </a:ext>
            </a:extLst>
          </p:cNvPr>
          <p:cNvSpPr/>
          <p:nvPr/>
        </p:nvSpPr>
        <p:spPr>
          <a:xfrm>
            <a:off x="374650" y="4750399"/>
            <a:ext cx="477838" cy="1743280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lIns="0" tIns="0" rIns="0" bIns="0"/>
          <a:lstStyle/>
          <a:p>
            <a:pPr>
              <a:defRPr/>
            </a:pPr>
            <a:endParaRPr sz="1132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40003" y="4645045"/>
            <a:ext cx="2847975" cy="1831873"/>
          </a:xfrm>
          <a:prstGeom prst="rect">
            <a:avLst/>
          </a:prstGeom>
          <a:scene3d>
            <a:camera prst="perspectiveBelow"/>
            <a:lightRig rig="threePt" dir="t"/>
          </a:scene3d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24" name="TextBox 23"/>
              <p:cNvSpPr txBox="1"/>
              <p:nvPr/>
            </p:nvSpPr>
            <p:spPr>
              <a:xfrm>
                <a:off x="3116263" y="4409255"/>
                <a:ext cx="3331297" cy="2150460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limLoc m:val="undOvr"/>
                          <m:ctrlPr>
                            <a:rPr lang="ru-RU" sz="4800" b="1" i="1" smtClean="0">
                              <a:solidFill>
                                <a:srgbClr val="800080"/>
                              </a:solidFill>
                              <a:latin typeface="Cambria Math"/>
                            </a:rPr>
                          </m:ctrlPr>
                        </m:naryPr>
                        <m:sub>
                          <m:r>
                            <m:rPr>
                              <m:brk m:alnAt="24"/>
                            </m:rPr>
                            <a:rPr lang="ru-RU" sz="4800" b="1" i="1" smtClean="0">
                              <a:solidFill>
                                <a:srgbClr val="800080"/>
                              </a:solidFill>
                              <a:latin typeface="Cambria Math"/>
                            </a:rPr>
                            <m:t>а</m:t>
                          </m:r>
                        </m:sub>
                        <m:sup>
                          <m:r>
                            <a:rPr lang="ru-RU" sz="4800" b="1" i="1" smtClean="0">
                              <a:solidFill>
                                <a:srgbClr val="800080"/>
                              </a:solidFill>
                              <a:latin typeface="Cambria Math"/>
                            </a:rPr>
                            <m:t>в</m:t>
                          </m:r>
                        </m:sup>
                        <m:e>
                          <m:r>
                            <a:rPr lang="en-US" sz="4800" b="1" i="1">
                              <a:solidFill>
                                <a:srgbClr val="800080"/>
                              </a:solidFill>
                              <a:latin typeface="Cambria Math" panose="02040503050406030204" pitchFamily="18" charset="0"/>
                            </a:rPr>
                            <m:t>𝒇</m:t>
                          </m:r>
                          <m:d>
                            <m:dPr>
                              <m:ctrlPr>
                                <a:rPr lang="en-US" sz="4800" b="1" i="1">
                                  <a:solidFill>
                                    <a:srgbClr val="800080"/>
                                  </a:solidFill>
                                  <a:latin typeface="Cambria Math"/>
                                </a:rPr>
                              </m:ctrlPr>
                            </m:dPr>
                            <m:e>
                              <m:r>
                                <a:rPr lang="en-US" sz="4800" b="1" i="1">
                                  <a:solidFill>
                                    <a:srgbClr val="800080"/>
                                  </a:solidFill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</m:e>
                          </m:d>
                          <m:r>
                            <a:rPr lang="en-US" sz="4800" b="1" i="1">
                              <a:solidFill>
                                <a:srgbClr val="800080"/>
                              </a:solidFill>
                              <a:latin typeface="Cambria Math" panose="02040503050406030204" pitchFamily="18" charset="0"/>
                            </a:rPr>
                            <m:t>𝒅𝒙</m:t>
                          </m:r>
                        </m:e>
                      </m:nary>
                      <m:r>
                        <a:rPr lang="ru-RU" sz="4800" b="1" i="1" smtClean="0">
                          <a:solidFill>
                            <a:srgbClr val="800080"/>
                          </a:solidFill>
                          <a:latin typeface="Cambria Math"/>
                        </a:rPr>
                        <m:t>=</m:t>
                      </m:r>
                    </m:oMath>
                  </m:oMathPara>
                </a14:m>
                <a:endParaRPr lang="ru-RU" sz="4800" b="1" dirty="0">
                  <a:solidFill>
                    <a:srgbClr val="800080"/>
                  </a:solidFill>
                </a:endParaRPr>
              </a:p>
            </p:txBody>
          </p:sp>
        </mc:Choice>
        <mc:Fallback>
          <p:sp>
            <p:nvSpPr>
              <p:cNvPr id="24" name="TextBox 2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16263" y="4409255"/>
                <a:ext cx="3331297" cy="2150460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2716211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3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0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Формула Ньютона-Лейбница</a:t>
            </a:r>
          </a:p>
        </p:txBody>
      </p:sp>
      <p:sp>
        <p:nvSpPr>
          <p:cNvPr id="10244" name="Rectangle 2"/>
          <p:cNvSpPr>
            <a:spLocks noChangeArrowheads="1"/>
          </p:cNvSpPr>
          <p:nvPr/>
        </p:nvSpPr>
        <p:spPr bwMode="auto">
          <a:xfrm>
            <a:off x="0" y="-184666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ru-RU"/>
          </a:p>
        </p:txBody>
      </p:sp>
      <p:graphicFrame>
        <p:nvGraphicFramePr>
          <p:cNvPr id="10242" name="Object 1"/>
          <p:cNvGraphicFramePr>
            <a:graphicFrameLocks noChangeAspect="1"/>
          </p:cNvGraphicFramePr>
          <p:nvPr/>
        </p:nvGraphicFramePr>
        <p:xfrm>
          <a:off x="2571752" y="2286000"/>
          <a:ext cx="6953249" cy="1231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29" name="Формула" r:id="rId3" imgW="2057400" imgH="482600" progId="Equation.3">
                  <p:embed/>
                </p:oleObj>
              </mc:Choice>
              <mc:Fallback>
                <p:oleObj name="Формула" r:id="rId3" imgW="2057400" imgH="4826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71752" y="2286000"/>
                        <a:ext cx="6953249" cy="12319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245" name="Прямоугольник 4"/>
          <p:cNvSpPr>
            <a:spLocks noChangeArrowheads="1"/>
          </p:cNvSpPr>
          <p:nvPr/>
        </p:nvSpPr>
        <p:spPr bwMode="auto">
          <a:xfrm>
            <a:off x="1809751" y="2000250"/>
            <a:ext cx="8286749" cy="1714500"/>
          </a:xfrm>
          <a:prstGeom prst="rect">
            <a:avLst/>
          </a:prstGeom>
          <a:noFill/>
          <a:ln w="9525" algn="ctr">
            <a:solidFill>
              <a:schemeClr val="accent2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/>
          <a:lstStyle/>
          <a:p>
            <a:endParaRPr lang="ru-RU"/>
          </a:p>
        </p:txBody>
      </p:sp>
      <p:sp>
        <p:nvSpPr>
          <p:cNvPr id="10246" name="TextBox 5"/>
          <p:cNvSpPr txBox="1">
            <a:spLocks noChangeArrowheads="1"/>
          </p:cNvSpPr>
          <p:nvPr/>
        </p:nvSpPr>
        <p:spPr bwMode="auto">
          <a:xfrm>
            <a:off x="3053546" y="4622104"/>
            <a:ext cx="7042954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ru-RU" sz="4000" b="1" dirty="0">
                <a:latin typeface="Arial" panose="020B0604020202020204" pitchFamily="34" charset="0"/>
                <a:cs typeface="Arial" panose="020B0604020202020204" pitchFamily="34" charset="0"/>
              </a:rPr>
              <a:t>знак двойной подстановки</a:t>
            </a:r>
          </a:p>
        </p:txBody>
      </p:sp>
      <p:cxnSp>
        <p:nvCxnSpPr>
          <p:cNvPr id="10247" name="Прямая со стрелкой 7"/>
          <p:cNvCxnSpPr>
            <a:cxnSpLocks noChangeShapeType="1"/>
          </p:cNvCxnSpPr>
          <p:nvPr/>
        </p:nvCxnSpPr>
        <p:spPr bwMode="auto">
          <a:xfrm rot="5400000" flipH="1" flipV="1">
            <a:off x="5119688" y="3595688"/>
            <a:ext cx="1285875" cy="666749"/>
          </a:xfrm>
          <a:prstGeom prst="straightConnector1">
            <a:avLst/>
          </a:prstGeom>
          <a:noFill/>
          <a:ln w="9525" algn="ctr">
            <a:solidFill>
              <a:schemeClr val="tx1"/>
            </a:solidFill>
            <a:miter lim="800000"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8" name="object 2">
            <a:extLst>
              <a:ext uri="{FF2B5EF4-FFF2-40B4-BE49-F238E27FC236}">
                <a16:creationId xmlns:a16="http://schemas.microsoft.com/office/drawing/2014/main" xmlns="" id="{74EF5945-2687-4874-8197-9CC30207AEEA}"/>
              </a:ext>
            </a:extLst>
          </p:cNvPr>
          <p:cNvSpPr/>
          <p:nvPr/>
        </p:nvSpPr>
        <p:spPr>
          <a:xfrm>
            <a:off x="3175" y="-23812"/>
            <a:ext cx="12174538" cy="617700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0" tIns="0" rIns="0" bIns="0"/>
          <a:lstStyle/>
          <a:p>
            <a:r>
              <a:rPr lang="ru-RU" sz="2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2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Рамка 8"/>
          <p:cNvSpPr/>
          <p:nvPr/>
        </p:nvSpPr>
        <p:spPr>
          <a:xfrm>
            <a:off x="94267" y="638981"/>
            <a:ext cx="11990895" cy="6138890"/>
          </a:xfrm>
          <a:prstGeom prst="frame">
            <a:avLst>
              <a:gd name="adj1" fmla="val 545"/>
            </a:avLst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463947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8" name="Заголовок 1"/>
          <p:cNvSpPr>
            <a:spLocks noGrp="1"/>
          </p:cNvSpPr>
          <p:nvPr>
            <p:ph type="title"/>
          </p:nvPr>
        </p:nvSpPr>
        <p:spPr>
          <a:xfrm>
            <a:off x="857251" y="593888"/>
            <a:ext cx="10363200" cy="1143000"/>
          </a:xfrm>
        </p:spPr>
        <p:txBody>
          <a:bodyPr>
            <a:normAutofit fontScale="90000"/>
          </a:bodyPr>
          <a:lstStyle/>
          <a:p>
            <a:r>
              <a:rPr lang="ru-RU" sz="40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Метод непосредственного интегрирования</a:t>
            </a:r>
            <a:r>
              <a:rPr lang="ru-RU" sz="3200" dirty="0" smtClean="0">
                <a:solidFill>
                  <a:srgbClr val="FF0000"/>
                </a:solidFill>
              </a:rPr>
              <a:t>.</a:t>
            </a:r>
          </a:p>
        </p:txBody>
      </p:sp>
      <p:sp>
        <p:nvSpPr>
          <p:cNvPr id="3" name="Заголовок 1"/>
          <p:cNvSpPr txBox="1">
            <a:spLocks/>
          </p:cNvSpPr>
          <p:nvPr/>
        </p:nvSpPr>
        <p:spPr bwMode="auto">
          <a:xfrm>
            <a:off x="857251" y="1928813"/>
            <a:ext cx="10763249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just" eaLnBrk="0" hangingPunct="0">
              <a:defRPr/>
            </a:pPr>
            <a:r>
              <a:rPr lang="ru-RU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Вычислить </a:t>
            </a:r>
            <a:r>
              <a:rPr lang="ru-RU" sz="3600" b="1" dirty="0">
                <a:latin typeface="Arial" panose="020B0604020202020204" pitchFamily="34" charset="0"/>
                <a:cs typeface="Arial" panose="020B0604020202020204" pitchFamily="34" charset="0"/>
              </a:rPr>
              <a:t>интеграл</a:t>
            </a:r>
          </a:p>
        </p:txBody>
      </p:sp>
      <p:graphicFrame>
        <p:nvGraphicFramePr>
          <p:cNvPr id="11266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165335405"/>
              </p:ext>
            </p:extLst>
          </p:nvPr>
        </p:nvGraphicFramePr>
        <p:xfrm>
          <a:off x="6704788" y="1660971"/>
          <a:ext cx="2632322" cy="167868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62" name="Формула" r:id="rId3" imgW="571252" imgH="482391" progId="Equation.3">
                  <p:embed/>
                </p:oleObj>
              </mc:Choice>
              <mc:Fallback>
                <p:oleObj name="Формула" r:id="rId3" imgW="571252" imgH="482391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704788" y="1660971"/>
                        <a:ext cx="2632322" cy="1678683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3315" name="Object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945224447"/>
              </p:ext>
            </p:extLst>
          </p:nvPr>
        </p:nvGraphicFramePr>
        <p:xfrm>
          <a:off x="611686" y="3242481"/>
          <a:ext cx="11070347" cy="176793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63" name="Формула" r:id="rId5" imgW="3530600" imgH="482600" progId="Equation.3">
                  <p:embed/>
                </p:oleObj>
              </mc:Choice>
              <mc:Fallback>
                <p:oleObj name="Формула" r:id="rId5" imgW="3530600" imgH="4826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11686" y="3242481"/>
                        <a:ext cx="11070347" cy="1767930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270" name="Rectangle 3"/>
          <p:cNvSpPr>
            <a:spLocks noChangeArrowheads="1"/>
          </p:cNvSpPr>
          <p:nvPr/>
        </p:nvSpPr>
        <p:spPr bwMode="auto">
          <a:xfrm>
            <a:off x="0" y="43934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11271" name="Rectangle 4"/>
          <p:cNvSpPr>
            <a:spLocks noChangeArrowheads="1"/>
          </p:cNvSpPr>
          <p:nvPr/>
        </p:nvSpPr>
        <p:spPr bwMode="auto">
          <a:xfrm>
            <a:off x="0" y="758309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13320" name="TextBox 7"/>
          <p:cNvSpPr txBox="1">
            <a:spLocks noChangeArrowheads="1"/>
          </p:cNvSpPr>
          <p:nvPr/>
        </p:nvSpPr>
        <p:spPr bwMode="auto">
          <a:xfrm>
            <a:off x="9337110" y="5429251"/>
            <a:ext cx="274434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defPPr>
              <a:defRPr lang="ru-RU"/>
            </a:defPPr>
            <a:lvl1pPr>
              <a:defRPr sz="2800">
                <a:solidFill>
                  <a:schemeClr val="accent2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latin typeface="Times New Roman" pitchFamily="18" charset="0"/>
              </a:defRPr>
            </a:lvl2pPr>
            <a:lvl3pPr marL="1143000" indent="-228600" eaLnBrk="0" hangingPunct="0">
              <a:defRPr sz="2400">
                <a:latin typeface="Times New Roman" pitchFamily="18" charset="0"/>
              </a:defRPr>
            </a:lvl3pPr>
            <a:lvl4pPr marL="1600200" indent="-228600" eaLnBrk="0" hangingPunct="0">
              <a:defRPr sz="2400">
                <a:latin typeface="Times New Roman" pitchFamily="18" charset="0"/>
              </a:defRPr>
            </a:lvl4pPr>
            <a:lvl5pPr marL="2057400" indent="-228600" eaLnBrk="0" hangingPunct="0">
              <a:defRPr sz="2400"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latin typeface="Times New Roman" pitchFamily="18" charset="0"/>
              </a:defRPr>
            </a:lvl9pPr>
          </a:lstStyle>
          <a:p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9" name="object 2">
            <a:extLst>
              <a:ext uri="{FF2B5EF4-FFF2-40B4-BE49-F238E27FC236}">
                <a16:creationId xmlns:a16="http://schemas.microsoft.com/office/drawing/2014/main" xmlns="" id="{74EF5945-2687-4874-8197-9CC30207AEEA}"/>
              </a:ext>
            </a:extLst>
          </p:cNvPr>
          <p:cNvSpPr/>
          <p:nvPr/>
        </p:nvSpPr>
        <p:spPr>
          <a:xfrm>
            <a:off x="3175" y="-23812"/>
            <a:ext cx="12174538" cy="617700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772651" y="4489011"/>
            <a:ext cx="1847849" cy="1615861"/>
          </a:xfrm>
          <a:prstGeom prst="rect">
            <a:avLst/>
          </a:prstGeom>
        </p:spPr>
      </p:pic>
      <p:sp>
        <p:nvSpPr>
          <p:cNvPr id="11" name="Рамка 10"/>
          <p:cNvSpPr/>
          <p:nvPr/>
        </p:nvSpPr>
        <p:spPr>
          <a:xfrm>
            <a:off x="94267" y="684071"/>
            <a:ext cx="11990895" cy="6093799"/>
          </a:xfrm>
          <a:prstGeom prst="frame">
            <a:avLst>
              <a:gd name="adj1" fmla="val 545"/>
            </a:avLst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4025684" y="-68905"/>
            <a:ext cx="358784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Пример № 1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535100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33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33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320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3" name="Заголовок 1"/>
          <p:cNvSpPr>
            <a:spLocks noGrp="1"/>
          </p:cNvSpPr>
          <p:nvPr>
            <p:ph type="title"/>
          </p:nvPr>
        </p:nvSpPr>
        <p:spPr>
          <a:xfrm>
            <a:off x="908114" y="962025"/>
            <a:ext cx="10363200" cy="823913"/>
          </a:xfrm>
        </p:spPr>
        <p:txBody>
          <a:bodyPr>
            <a:normAutofit/>
          </a:bodyPr>
          <a:lstStyle/>
          <a:p>
            <a:pPr algn="l"/>
            <a:r>
              <a:rPr lang="ru-RU" sz="4000" b="1" dirty="0" smtClean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ru-RU" sz="40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	Вычислить интеграл </a:t>
            </a:r>
          </a:p>
        </p:txBody>
      </p:sp>
      <p:sp>
        <p:nvSpPr>
          <p:cNvPr id="12294" name="Rectangle 5"/>
          <p:cNvSpPr>
            <a:spLocks noChangeArrowheads="1"/>
          </p:cNvSpPr>
          <p:nvPr/>
        </p:nvSpPr>
        <p:spPr bwMode="auto">
          <a:xfrm>
            <a:off x="0" y="43934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12295" name="Rectangle 6"/>
          <p:cNvSpPr>
            <a:spLocks noChangeArrowheads="1"/>
          </p:cNvSpPr>
          <p:nvPr/>
        </p:nvSpPr>
        <p:spPr bwMode="auto">
          <a:xfrm>
            <a:off x="0" y="777359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ru-RU"/>
          </a:p>
        </p:txBody>
      </p:sp>
      <p:graphicFrame>
        <p:nvGraphicFramePr>
          <p:cNvPr id="12290" name="Object 1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962366630"/>
              </p:ext>
            </p:extLst>
          </p:nvPr>
        </p:nvGraphicFramePr>
        <p:xfrm>
          <a:off x="9039273" y="962025"/>
          <a:ext cx="2853193" cy="140627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91" name="Формула" r:id="rId3" imgW="711000" imgH="469800" progId="Equation.3">
                  <p:embed/>
                </p:oleObj>
              </mc:Choice>
              <mc:Fallback>
                <p:oleObj name="Формула" r:id="rId3" imgW="711000" imgH="4698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039273" y="962025"/>
                        <a:ext cx="2853193" cy="1406278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296" name="Rectangle 16"/>
          <p:cNvSpPr>
            <a:spLocks noChangeArrowheads="1"/>
          </p:cNvSpPr>
          <p:nvPr/>
        </p:nvSpPr>
        <p:spPr bwMode="auto">
          <a:xfrm>
            <a:off x="0" y="43934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12297" name="Rectangle 17"/>
          <p:cNvSpPr>
            <a:spLocks noChangeArrowheads="1"/>
          </p:cNvSpPr>
          <p:nvPr/>
        </p:nvSpPr>
        <p:spPr bwMode="auto">
          <a:xfrm>
            <a:off x="0" y="777359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ru-RU"/>
          </a:p>
        </p:txBody>
      </p:sp>
      <p:graphicFrame>
        <p:nvGraphicFramePr>
          <p:cNvPr id="14339" name="Object 1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37406196"/>
              </p:ext>
            </p:extLst>
          </p:nvPr>
        </p:nvGraphicFramePr>
        <p:xfrm>
          <a:off x="857250" y="2286001"/>
          <a:ext cx="10894703" cy="144496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92" name="Формула" r:id="rId5" imgW="2641320" imgH="469800" progId="Equation.3">
                  <p:embed/>
                </p:oleObj>
              </mc:Choice>
              <mc:Fallback>
                <p:oleObj name="Формула" r:id="rId5" imgW="2641320" imgH="4698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57250" y="2286001"/>
                        <a:ext cx="10894703" cy="1444969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4340" name="Object 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861067875"/>
              </p:ext>
            </p:extLst>
          </p:nvPr>
        </p:nvGraphicFramePr>
        <p:xfrm>
          <a:off x="2048789" y="4128109"/>
          <a:ext cx="9735645" cy="74451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93" name="Формула" r:id="rId7" imgW="2349360" imgH="241200" progId="Equation.3">
                  <p:embed/>
                </p:oleObj>
              </mc:Choice>
              <mc:Fallback>
                <p:oleObj name="Формула" r:id="rId7" imgW="2349360" imgH="2412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048789" y="4128109"/>
                        <a:ext cx="9735645" cy="744516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346" name="TextBox 9"/>
          <p:cNvSpPr txBox="1">
            <a:spLocks noChangeArrowheads="1"/>
          </p:cNvSpPr>
          <p:nvPr/>
        </p:nvSpPr>
        <p:spPr bwMode="auto">
          <a:xfrm>
            <a:off x="9048751" y="5286376"/>
            <a:ext cx="274434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ru-RU" sz="2800" dirty="0" smtClean="0">
                <a:solidFill>
                  <a:schemeClr val="accent2"/>
                </a:solidFill>
              </a:rPr>
              <a:t> </a:t>
            </a:r>
            <a:endParaRPr lang="ru-RU" sz="2800" dirty="0">
              <a:solidFill>
                <a:schemeClr val="accent2"/>
              </a:solidFill>
            </a:endParaRPr>
          </a:p>
        </p:txBody>
      </p:sp>
      <p:sp>
        <p:nvSpPr>
          <p:cNvPr id="11" name="object 2">
            <a:extLst>
              <a:ext uri="{FF2B5EF4-FFF2-40B4-BE49-F238E27FC236}">
                <a16:creationId xmlns:a16="http://schemas.microsoft.com/office/drawing/2014/main" xmlns="" id="{74EF5945-2687-4874-8197-9CC30207AEEA}"/>
              </a:ext>
            </a:extLst>
          </p:cNvPr>
          <p:cNvSpPr/>
          <p:nvPr/>
        </p:nvSpPr>
        <p:spPr>
          <a:xfrm>
            <a:off x="3175" y="-23812"/>
            <a:ext cx="12174538" cy="617700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sp>
        <p:nvSpPr>
          <p:cNvPr id="12" name="Рамка 11"/>
          <p:cNvSpPr/>
          <p:nvPr/>
        </p:nvSpPr>
        <p:spPr>
          <a:xfrm>
            <a:off x="94267" y="684071"/>
            <a:ext cx="11990895" cy="6093799"/>
          </a:xfrm>
          <a:prstGeom prst="frame">
            <a:avLst>
              <a:gd name="adj1" fmla="val 545"/>
            </a:avLst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4025684" y="-68905"/>
            <a:ext cx="358784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Пример № 2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4" name="Рисунок 13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772651" y="4489011"/>
            <a:ext cx="1847849" cy="16158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15954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43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43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143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346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1"/>
          <p:cNvSpPr txBox="1">
            <a:spLocks/>
          </p:cNvSpPr>
          <p:nvPr/>
        </p:nvSpPr>
        <p:spPr bwMode="auto">
          <a:xfrm>
            <a:off x="857251" y="642938"/>
            <a:ext cx="10763249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just" eaLnBrk="0" hangingPunct="0">
              <a:defRPr/>
            </a:pPr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Вычислить интеграл </a:t>
            </a:r>
            <a:endParaRPr lang="ru-RU" sz="2800" kern="0" dirty="0">
              <a:solidFill>
                <a:schemeClr val="accent2"/>
              </a:solidFill>
              <a:latin typeface="+mj-lt"/>
              <a:ea typeface="+mj-ea"/>
              <a:cs typeface="+mj-cs"/>
            </a:endParaRPr>
          </a:p>
        </p:txBody>
      </p:sp>
      <p:graphicFrame>
        <p:nvGraphicFramePr>
          <p:cNvPr id="16386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81309841"/>
              </p:ext>
            </p:extLst>
          </p:nvPr>
        </p:nvGraphicFramePr>
        <p:xfrm>
          <a:off x="5819606" y="912639"/>
          <a:ext cx="2948614" cy="14707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49" name="Формула" r:id="rId3" imgW="749160" imgH="495000" progId="Equation.3">
                  <p:embed/>
                </p:oleObj>
              </mc:Choice>
              <mc:Fallback>
                <p:oleObj name="Формула" r:id="rId3" imgW="749160" imgH="4950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819606" y="912639"/>
                        <a:ext cx="2948614" cy="1470738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6393" name="Rectangle 3"/>
          <p:cNvSpPr>
            <a:spLocks noChangeArrowheads="1"/>
          </p:cNvSpPr>
          <p:nvPr/>
        </p:nvSpPr>
        <p:spPr bwMode="auto">
          <a:xfrm>
            <a:off x="0" y="43934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16394" name="Rectangle 4"/>
          <p:cNvSpPr>
            <a:spLocks noChangeArrowheads="1"/>
          </p:cNvSpPr>
          <p:nvPr/>
        </p:nvSpPr>
        <p:spPr bwMode="auto">
          <a:xfrm>
            <a:off x="0" y="758309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19467" name="TextBox 7"/>
          <p:cNvSpPr txBox="1">
            <a:spLocks noChangeArrowheads="1"/>
          </p:cNvSpPr>
          <p:nvPr/>
        </p:nvSpPr>
        <p:spPr bwMode="auto">
          <a:xfrm>
            <a:off x="8953500" y="5715001"/>
            <a:ext cx="274434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ru-RU" sz="2800" dirty="0" smtClean="0">
                <a:solidFill>
                  <a:schemeClr val="accent2"/>
                </a:solidFill>
              </a:rPr>
              <a:t> </a:t>
            </a:r>
            <a:endParaRPr lang="ru-RU" sz="2800" dirty="0">
              <a:solidFill>
                <a:schemeClr val="accent2"/>
              </a:solidFill>
            </a:endParaRPr>
          </a:p>
        </p:txBody>
      </p:sp>
      <p:graphicFrame>
        <p:nvGraphicFramePr>
          <p:cNvPr id="19459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239006679"/>
              </p:ext>
            </p:extLst>
          </p:nvPr>
        </p:nvGraphicFramePr>
        <p:xfrm>
          <a:off x="4692439" y="2438644"/>
          <a:ext cx="6928061" cy="127373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50" name="Формула" r:id="rId5" imgW="2031840" imgH="495000" progId="Equation.3">
                  <p:embed/>
                </p:oleObj>
              </mc:Choice>
              <mc:Fallback>
                <p:oleObj name="Формула" r:id="rId5" imgW="2031840" imgH="4950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92439" y="2438644"/>
                        <a:ext cx="6928061" cy="1273739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9460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405383625"/>
              </p:ext>
            </p:extLst>
          </p:nvPr>
        </p:nvGraphicFramePr>
        <p:xfrm>
          <a:off x="7620001" y="4286251"/>
          <a:ext cx="4361972" cy="88699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51" name="Формула" r:id="rId7" imgW="1460160" imgH="393480" progId="Equation.3">
                  <p:embed/>
                </p:oleObj>
              </mc:Choice>
              <mc:Fallback>
                <p:oleObj name="Формула" r:id="rId7" imgW="1460160" imgH="39348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620001" y="4286251"/>
                        <a:ext cx="4361972" cy="886998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173" name="Object 1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170270895"/>
              </p:ext>
            </p:extLst>
          </p:nvPr>
        </p:nvGraphicFramePr>
        <p:xfrm>
          <a:off x="401356" y="1684751"/>
          <a:ext cx="3240792" cy="333818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52" name="Формула" r:id="rId9" imgW="1168200" imgH="1600200" progId="Equation.3">
                  <p:embed/>
                </p:oleObj>
              </mc:Choice>
              <mc:Fallback>
                <p:oleObj name="Формула" r:id="rId9" imgW="1168200" imgH="16002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01356" y="1684751"/>
                        <a:ext cx="3240792" cy="3338185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9462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78354117"/>
              </p:ext>
            </p:extLst>
          </p:nvPr>
        </p:nvGraphicFramePr>
        <p:xfrm>
          <a:off x="3845726" y="4173516"/>
          <a:ext cx="3859371" cy="106236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53" name="Формула" r:id="rId11" imgW="1079280" imgH="393480" progId="Equation.3">
                  <p:embed/>
                </p:oleObj>
              </mc:Choice>
              <mc:Fallback>
                <p:oleObj name="Формула" r:id="rId11" imgW="1079280" imgH="39348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45726" y="4173516"/>
                        <a:ext cx="3859371" cy="1062364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" name="object 2">
            <a:extLst>
              <a:ext uri="{FF2B5EF4-FFF2-40B4-BE49-F238E27FC236}">
                <a16:creationId xmlns:a16="http://schemas.microsoft.com/office/drawing/2014/main" xmlns="" id="{74EF5945-2687-4874-8197-9CC30207AEEA}"/>
              </a:ext>
            </a:extLst>
          </p:cNvPr>
          <p:cNvSpPr/>
          <p:nvPr/>
        </p:nvSpPr>
        <p:spPr>
          <a:xfrm>
            <a:off x="3175" y="-23813"/>
            <a:ext cx="12174538" cy="662793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sp>
        <p:nvSpPr>
          <p:cNvPr id="13" name="Рамка 12"/>
          <p:cNvSpPr/>
          <p:nvPr/>
        </p:nvSpPr>
        <p:spPr>
          <a:xfrm>
            <a:off x="94996" y="642938"/>
            <a:ext cx="11990895" cy="6138890"/>
          </a:xfrm>
          <a:prstGeom prst="frame">
            <a:avLst>
              <a:gd name="adj1" fmla="val 545"/>
            </a:avLst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4025684" y="-68905"/>
            <a:ext cx="358784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Пример №3 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99074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4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94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194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71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194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467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1"/>
          <p:cNvSpPr txBox="1">
            <a:spLocks/>
          </p:cNvSpPr>
          <p:nvPr/>
        </p:nvSpPr>
        <p:spPr bwMode="auto">
          <a:xfrm>
            <a:off x="982511" y="642938"/>
            <a:ext cx="10763249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just" eaLnBrk="0" hangingPunct="0">
              <a:defRPr/>
            </a:pPr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Вычислить интеграл</a:t>
            </a:r>
            <a:endParaRPr lang="ru-RU" sz="2800" kern="0" dirty="0">
              <a:solidFill>
                <a:schemeClr val="accent2"/>
              </a:solidFill>
              <a:latin typeface="+mj-lt"/>
              <a:ea typeface="+mj-ea"/>
              <a:cs typeface="+mj-cs"/>
            </a:endParaRPr>
          </a:p>
        </p:txBody>
      </p:sp>
      <p:graphicFrame>
        <p:nvGraphicFramePr>
          <p:cNvPr id="16386" name="Object 2"/>
          <p:cNvGraphicFramePr>
            <a:graphicFrameLocks noChangeAspect="1"/>
          </p:cNvGraphicFramePr>
          <p:nvPr/>
        </p:nvGraphicFramePr>
        <p:xfrm>
          <a:off x="7810500" y="642938"/>
          <a:ext cx="2186517" cy="10906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73" name="Формула" r:id="rId3" imgW="749160" imgH="495000" progId="Equation.3">
                  <p:embed/>
                </p:oleObj>
              </mc:Choice>
              <mc:Fallback>
                <p:oleObj name="Формула" r:id="rId3" imgW="749160" imgH="4950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810500" y="642938"/>
                        <a:ext cx="2186517" cy="109061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6393" name="Rectangle 3"/>
          <p:cNvSpPr>
            <a:spLocks noChangeArrowheads="1"/>
          </p:cNvSpPr>
          <p:nvPr/>
        </p:nvSpPr>
        <p:spPr bwMode="auto">
          <a:xfrm>
            <a:off x="0" y="43934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16394" name="Rectangle 4"/>
          <p:cNvSpPr>
            <a:spLocks noChangeArrowheads="1"/>
          </p:cNvSpPr>
          <p:nvPr/>
        </p:nvSpPr>
        <p:spPr bwMode="auto">
          <a:xfrm>
            <a:off x="0" y="758309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19467" name="TextBox 7"/>
          <p:cNvSpPr txBox="1">
            <a:spLocks noChangeArrowheads="1"/>
          </p:cNvSpPr>
          <p:nvPr/>
        </p:nvSpPr>
        <p:spPr bwMode="auto">
          <a:xfrm>
            <a:off x="8953500" y="5715001"/>
            <a:ext cx="274434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ru-RU" sz="2800" dirty="0" smtClean="0">
                <a:solidFill>
                  <a:schemeClr val="accent2"/>
                </a:solidFill>
              </a:rPr>
              <a:t> </a:t>
            </a:r>
            <a:endParaRPr lang="ru-RU" sz="2800" dirty="0">
              <a:solidFill>
                <a:schemeClr val="accent2"/>
              </a:solidFill>
            </a:endParaRPr>
          </a:p>
        </p:txBody>
      </p:sp>
      <p:graphicFrame>
        <p:nvGraphicFramePr>
          <p:cNvPr id="19459" name="Object 3"/>
          <p:cNvGraphicFramePr>
            <a:graphicFrameLocks noChangeAspect="1"/>
          </p:cNvGraphicFramePr>
          <p:nvPr/>
        </p:nvGraphicFramePr>
        <p:xfrm>
          <a:off x="4857751" y="2571751"/>
          <a:ext cx="5439833" cy="10001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74" name="Формула" r:id="rId5" imgW="2031840" imgH="495000" progId="Equation.3">
                  <p:embed/>
                </p:oleObj>
              </mc:Choice>
              <mc:Fallback>
                <p:oleObj name="Формула" r:id="rId5" imgW="2031840" imgH="4950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857751" y="2571751"/>
                        <a:ext cx="5439833" cy="10001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9460" name="Object 4"/>
          <p:cNvGraphicFramePr>
            <a:graphicFrameLocks noChangeAspect="1"/>
          </p:cNvGraphicFramePr>
          <p:nvPr/>
        </p:nvGraphicFramePr>
        <p:xfrm>
          <a:off x="7620001" y="4286251"/>
          <a:ext cx="3856567" cy="7842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75" name="Формула" r:id="rId7" imgW="1460160" imgH="393480" progId="Equation.3">
                  <p:embed/>
                </p:oleObj>
              </mc:Choice>
              <mc:Fallback>
                <p:oleObj name="Формула" r:id="rId7" imgW="1460160" imgH="39348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620001" y="4286251"/>
                        <a:ext cx="3856567" cy="7842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173" name="Object 1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227953813"/>
              </p:ext>
            </p:extLst>
          </p:nvPr>
        </p:nvGraphicFramePr>
        <p:xfrm>
          <a:off x="612775" y="1938338"/>
          <a:ext cx="3616325" cy="42957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76" name="Формула" r:id="rId9" imgW="1206360" imgH="1904760" progId="Equation.3">
                  <p:embed/>
                </p:oleObj>
              </mc:Choice>
              <mc:Fallback>
                <p:oleObj name="Формула" r:id="rId9" imgW="1206360" imgH="190476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12775" y="1938338"/>
                        <a:ext cx="3616325" cy="4295775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9462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79787168"/>
              </p:ext>
            </p:extLst>
          </p:nvPr>
        </p:nvGraphicFramePr>
        <p:xfrm>
          <a:off x="4762500" y="4286250"/>
          <a:ext cx="2952751" cy="812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77" name="Формула" r:id="rId11" imgW="1079280" imgH="393480" progId="Equation.3">
                  <p:embed/>
                </p:oleObj>
              </mc:Choice>
              <mc:Fallback>
                <p:oleObj name="Формула" r:id="rId11" imgW="1079280" imgH="39348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762500" y="4286250"/>
                        <a:ext cx="2952751" cy="8128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" name="object 2">
            <a:extLst>
              <a:ext uri="{FF2B5EF4-FFF2-40B4-BE49-F238E27FC236}">
                <a16:creationId xmlns:a16="http://schemas.microsoft.com/office/drawing/2014/main" xmlns="" id="{74EF5945-2687-4874-8197-9CC30207AEEA}"/>
              </a:ext>
            </a:extLst>
          </p:cNvPr>
          <p:cNvSpPr/>
          <p:nvPr/>
        </p:nvSpPr>
        <p:spPr>
          <a:xfrm>
            <a:off x="3175" y="-23812"/>
            <a:ext cx="12174538" cy="617700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0" tIns="0" rIns="0" bIns="0"/>
          <a:lstStyle/>
          <a:p>
            <a:pPr>
              <a:defRPr/>
            </a:pPr>
            <a:endParaRPr sz="2396" dirty="0"/>
          </a:p>
        </p:txBody>
      </p:sp>
      <p:sp>
        <p:nvSpPr>
          <p:cNvPr id="13" name="Рамка 12"/>
          <p:cNvSpPr/>
          <p:nvPr/>
        </p:nvSpPr>
        <p:spPr>
          <a:xfrm>
            <a:off x="94267" y="638981"/>
            <a:ext cx="11990895" cy="6138890"/>
          </a:xfrm>
          <a:prstGeom prst="frame">
            <a:avLst>
              <a:gd name="adj1" fmla="val 545"/>
            </a:avLst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4025684" y="-68905"/>
            <a:ext cx="358784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Пример № 4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079747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4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94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194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71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194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467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Рамка 1"/>
          <p:cNvSpPr/>
          <p:nvPr/>
        </p:nvSpPr>
        <p:spPr>
          <a:xfrm>
            <a:off x="76200" y="76200"/>
            <a:ext cx="12033896" cy="6710966"/>
          </a:xfrm>
          <a:prstGeom prst="frame">
            <a:avLst>
              <a:gd name="adj1" fmla="val 723"/>
            </a:avLst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3" name="object 2">
            <a:extLst>
              <a:ext uri="{FF2B5EF4-FFF2-40B4-BE49-F238E27FC236}">
                <a16:creationId xmlns:a16="http://schemas.microsoft.com/office/drawing/2014/main" xmlns="" id="{2702697F-B6AD-4DC9-9B9C-9E98164B1748}"/>
              </a:ext>
            </a:extLst>
          </p:cNvPr>
          <p:cNvSpPr/>
          <p:nvPr/>
        </p:nvSpPr>
        <p:spPr>
          <a:xfrm>
            <a:off x="414462" y="936711"/>
            <a:ext cx="9702932" cy="923330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3804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264C40EF-DBF4-4CCF-AE73-D3E339D71EFB}"/>
              </a:ext>
            </a:extLst>
          </p:cNvPr>
          <p:cNvSpPr txBox="1"/>
          <p:nvPr/>
        </p:nvSpPr>
        <p:spPr>
          <a:xfrm>
            <a:off x="1053439" y="1071625"/>
            <a:ext cx="853103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3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Задания для самостоятельного выполнения</a:t>
            </a:r>
            <a:r>
              <a:rPr lang="en-US" sz="2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en-US" sz="2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6" descr="Ликбез по банковским продуктам для юридических лиц - Кредитование  юридических лиц">
            <a:extLst>
              <a:ext uri="{FF2B5EF4-FFF2-40B4-BE49-F238E27FC236}">
                <a16:creationId xmlns:a16="http://schemas.microsoft.com/office/drawing/2014/main" xmlns="" id="{8E168442-C031-4835-A0CC-551BB96C93B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53600" y="308941"/>
            <a:ext cx="2438400" cy="2171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7" name="Схема 6"/>
          <p:cNvGraphicFramePr/>
          <p:nvPr>
            <p:extLst>
              <p:ext uri="{D42A27DB-BD31-4B8C-83A1-F6EECF244321}">
                <p14:modId xmlns:p14="http://schemas.microsoft.com/office/powerpoint/2010/main" val="2138867391"/>
              </p:ext>
            </p:extLst>
          </p:nvPr>
        </p:nvGraphicFramePr>
        <p:xfrm>
          <a:off x="666734" y="2397987"/>
          <a:ext cx="10544191" cy="385123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3613021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9698" name="Прямая со стрелкой 3"/>
          <p:cNvCxnSpPr>
            <a:cxnSpLocks noChangeShapeType="1"/>
          </p:cNvCxnSpPr>
          <p:nvPr/>
        </p:nvCxnSpPr>
        <p:spPr bwMode="auto">
          <a:xfrm rot="5400000" flipH="1" flipV="1">
            <a:off x="93398" y="2857236"/>
            <a:ext cx="2287588" cy="2117"/>
          </a:xfrm>
          <a:prstGeom prst="straightConnector1">
            <a:avLst/>
          </a:prstGeom>
          <a:noFill/>
          <a:ln w="9525" algn="ctr">
            <a:solidFill>
              <a:schemeClr val="tx1"/>
            </a:solidFill>
            <a:miter lim="800000"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9699" name="Прямая со стрелкой 5"/>
          <p:cNvCxnSpPr>
            <a:cxnSpLocks noChangeShapeType="1"/>
          </p:cNvCxnSpPr>
          <p:nvPr/>
        </p:nvCxnSpPr>
        <p:spPr bwMode="auto">
          <a:xfrm>
            <a:off x="762000" y="3786188"/>
            <a:ext cx="4191000" cy="1587"/>
          </a:xfrm>
          <a:prstGeom prst="straightConnector1">
            <a:avLst/>
          </a:prstGeom>
          <a:noFill/>
          <a:ln w="9525" algn="ctr">
            <a:solidFill>
              <a:schemeClr val="tx1"/>
            </a:solidFill>
            <a:miter lim="800000"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9700" name="Прямая соединительная линия 8"/>
          <p:cNvCxnSpPr>
            <a:cxnSpLocks noChangeShapeType="1"/>
          </p:cNvCxnSpPr>
          <p:nvPr/>
        </p:nvCxnSpPr>
        <p:spPr bwMode="auto">
          <a:xfrm rot="5400000" flipH="1" flipV="1">
            <a:off x="1153055" y="3321580"/>
            <a:ext cx="930275" cy="2117"/>
          </a:xfrm>
          <a:prstGeom prst="line">
            <a:avLst/>
          </a:prstGeom>
          <a:noFill/>
          <a:ln w="9525" algn="ctr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9701" name="Прямая соединительная линия 10"/>
          <p:cNvCxnSpPr>
            <a:cxnSpLocks noChangeShapeType="1"/>
          </p:cNvCxnSpPr>
          <p:nvPr/>
        </p:nvCxnSpPr>
        <p:spPr bwMode="auto">
          <a:xfrm rot="5400000" flipH="1" flipV="1">
            <a:off x="3379524" y="2785799"/>
            <a:ext cx="2001837" cy="2116"/>
          </a:xfrm>
          <a:prstGeom prst="line">
            <a:avLst/>
          </a:prstGeom>
          <a:noFill/>
          <a:ln w="9525" algn="ctr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29702" name="TextBox 13"/>
          <p:cNvSpPr txBox="1">
            <a:spLocks noChangeArrowheads="1"/>
          </p:cNvSpPr>
          <p:nvPr/>
        </p:nvSpPr>
        <p:spPr bwMode="auto">
          <a:xfrm>
            <a:off x="4953001" y="3643313"/>
            <a:ext cx="427567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en-US" i="1"/>
              <a:t>x</a:t>
            </a:r>
            <a:endParaRPr lang="ru-RU" i="1"/>
          </a:p>
        </p:txBody>
      </p:sp>
      <p:sp>
        <p:nvSpPr>
          <p:cNvPr id="29703" name="TextBox 14"/>
          <p:cNvSpPr txBox="1">
            <a:spLocks noChangeArrowheads="1"/>
          </p:cNvSpPr>
          <p:nvPr/>
        </p:nvSpPr>
        <p:spPr bwMode="auto">
          <a:xfrm>
            <a:off x="762001" y="1428751"/>
            <a:ext cx="320922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en-US" i="1"/>
              <a:t>y</a:t>
            </a:r>
            <a:endParaRPr lang="ru-RU" i="1"/>
          </a:p>
        </p:txBody>
      </p:sp>
      <p:sp>
        <p:nvSpPr>
          <p:cNvPr id="29704" name="TextBox 15"/>
          <p:cNvSpPr txBox="1">
            <a:spLocks noChangeArrowheads="1"/>
          </p:cNvSpPr>
          <p:nvPr/>
        </p:nvSpPr>
        <p:spPr bwMode="auto">
          <a:xfrm>
            <a:off x="762000" y="3786188"/>
            <a:ext cx="338554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en-US"/>
              <a:t>0</a:t>
            </a:r>
            <a:endParaRPr lang="ru-RU"/>
          </a:p>
        </p:txBody>
      </p:sp>
      <p:sp>
        <p:nvSpPr>
          <p:cNvPr id="29705" name="TextBox 16"/>
          <p:cNvSpPr txBox="1">
            <a:spLocks noChangeArrowheads="1"/>
          </p:cNvSpPr>
          <p:nvPr/>
        </p:nvSpPr>
        <p:spPr bwMode="auto">
          <a:xfrm>
            <a:off x="1428752" y="3786188"/>
            <a:ext cx="338554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en-US" i="1"/>
              <a:t>a</a:t>
            </a:r>
            <a:endParaRPr lang="ru-RU" i="1"/>
          </a:p>
        </p:txBody>
      </p:sp>
      <p:sp>
        <p:nvSpPr>
          <p:cNvPr id="29706" name="TextBox 17"/>
          <p:cNvSpPr txBox="1">
            <a:spLocks noChangeArrowheads="1"/>
          </p:cNvSpPr>
          <p:nvPr/>
        </p:nvSpPr>
        <p:spPr bwMode="auto">
          <a:xfrm>
            <a:off x="4191000" y="3786188"/>
            <a:ext cx="338554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en-US" i="1"/>
              <a:t>b</a:t>
            </a:r>
            <a:endParaRPr lang="ru-RU" i="1"/>
          </a:p>
        </p:txBody>
      </p:sp>
      <p:sp>
        <p:nvSpPr>
          <p:cNvPr id="29707" name="TextBox 18"/>
          <p:cNvSpPr txBox="1">
            <a:spLocks noChangeArrowheads="1"/>
          </p:cNvSpPr>
          <p:nvPr/>
        </p:nvSpPr>
        <p:spPr bwMode="auto">
          <a:xfrm>
            <a:off x="3333750" y="1143001"/>
            <a:ext cx="1111202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en-US" b="1" i="1" dirty="0">
                <a:solidFill>
                  <a:schemeClr val="accent2"/>
                </a:solidFill>
              </a:rPr>
              <a:t>y </a:t>
            </a:r>
            <a:r>
              <a:rPr lang="en-US" b="1" dirty="0">
                <a:solidFill>
                  <a:schemeClr val="accent2"/>
                </a:solidFill>
              </a:rPr>
              <a:t>= </a:t>
            </a:r>
            <a:r>
              <a:rPr lang="en-US" b="1" i="1" dirty="0">
                <a:solidFill>
                  <a:schemeClr val="accent2"/>
                </a:solidFill>
              </a:rPr>
              <a:t>f</a:t>
            </a:r>
            <a:r>
              <a:rPr lang="en-US" b="1" dirty="0">
                <a:solidFill>
                  <a:schemeClr val="accent2"/>
                </a:solidFill>
              </a:rPr>
              <a:t>(</a:t>
            </a:r>
            <a:r>
              <a:rPr lang="en-US" b="1" i="1" dirty="0">
                <a:solidFill>
                  <a:schemeClr val="accent2"/>
                </a:solidFill>
              </a:rPr>
              <a:t>x</a:t>
            </a:r>
            <a:r>
              <a:rPr lang="en-US" b="1" dirty="0">
                <a:solidFill>
                  <a:schemeClr val="accent2"/>
                </a:solidFill>
              </a:rPr>
              <a:t>)</a:t>
            </a:r>
            <a:endParaRPr lang="ru-RU" b="1" dirty="0">
              <a:solidFill>
                <a:schemeClr val="accent2"/>
              </a:solidFill>
            </a:endParaRPr>
          </a:p>
        </p:txBody>
      </p:sp>
      <p:sp>
        <p:nvSpPr>
          <p:cNvPr id="29708" name="TextBox 19"/>
          <p:cNvSpPr txBox="1">
            <a:spLocks noChangeArrowheads="1"/>
          </p:cNvSpPr>
          <p:nvPr/>
        </p:nvSpPr>
        <p:spPr bwMode="auto">
          <a:xfrm>
            <a:off x="952500" y="4357689"/>
            <a:ext cx="10287000" cy="18158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just" eaLnBrk="1" hangingPunct="1"/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Криволинейная  </a:t>
            </a:r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трапеция - </a:t>
            </a:r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это фигура, ограниченная графиком непрерывной неотрицательной функции 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f(x)</a:t>
            </a:r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x∈[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a;b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]</a:t>
            </a:r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, параллельными прямыми 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x=a</a:t>
            </a:r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 и 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x=b</a:t>
            </a:r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 и отрезком оси ОХ.</a:t>
            </a:r>
          </a:p>
        </p:txBody>
      </p:sp>
      <p:sp>
        <p:nvSpPr>
          <p:cNvPr id="29709" name="TextBox 20"/>
          <p:cNvSpPr txBox="1">
            <a:spLocks noChangeArrowheads="1"/>
          </p:cNvSpPr>
          <p:nvPr/>
        </p:nvSpPr>
        <p:spPr bwMode="auto">
          <a:xfrm rot="16200000">
            <a:off x="1421447" y="3037037"/>
            <a:ext cx="821059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en-US" b="1" i="1" dirty="0"/>
              <a:t>x </a:t>
            </a:r>
            <a:r>
              <a:rPr lang="en-US" b="1" dirty="0"/>
              <a:t>= </a:t>
            </a:r>
            <a:r>
              <a:rPr lang="en-US" b="1" i="1" dirty="0"/>
              <a:t>a</a:t>
            </a:r>
            <a:endParaRPr lang="ru-RU" b="1" i="1" dirty="0"/>
          </a:p>
        </p:txBody>
      </p:sp>
      <p:sp>
        <p:nvSpPr>
          <p:cNvPr id="29710" name="TextBox 21"/>
          <p:cNvSpPr txBox="1">
            <a:spLocks noChangeArrowheads="1"/>
          </p:cNvSpPr>
          <p:nvPr/>
        </p:nvSpPr>
        <p:spPr bwMode="auto">
          <a:xfrm rot="-5400000">
            <a:off x="4278947" y="2894162"/>
            <a:ext cx="821059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en-US" b="1" i="1"/>
              <a:t>x </a:t>
            </a:r>
            <a:r>
              <a:rPr lang="en-US" b="1"/>
              <a:t>= </a:t>
            </a:r>
            <a:r>
              <a:rPr lang="en-US" b="1" i="1"/>
              <a:t>b</a:t>
            </a:r>
            <a:endParaRPr lang="ru-RU" b="1" i="1"/>
          </a:p>
        </p:txBody>
      </p:sp>
      <p:sp>
        <p:nvSpPr>
          <p:cNvPr id="29711" name="Полилиния 61"/>
          <p:cNvSpPr>
            <a:spLocks noChangeArrowheads="1"/>
          </p:cNvSpPr>
          <p:nvPr/>
        </p:nvSpPr>
        <p:spPr bwMode="auto">
          <a:xfrm>
            <a:off x="1428751" y="1500188"/>
            <a:ext cx="3412067" cy="1536700"/>
          </a:xfrm>
          <a:custGeom>
            <a:avLst/>
            <a:gdLst>
              <a:gd name="T0" fmla="*/ 0 w 2558375"/>
              <a:gd name="T1" fmla="*/ 1535620 h 1536970"/>
              <a:gd name="T2" fmla="*/ 516246 w 2558375"/>
              <a:gd name="T3" fmla="*/ 1107978 h 1536970"/>
              <a:gd name="T4" fmla="*/ 1344193 w 2558375"/>
              <a:gd name="T5" fmla="*/ 865001 h 1536970"/>
              <a:gd name="T6" fmla="*/ 1957845 w 2558375"/>
              <a:gd name="T7" fmla="*/ 515111 h 1536970"/>
              <a:gd name="T8" fmla="*/ 2561755 w 2558375"/>
              <a:gd name="T9" fmla="*/ 0 h 153697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2558375"/>
              <a:gd name="T16" fmla="*/ 0 h 1536970"/>
              <a:gd name="T17" fmla="*/ 2558375 w 2558375"/>
              <a:gd name="T18" fmla="*/ 1536970 h 153697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2558375" h="1536970">
                <a:moveTo>
                  <a:pt x="0" y="1536970"/>
                </a:moveTo>
                <a:cubicBezTo>
                  <a:pt x="145915" y="1378895"/>
                  <a:pt x="291830" y="1220821"/>
                  <a:pt x="515566" y="1108953"/>
                </a:cubicBezTo>
                <a:cubicBezTo>
                  <a:pt x="739302" y="997085"/>
                  <a:pt x="1102468" y="964659"/>
                  <a:pt x="1342417" y="865761"/>
                </a:cubicBezTo>
                <a:cubicBezTo>
                  <a:pt x="1582366" y="766863"/>
                  <a:pt x="1752600" y="659859"/>
                  <a:pt x="1955260" y="515566"/>
                </a:cubicBezTo>
                <a:cubicBezTo>
                  <a:pt x="2157920" y="371273"/>
                  <a:pt x="2358147" y="185636"/>
                  <a:pt x="2558375" y="0"/>
                </a:cubicBezTo>
              </a:path>
            </a:pathLst>
          </a:custGeom>
          <a:noFill/>
          <a:ln w="15875" algn="ctr">
            <a:solidFill>
              <a:schemeClr val="accent2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/>
          <a:lstStyle/>
          <a:p>
            <a:endParaRPr lang="ru-RU"/>
          </a:p>
        </p:txBody>
      </p:sp>
      <p:sp>
        <p:nvSpPr>
          <p:cNvPr id="29712" name="Rectangle 18"/>
          <p:cNvSpPr>
            <a:spLocks noChangeArrowheads="1"/>
          </p:cNvSpPr>
          <p:nvPr/>
        </p:nvSpPr>
        <p:spPr bwMode="auto">
          <a:xfrm>
            <a:off x="0" y="-184666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29713" name="TextBox 20"/>
          <p:cNvSpPr txBox="1">
            <a:spLocks noChangeArrowheads="1"/>
          </p:cNvSpPr>
          <p:nvPr/>
        </p:nvSpPr>
        <p:spPr bwMode="auto">
          <a:xfrm>
            <a:off x="6148062" y="1438276"/>
            <a:ext cx="5143500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just" eaLnBrk="1" hangingPunct="1"/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Пусть 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y = f(x)</a:t>
            </a:r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 непрерывная функция на отрезке 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[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a;b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]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714" name="TextBox 21"/>
          <p:cNvSpPr txBox="1">
            <a:spLocks noChangeArrowheads="1"/>
          </p:cNvSpPr>
          <p:nvPr/>
        </p:nvSpPr>
        <p:spPr bwMode="auto">
          <a:xfrm>
            <a:off x="6089020" y="428626"/>
            <a:ext cx="26161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/>
            <a:r>
              <a:rPr lang="ru-RU" dirty="0" smtClean="0">
                <a:solidFill>
                  <a:srgbClr val="FF0000"/>
                </a:solidFill>
              </a:rPr>
              <a:t> 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19" name="object 2">
            <a:extLst>
              <a:ext uri="{FF2B5EF4-FFF2-40B4-BE49-F238E27FC236}">
                <a16:creationId xmlns:a16="http://schemas.microsoft.com/office/drawing/2014/main" xmlns="" id="{74EF5945-2687-4874-8197-9CC30207AEEA}"/>
              </a:ext>
            </a:extLst>
          </p:cNvPr>
          <p:cNvSpPr/>
          <p:nvPr/>
        </p:nvSpPr>
        <p:spPr>
          <a:xfrm>
            <a:off x="3175" y="-23812"/>
            <a:ext cx="12174538" cy="617700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sp>
        <p:nvSpPr>
          <p:cNvPr id="3" name="Прямоугольник 2"/>
          <p:cNvSpPr/>
          <p:nvPr/>
        </p:nvSpPr>
        <p:spPr>
          <a:xfrm>
            <a:off x="1373658" y="54205"/>
            <a:ext cx="9692333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Криволинейная трапеция. Понятие определённого интеграла.</a:t>
            </a:r>
          </a:p>
        </p:txBody>
      </p:sp>
      <p:sp>
        <p:nvSpPr>
          <p:cNvPr id="22" name="Рамка 21"/>
          <p:cNvSpPr/>
          <p:nvPr/>
        </p:nvSpPr>
        <p:spPr>
          <a:xfrm>
            <a:off x="94267" y="651507"/>
            <a:ext cx="11990895" cy="6138890"/>
          </a:xfrm>
          <a:prstGeom prst="frame">
            <a:avLst>
              <a:gd name="adj1" fmla="val 545"/>
            </a:avLst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184528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54" name="Прямая со стрелкой 3"/>
          <p:cNvCxnSpPr>
            <a:cxnSpLocks noChangeShapeType="1"/>
          </p:cNvCxnSpPr>
          <p:nvPr/>
        </p:nvCxnSpPr>
        <p:spPr bwMode="auto">
          <a:xfrm rot="5400000" flipH="1" flipV="1">
            <a:off x="-225160" y="2892161"/>
            <a:ext cx="2357438" cy="2117"/>
          </a:xfrm>
          <a:prstGeom prst="straightConnector1">
            <a:avLst/>
          </a:prstGeom>
          <a:noFill/>
          <a:ln w="9525" algn="ctr">
            <a:solidFill>
              <a:schemeClr val="tx1"/>
            </a:solidFill>
            <a:miter lim="800000"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055" name="Прямая со стрелкой 5"/>
          <p:cNvCxnSpPr>
            <a:cxnSpLocks noChangeShapeType="1"/>
          </p:cNvCxnSpPr>
          <p:nvPr/>
        </p:nvCxnSpPr>
        <p:spPr bwMode="auto">
          <a:xfrm>
            <a:off x="762000" y="3786188"/>
            <a:ext cx="4191000" cy="1587"/>
          </a:xfrm>
          <a:prstGeom prst="straightConnector1">
            <a:avLst/>
          </a:prstGeom>
          <a:noFill/>
          <a:ln w="9525" algn="ctr">
            <a:solidFill>
              <a:schemeClr val="tx1"/>
            </a:solidFill>
            <a:miter lim="800000"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056" name="Прямая соединительная линия 8"/>
          <p:cNvCxnSpPr>
            <a:cxnSpLocks noChangeShapeType="1"/>
          </p:cNvCxnSpPr>
          <p:nvPr/>
        </p:nvCxnSpPr>
        <p:spPr bwMode="auto">
          <a:xfrm rot="5400000" flipH="1" flipV="1">
            <a:off x="880270" y="3429794"/>
            <a:ext cx="715962" cy="0"/>
          </a:xfrm>
          <a:prstGeom prst="line">
            <a:avLst/>
          </a:prstGeom>
          <a:noFill/>
          <a:ln w="9525" algn="ctr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057" name="Прямая соединительная линия 10"/>
          <p:cNvCxnSpPr>
            <a:cxnSpLocks noChangeShapeType="1"/>
          </p:cNvCxnSpPr>
          <p:nvPr/>
        </p:nvCxnSpPr>
        <p:spPr bwMode="auto">
          <a:xfrm rot="5400000" flipH="1" flipV="1">
            <a:off x="3653368" y="2678642"/>
            <a:ext cx="2216150" cy="2116"/>
          </a:xfrm>
          <a:prstGeom prst="line">
            <a:avLst/>
          </a:prstGeom>
          <a:noFill/>
          <a:ln w="9525" algn="ctr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2058" name="TextBox 13"/>
          <p:cNvSpPr txBox="1">
            <a:spLocks noChangeArrowheads="1"/>
          </p:cNvSpPr>
          <p:nvPr/>
        </p:nvSpPr>
        <p:spPr bwMode="auto">
          <a:xfrm>
            <a:off x="4857751" y="3286125"/>
            <a:ext cx="427567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en-US" i="1"/>
              <a:t>x</a:t>
            </a:r>
            <a:endParaRPr lang="ru-RU" i="1"/>
          </a:p>
        </p:txBody>
      </p:sp>
      <p:sp>
        <p:nvSpPr>
          <p:cNvPr id="2059" name="TextBox 14"/>
          <p:cNvSpPr txBox="1">
            <a:spLocks noChangeArrowheads="1"/>
          </p:cNvSpPr>
          <p:nvPr/>
        </p:nvSpPr>
        <p:spPr bwMode="auto">
          <a:xfrm>
            <a:off x="478367" y="1428751"/>
            <a:ext cx="320922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en-US" i="1"/>
              <a:t>y</a:t>
            </a:r>
            <a:endParaRPr lang="ru-RU" i="1"/>
          </a:p>
        </p:txBody>
      </p:sp>
      <p:sp>
        <p:nvSpPr>
          <p:cNvPr id="2060" name="TextBox 15"/>
          <p:cNvSpPr txBox="1">
            <a:spLocks noChangeArrowheads="1"/>
          </p:cNvSpPr>
          <p:nvPr/>
        </p:nvSpPr>
        <p:spPr bwMode="auto">
          <a:xfrm>
            <a:off x="571500" y="3714750"/>
            <a:ext cx="338554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en-US"/>
              <a:t>0</a:t>
            </a:r>
            <a:endParaRPr lang="ru-RU"/>
          </a:p>
        </p:txBody>
      </p:sp>
      <p:sp>
        <p:nvSpPr>
          <p:cNvPr id="2061" name="TextBox 16"/>
          <p:cNvSpPr txBox="1">
            <a:spLocks noChangeArrowheads="1"/>
          </p:cNvSpPr>
          <p:nvPr/>
        </p:nvSpPr>
        <p:spPr bwMode="auto">
          <a:xfrm>
            <a:off x="857251" y="3786189"/>
            <a:ext cx="63511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en-US" sz="1800" i="1"/>
              <a:t>a</a:t>
            </a:r>
            <a:r>
              <a:rPr lang="ru-RU" sz="1800" i="1"/>
              <a:t>=</a:t>
            </a:r>
            <a:r>
              <a:rPr lang="en-US" sz="1800" i="1"/>
              <a:t>x</a:t>
            </a:r>
            <a:r>
              <a:rPr lang="en-US" sz="1800" i="1" baseline="-25000"/>
              <a:t>0</a:t>
            </a:r>
            <a:endParaRPr lang="ru-RU" sz="1800" i="1" baseline="-25000"/>
          </a:p>
        </p:txBody>
      </p:sp>
      <p:sp>
        <p:nvSpPr>
          <p:cNvPr id="2062" name="TextBox 17"/>
          <p:cNvSpPr txBox="1">
            <a:spLocks noChangeArrowheads="1"/>
          </p:cNvSpPr>
          <p:nvPr/>
        </p:nvSpPr>
        <p:spPr bwMode="auto">
          <a:xfrm>
            <a:off x="4478867" y="3786189"/>
            <a:ext cx="63511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en-US" sz="1800" i="1" dirty="0"/>
              <a:t>b=</a:t>
            </a:r>
            <a:r>
              <a:rPr lang="en-US" sz="1800" i="1" dirty="0" err="1"/>
              <a:t>x</a:t>
            </a:r>
            <a:r>
              <a:rPr lang="en-US" sz="1800" i="1" baseline="-25000" dirty="0" err="1"/>
              <a:t>n</a:t>
            </a:r>
            <a:endParaRPr lang="ru-RU" sz="1800" i="1" baseline="-25000" dirty="0"/>
          </a:p>
        </p:txBody>
      </p:sp>
      <p:sp>
        <p:nvSpPr>
          <p:cNvPr id="2063" name="TextBox 18"/>
          <p:cNvSpPr txBox="1">
            <a:spLocks noChangeArrowheads="1"/>
          </p:cNvSpPr>
          <p:nvPr/>
        </p:nvSpPr>
        <p:spPr bwMode="auto">
          <a:xfrm>
            <a:off x="3048000" y="1071563"/>
            <a:ext cx="1111202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en-US" b="1" i="1">
                <a:solidFill>
                  <a:schemeClr val="accent2"/>
                </a:solidFill>
              </a:rPr>
              <a:t>y </a:t>
            </a:r>
            <a:r>
              <a:rPr lang="en-US" b="1">
                <a:solidFill>
                  <a:schemeClr val="accent2"/>
                </a:solidFill>
              </a:rPr>
              <a:t>= </a:t>
            </a:r>
            <a:r>
              <a:rPr lang="en-US" b="1" i="1">
                <a:solidFill>
                  <a:schemeClr val="accent2"/>
                </a:solidFill>
              </a:rPr>
              <a:t>f</a:t>
            </a:r>
            <a:r>
              <a:rPr lang="en-US" b="1">
                <a:solidFill>
                  <a:schemeClr val="accent2"/>
                </a:solidFill>
              </a:rPr>
              <a:t>(</a:t>
            </a:r>
            <a:r>
              <a:rPr lang="en-US" b="1" i="1">
                <a:solidFill>
                  <a:schemeClr val="accent2"/>
                </a:solidFill>
              </a:rPr>
              <a:t>x</a:t>
            </a:r>
            <a:r>
              <a:rPr lang="en-US" b="1">
                <a:solidFill>
                  <a:schemeClr val="accent2"/>
                </a:solidFill>
              </a:rPr>
              <a:t>)</a:t>
            </a:r>
            <a:endParaRPr lang="ru-RU" b="1">
              <a:solidFill>
                <a:schemeClr val="accent2"/>
              </a:solidFill>
            </a:endParaRPr>
          </a:p>
        </p:txBody>
      </p:sp>
      <p:sp>
        <p:nvSpPr>
          <p:cNvPr id="2064" name="Полилиния 61"/>
          <p:cNvSpPr>
            <a:spLocks noChangeArrowheads="1"/>
          </p:cNvSpPr>
          <p:nvPr/>
        </p:nvSpPr>
        <p:spPr bwMode="auto">
          <a:xfrm>
            <a:off x="1047751" y="1500188"/>
            <a:ext cx="3793067" cy="1714500"/>
          </a:xfrm>
          <a:custGeom>
            <a:avLst/>
            <a:gdLst>
              <a:gd name="T0" fmla="*/ 0 w 2558375"/>
              <a:gd name="T1" fmla="*/ 2654761 h 1536970"/>
              <a:gd name="T2" fmla="*/ 876449 w 2558375"/>
              <a:gd name="T3" fmla="*/ 1915462 h 1536970"/>
              <a:gd name="T4" fmla="*/ 2282078 w 2558375"/>
              <a:gd name="T5" fmla="*/ 1495403 h 1536970"/>
              <a:gd name="T6" fmla="*/ 3323893 w 2558375"/>
              <a:gd name="T7" fmla="*/ 890521 h 1536970"/>
              <a:gd name="T8" fmla="*/ 4349167 w 2558375"/>
              <a:gd name="T9" fmla="*/ 0 h 153697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2558375"/>
              <a:gd name="T16" fmla="*/ 0 h 1536970"/>
              <a:gd name="T17" fmla="*/ 2558375 w 2558375"/>
              <a:gd name="T18" fmla="*/ 1536970 h 153697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2558375" h="1536970">
                <a:moveTo>
                  <a:pt x="0" y="1536970"/>
                </a:moveTo>
                <a:cubicBezTo>
                  <a:pt x="145915" y="1378895"/>
                  <a:pt x="291830" y="1220821"/>
                  <a:pt x="515566" y="1108953"/>
                </a:cubicBezTo>
                <a:cubicBezTo>
                  <a:pt x="739302" y="997085"/>
                  <a:pt x="1102468" y="964659"/>
                  <a:pt x="1342417" y="865761"/>
                </a:cubicBezTo>
                <a:cubicBezTo>
                  <a:pt x="1582366" y="766863"/>
                  <a:pt x="1752600" y="659859"/>
                  <a:pt x="1955260" y="515566"/>
                </a:cubicBezTo>
                <a:cubicBezTo>
                  <a:pt x="2157920" y="371273"/>
                  <a:pt x="2358147" y="185636"/>
                  <a:pt x="2558375" y="0"/>
                </a:cubicBezTo>
              </a:path>
            </a:pathLst>
          </a:custGeom>
          <a:noFill/>
          <a:ln w="15875" algn="ctr">
            <a:solidFill>
              <a:schemeClr val="accent2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/>
          <a:lstStyle/>
          <a:p>
            <a:endParaRPr lang="ru-RU"/>
          </a:p>
        </p:txBody>
      </p:sp>
      <p:sp>
        <p:nvSpPr>
          <p:cNvPr id="2065" name="TextBox 22"/>
          <p:cNvSpPr txBox="1">
            <a:spLocks noChangeArrowheads="1"/>
          </p:cNvSpPr>
          <p:nvPr/>
        </p:nvSpPr>
        <p:spPr bwMode="auto">
          <a:xfrm>
            <a:off x="952501" y="428626"/>
            <a:ext cx="26161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ru-RU" dirty="0" smtClean="0"/>
              <a:t>.</a:t>
            </a:r>
            <a:endParaRPr lang="ru-RU" dirty="0"/>
          </a:p>
        </p:txBody>
      </p:sp>
      <p:sp>
        <p:nvSpPr>
          <p:cNvPr id="2066" name="TextBox 1"/>
          <p:cNvSpPr txBox="1">
            <a:spLocks noChangeArrowheads="1"/>
          </p:cNvSpPr>
          <p:nvPr/>
        </p:nvSpPr>
        <p:spPr bwMode="auto">
          <a:xfrm>
            <a:off x="5886192" y="967919"/>
            <a:ext cx="5524500" cy="18158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just" eaLnBrk="1" hangingPunct="1"/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1) </a:t>
            </a:r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Разделим </a:t>
            </a:r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отрезок 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[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a;b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]</a:t>
            </a:r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 точками 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x</a:t>
            </a:r>
            <a:r>
              <a:rPr lang="en-US" sz="2800" b="1" baseline="-25000" dirty="0"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a = x</a:t>
            </a:r>
            <a:r>
              <a:rPr lang="en-US" sz="2800" b="1" baseline="-25000" dirty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&lt;x</a:t>
            </a:r>
            <a:r>
              <a:rPr lang="en-US" sz="2800" b="1" baseline="-25000" dirty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&lt;x</a:t>
            </a:r>
            <a:r>
              <a:rPr lang="en-US" sz="2800" b="1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&lt;…&lt;x</a:t>
            </a:r>
            <a:r>
              <a:rPr lang="en-US" sz="2800" b="1" baseline="-25000" dirty="0">
                <a:latin typeface="Arial" panose="020B0604020202020204" pitchFamily="34" charset="0"/>
                <a:cs typeface="Arial" panose="020B0604020202020204" pitchFamily="34" charset="0"/>
              </a:rPr>
              <a:t>n-1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&lt;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x</a:t>
            </a:r>
            <a:r>
              <a:rPr lang="en-US" sz="2800" b="1" baseline="-25000" dirty="0" err="1"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= b) </a:t>
            </a:r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на 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 отрезков 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[a;x</a:t>
            </a:r>
            <a:r>
              <a:rPr lang="en-US" sz="2800" b="1" baseline="-25000" dirty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], [x</a:t>
            </a:r>
            <a:r>
              <a:rPr lang="en-US" sz="2800" b="1" baseline="-25000" dirty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;x</a:t>
            </a:r>
            <a:r>
              <a:rPr lang="en-US" sz="2800" b="1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],…,[x</a:t>
            </a:r>
            <a:r>
              <a:rPr lang="en-US" sz="2800" b="1" baseline="-25000" dirty="0"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sz="2800" b="1" baseline="-25000" dirty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;b] 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67" name="TextBox 17"/>
          <p:cNvSpPr txBox="1">
            <a:spLocks noChangeArrowheads="1"/>
          </p:cNvSpPr>
          <p:nvPr/>
        </p:nvSpPr>
        <p:spPr bwMode="auto">
          <a:xfrm>
            <a:off x="6263798" y="3244560"/>
            <a:ext cx="4408386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2) </a:t>
            </a:r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Пусть длина отрезка </a:t>
            </a:r>
          </a:p>
        </p:txBody>
      </p:sp>
      <p:graphicFrame>
        <p:nvGraphicFramePr>
          <p:cNvPr id="2050" name="Object 1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02041577"/>
              </p:ext>
            </p:extLst>
          </p:nvPr>
        </p:nvGraphicFramePr>
        <p:xfrm>
          <a:off x="5240395" y="3742647"/>
          <a:ext cx="6455191" cy="64796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58" name="Формула" r:id="rId3" imgW="1701800" imgH="228600" progId="Equation.3">
                  <p:embed/>
                </p:oleObj>
              </mc:Choice>
              <mc:Fallback>
                <p:oleObj name="Формула" r:id="rId3" imgW="1701800" imgH="2286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240395" y="3742647"/>
                        <a:ext cx="6455191" cy="647965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2068" name="TextBox 19"/>
          <p:cNvSpPr txBox="1">
            <a:spLocks noChangeArrowheads="1"/>
          </p:cNvSpPr>
          <p:nvPr/>
        </p:nvSpPr>
        <p:spPr bwMode="auto">
          <a:xfrm>
            <a:off x="5973875" y="4390612"/>
            <a:ext cx="5238751" cy="13849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defPPr>
              <a:defRPr lang="ru-RU"/>
            </a:defPPr>
            <a:lvl1pPr algn="just">
              <a:defRPr sz="2000">
                <a:latin typeface="Times New Roman" pitchFamily="18" charset="0"/>
              </a:defRPr>
            </a:lvl1pPr>
            <a:lvl2pPr marL="742950" indent="-285750" eaLnBrk="0" hangingPunct="0">
              <a:defRPr sz="2400">
                <a:latin typeface="Times New Roman" pitchFamily="18" charset="0"/>
              </a:defRPr>
            </a:lvl2pPr>
            <a:lvl3pPr marL="1143000" indent="-228600" eaLnBrk="0" hangingPunct="0">
              <a:defRPr sz="2400">
                <a:latin typeface="Times New Roman" pitchFamily="18" charset="0"/>
              </a:defRPr>
            </a:lvl3pPr>
            <a:lvl4pPr marL="1600200" indent="-228600" eaLnBrk="0" hangingPunct="0">
              <a:defRPr sz="2400">
                <a:latin typeface="Times New Roman" pitchFamily="18" charset="0"/>
              </a:defRPr>
            </a:lvl4pPr>
            <a:lvl5pPr marL="2057400" indent="-228600" eaLnBrk="0" hangingPunct="0">
              <a:defRPr sz="2400"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latin typeface="Times New Roman" pitchFamily="18" charset="0"/>
              </a:defRPr>
            </a:lvl9pPr>
          </a:lstStyle>
          <a:p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3) </a:t>
            </a:r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Проведём через точки 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x</a:t>
            </a:r>
            <a:r>
              <a:rPr lang="en-US" sz="2800" b="1" baseline="-25000" dirty="0"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 прямые, параллельные оси ОУ.</a:t>
            </a:r>
          </a:p>
        </p:txBody>
      </p:sp>
      <p:cxnSp>
        <p:nvCxnSpPr>
          <p:cNvPr id="2069" name="Прямая соединительная линия 23"/>
          <p:cNvCxnSpPr>
            <a:cxnSpLocks noChangeShapeType="1"/>
            <a:endCxn id="2064" idx="1"/>
          </p:cNvCxnSpPr>
          <p:nvPr/>
        </p:nvCxnSpPr>
        <p:spPr bwMode="auto">
          <a:xfrm rot="5400000" flipH="1" flipV="1">
            <a:off x="1286140" y="3260461"/>
            <a:ext cx="1049338" cy="2116"/>
          </a:xfrm>
          <a:prstGeom prst="line">
            <a:avLst/>
          </a:prstGeom>
          <a:noFill/>
          <a:ln w="9525" algn="ctr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070" name="Прямая соединительная линия 26"/>
          <p:cNvCxnSpPr>
            <a:cxnSpLocks noChangeShapeType="1"/>
          </p:cNvCxnSpPr>
          <p:nvPr/>
        </p:nvCxnSpPr>
        <p:spPr bwMode="auto">
          <a:xfrm rot="5400000" flipH="1" flipV="1">
            <a:off x="1772180" y="3178705"/>
            <a:ext cx="1216025" cy="2117"/>
          </a:xfrm>
          <a:prstGeom prst="line">
            <a:avLst/>
          </a:prstGeom>
          <a:noFill/>
          <a:ln w="9525" algn="ctr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071" name="Прямая соединительная линия 28"/>
          <p:cNvCxnSpPr>
            <a:cxnSpLocks noChangeShapeType="1"/>
          </p:cNvCxnSpPr>
          <p:nvPr/>
        </p:nvCxnSpPr>
        <p:spPr bwMode="auto">
          <a:xfrm rot="16200000" flipV="1">
            <a:off x="2309813" y="3143251"/>
            <a:ext cx="1285875" cy="0"/>
          </a:xfrm>
          <a:prstGeom prst="line">
            <a:avLst/>
          </a:prstGeom>
          <a:noFill/>
          <a:ln w="9525" algn="ctr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072" name="Прямая соединительная линия 32"/>
          <p:cNvCxnSpPr>
            <a:cxnSpLocks noChangeShapeType="1"/>
          </p:cNvCxnSpPr>
          <p:nvPr/>
        </p:nvCxnSpPr>
        <p:spPr bwMode="auto">
          <a:xfrm rot="5400000" flipH="1" flipV="1">
            <a:off x="3203311" y="2890574"/>
            <a:ext cx="1782763" cy="2117"/>
          </a:xfrm>
          <a:prstGeom prst="line">
            <a:avLst/>
          </a:prstGeom>
          <a:noFill/>
          <a:ln w="9525" algn="ctr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073" name="Прямая соединительная линия 37"/>
          <p:cNvCxnSpPr>
            <a:cxnSpLocks noChangeShapeType="1"/>
          </p:cNvCxnSpPr>
          <p:nvPr/>
        </p:nvCxnSpPr>
        <p:spPr bwMode="auto">
          <a:xfrm rot="5400000" flipH="1" flipV="1">
            <a:off x="2773363" y="3036888"/>
            <a:ext cx="1501775" cy="0"/>
          </a:xfrm>
          <a:prstGeom prst="line">
            <a:avLst/>
          </a:prstGeom>
          <a:noFill/>
          <a:ln w="9525" algn="ctr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2074" name="TextBox 44"/>
          <p:cNvSpPr txBox="1">
            <a:spLocks noChangeArrowheads="1"/>
          </p:cNvSpPr>
          <p:nvPr/>
        </p:nvSpPr>
        <p:spPr bwMode="auto">
          <a:xfrm>
            <a:off x="1619251" y="3786189"/>
            <a:ext cx="364202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en-US" sz="1800" i="1"/>
              <a:t>x</a:t>
            </a:r>
            <a:r>
              <a:rPr lang="en-US" sz="1800" baseline="-25000"/>
              <a:t>1</a:t>
            </a:r>
            <a:endParaRPr lang="ru-RU" sz="1800" baseline="-25000"/>
          </a:p>
        </p:txBody>
      </p:sp>
      <p:sp>
        <p:nvSpPr>
          <p:cNvPr id="2075" name="TextBox 47"/>
          <p:cNvSpPr txBox="1">
            <a:spLocks noChangeArrowheads="1"/>
          </p:cNvSpPr>
          <p:nvPr/>
        </p:nvSpPr>
        <p:spPr bwMode="auto">
          <a:xfrm>
            <a:off x="2667000" y="3786189"/>
            <a:ext cx="45878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en-US" sz="1800" i="1"/>
              <a:t>x</a:t>
            </a:r>
            <a:r>
              <a:rPr lang="en-US" sz="1800" i="1" baseline="-25000"/>
              <a:t>i-1</a:t>
            </a:r>
            <a:endParaRPr lang="ru-RU" sz="1800" baseline="-25000"/>
          </a:p>
        </p:txBody>
      </p:sp>
      <p:sp>
        <p:nvSpPr>
          <p:cNvPr id="2076" name="TextBox 48"/>
          <p:cNvSpPr txBox="1">
            <a:spLocks noChangeArrowheads="1"/>
          </p:cNvSpPr>
          <p:nvPr/>
        </p:nvSpPr>
        <p:spPr bwMode="auto">
          <a:xfrm>
            <a:off x="3333751" y="3786189"/>
            <a:ext cx="33054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en-US" sz="1800" i="1"/>
              <a:t>x</a:t>
            </a:r>
            <a:r>
              <a:rPr lang="en-US" sz="1800" i="1" baseline="-25000"/>
              <a:t>i</a:t>
            </a:r>
            <a:endParaRPr lang="ru-RU" sz="1800" baseline="-25000"/>
          </a:p>
        </p:txBody>
      </p:sp>
      <p:sp>
        <p:nvSpPr>
          <p:cNvPr id="2077" name="TextBox 49"/>
          <p:cNvSpPr txBox="1">
            <a:spLocks noChangeArrowheads="1"/>
          </p:cNvSpPr>
          <p:nvPr/>
        </p:nvSpPr>
        <p:spPr bwMode="auto">
          <a:xfrm>
            <a:off x="3810001" y="3786189"/>
            <a:ext cx="492443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en-US" sz="1800" i="1"/>
              <a:t>x</a:t>
            </a:r>
            <a:r>
              <a:rPr lang="en-US" sz="1800" i="1" baseline="-25000"/>
              <a:t>n-1</a:t>
            </a:r>
            <a:endParaRPr lang="ru-RU" sz="1800" baseline="-25000"/>
          </a:p>
        </p:txBody>
      </p:sp>
      <p:cxnSp>
        <p:nvCxnSpPr>
          <p:cNvPr id="2078" name="Прямая соединительная линия 52"/>
          <p:cNvCxnSpPr>
            <a:cxnSpLocks noChangeShapeType="1"/>
          </p:cNvCxnSpPr>
          <p:nvPr/>
        </p:nvCxnSpPr>
        <p:spPr bwMode="auto">
          <a:xfrm rot="5400000" flipH="1" flipV="1">
            <a:off x="3379524" y="2785799"/>
            <a:ext cx="2001837" cy="2116"/>
          </a:xfrm>
          <a:prstGeom prst="line">
            <a:avLst/>
          </a:prstGeom>
          <a:noFill/>
          <a:ln w="9525" algn="ctr">
            <a:solidFill>
              <a:schemeClr val="tx1"/>
            </a:solidFill>
            <a:prstDash val="dash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079" name="Прямая соединительная линия 54"/>
          <p:cNvCxnSpPr>
            <a:cxnSpLocks noChangeShapeType="1"/>
          </p:cNvCxnSpPr>
          <p:nvPr/>
        </p:nvCxnSpPr>
        <p:spPr bwMode="auto">
          <a:xfrm rot="5400000" flipH="1" flipV="1">
            <a:off x="2522274" y="3071549"/>
            <a:ext cx="1430337" cy="2116"/>
          </a:xfrm>
          <a:prstGeom prst="line">
            <a:avLst/>
          </a:prstGeom>
          <a:noFill/>
          <a:ln w="9525" algn="ctr">
            <a:solidFill>
              <a:schemeClr val="tx1"/>
            </a:solidFill>
            <a:prstDash val="dash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080" name="Прямая соединительная линия 56"/>
          <p:cNvCxnSpPr>
            <a:cxnSpLocks noChangeShapeType="1"/>
          </p:cNvCxnSpPr>
          <p:nvPr/>
        </p:nvCxnSpPr>
        <p:spPr bwMode="auto">
          <a:xfrm rot="5400000" flipH="1" flipV="1">
            <a:off x="1057805" y="3321580"/>
            <a:ext cx="930275" cy="2116"/>
          </a:xfrm>
          <a:prstGeom prst="line">
            <a:avLst/>
          </a:prstGeom>
          <a:noFill/>
          <a:ln w="9525" algn="ctr">
            <a:solidFill>
              <a:schemeClr val="tx1"/>
            </a:solidFill>
            <a:prstDash val="dash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081" name="Прямая соединительная линия 58"/>
          <p:cNvCxnSpPr>
            <a:cxnSpLocks noChangeShapeType="1"/>
          </p:cNvCxnSpPr>
          <p:nvPr/>
        </p:nvCxnSpPr>
        <p:spPr bwMode="auto">
          <a:xfrm rot="5400000" flipH="1" flipV="1">
            <a:off x="1522149" y="3214424"/>
            <a:ext cx="1144587" cy="2116"/>
          </a:xfrm>
          <a:prstGeom prst="line">
            <a:avLst/>
          </a:prstGeom>
          <a:noFill/>
          <a:ln w="9525" algn="ctr">
            <a:solidFill>
              <a:schemeClr val="tx1"/>
            </a:solidFill>
            <a:prstDash val="dash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082" name="Прямая соединительная линия 64"/>
          <p:cNvCxnSpPr>
            <a:cxnSpLocks noChangeShapeType="1"/>
          </p:cNvCxnSpPr>
          <p:nvPr/>
        </p:nvCxnSpPr>
        <p:spPr bwMode="auto">
          <a:xfrm rot="5400000" flipH="1" flipV="1">
            <a:off x="2057930" y="3178705"/>
            <a:ext cx="1216025" cy="2116"/>
          </a:xfrm>
          <a:prstGeom prst="line">
            <a:avLst/>
          </a:prstGeom>
          <a:noFill/>
          <a:ln w="9525" algn="ctr">
            <a:solidFill>
              <a:schemeClr val="tx1"/>
            </a:solidFill>
            <a:prstDash val="dash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083" name="Прямая соединительная линия 66"/>
          <p:cNvCxnSpPr>
            <a:cxnSpLocks noChangeShapeType="1"/>
          </p:cNvCxnSpPr>
          <p:nvPr/>
        </p:nvCxnSpPr>
        <p:spPr bwMode="auto">
          <a:xfrm rot="5400000" flipH="1" flipV="1">
            <a:off x="2986618" y="2964392"/>
            <a:ext cx="1644650" cy="2116"/>
          </a:xfrm>
          <a:prstGeom prst="line">
            <a:avLst/>
          </a:prstGeom>
          <a:noFill/>
          <a:ln w="9525" algn="ctr">
            <a:solidFill>
              <a:schemeClr val="tx1"/>
            </a:solidFill>
            <a:prstDash val="dash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graphicFrame>
        <p:nvGraphicFramePr>
          <p:cNvPr id="2051" name="Object 20"/>
          <p:cNvGraphicFramePr>
            <a:graphicFrameLocks noChangeAspect="1"/>
          </p:cNvGraphicFramePr>
          <p:nvPr/>
        </p:nvGraphicFramePr>
        <p:xfrm>
          <a:off x="1524001" y="3500438"/>
          <a:ext cx="285751" cy="3079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59" name="Формула" r:id="rId5" imgW="152268" imgH="215713" progId="Equation.3">
                  <p:embed/>
                </p:oleObj>
              </mc:Choice>
              <mc:Fallback>
                <p:oleObj name="Формула" r:id="rId5" imgW="152268" imgH="215713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1" y="3500438"/>
                        <a:ext cx="285751" cy="3079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052" name="Object 19"/>
          <p:cNvGraphicFramePr>
            <a:graphicFrameLocks noChangeAspect="1"/>
          </p:cNvGraphicFramePr>
          <p:nvPr/>
        </p:nvGraphicFramePr>
        <p:xfrm>
          <a:off x="3238501" y="3500438"/>
          <a:ext cx="285751" cy="3222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60" name="Формула" r:id="rId7" imgW="152334" imgH="228501" progId="Equation.3">
                  <p:embed/>
                </p:oleObj>
              </mc:Choice>
              <mc:Fallback>
                <p:oleObj name="Формула" r:id="rId7" imgW="152334" imgH="228501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38501" y="3500438"/>
                        <a:ext cx="285751" cy="32226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053" name="Object 18"/>
          <p:cNvGraphicFramePr>
            <a:graphicFrameLocks noChangeAspect="1"/>
          </p:cNvGraphicFramePr>
          <p:nvPr/>
        </p:nvGraphicFramePr>
        <p:xfrm>
          <a:off x="4381500" y="3429001"/>
          <a:ext cx="381000" cy="3603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61" name="Формула" r:id="rId9" imgW="177646" imgH="228402" progId="Equation.3">
                  <p:embed/>
                </p:oleObj>
              </mc:Choice>
              <mc:Fallback>
                <p:oleObj name="Формула" r:id="rId9" imgW="177646" imgH="228402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381500" y="3429001"/>
                        <a:ext cx="381000" cy="36036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084" name="Rectangle 21"/>
          <p:cNvSpPr>
            <a:spLocks noChangeArrowheads="1"/>
          </p:cNvSpPr>
          <p:nvPr/>
        </p:nvSpPr>
        <p:spPr bwMode="auto">
          <a:xfrm>
            <a:off x="0" y="43934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2085" name="Rectangle 22"/>
          <p:cNvSpPr>
            <a:spLocks noChangeArrowheads="1"/>
          </p:cNvSpPr>
          <p:nvPr/>
        </p:nvSpPr>
        <p:spPr bwMode="auto">
          <a:xfrm>
            <a:off x="0" y="545470"/>
            <a:ext cx="1107996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pPr eaLnBrk="0" hangingPunct="0"/>
            <a:r>
              <a:rPr lang="en-US" sz="1100" dirty="0">
                <a:cs typeface="Calibri" pitchFamily="34" charset="0"/>
              </a:rPr>
              <a:t>	</a:t>
            </a:r>
            <a:endParaRPr lang="en-US" dirty="0"/>
          </a:p>
        </p:txBody>
      </p:sp>
      <p:sp>
        <p:nvSpPr>
          <p:cNvPr id="2086" name="Rectangle 23"/>
          <p:cNvSpPr>
            <a:spLocks noChangeArrowheads="1"/>
          </p:cNvSpPr>
          <p:nvPr/>
        </p:nvSpPr>
        <p:spPr bwMode="auto">
          <a:xfrm>
            <a:off x="0" y="774070"/>
            <a:ext cx="1107996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pPr eaLnBrk="0" hangingPunct="0"/>
            <a:r>
              <a:rPr lang="en-US" sz="1100">
                <a:cs typeface="Calibri" pitchFamily="34" charset="0"/>
              </a:rPr>
              <a:t>	</a:t>
            </a:r>
            <a:endParaRPr lang="en-US"/>
          </a:p>
        </p:txBody>
      </p:sp>
      <p:sp>
        <p:nvSpPr>
          <p:cNvPr id="77" name="TextBox 76"/>
          <p:cNvSpPr txBox="1"/>
          <p:nvPr/>
        </p:nvSpPr>
        <p:spPr>
          <a:xfrm>
            <a:off x="478368" y="5825974"/>
            <a:ext cx="10477500" cy="95410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just">
              <a:defRPr/>
            </a:pPr>
            <a:r>
              <a:rPr lang="ru-RU" sz="2000" dirty="0"/>
              <a:t>4</a:t>
            </a:r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) В каждом отрезке 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[x</a:t>
            </a:r>
            <a:r>
              <a:rPr lang="en-US" sz="2800" b="1" baseline="-25000" dirty="0">
                <a:latin typeface="Arial" panose="020B0604020202020204" pitchFamily="34" charset="0"/>
                <a:cs typeface="Arial" panose="020B0604020202020204" pitchFamily="34" charset="0"/>
              </a:rPr>
              <a:t>i-1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;x</a:t>
            </a:r>
            <a:r>
              <a:rPr lang="en-US" sz="2800" b="1" baseline="-25000" dirty="0"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]</a:t>
            </a:r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 возьмём произвольную точку  </a:t>
            </a:r>
            <a:r>
              <a:rPr lang="el-GR" sz="2800" b="1" dirty="0">
                <a:latin typeface="Arial" panose="020B0604020202020204" pitchFamily="34" charset="0"/>
                <a:cs typeface="Arial" panose="020B0604020202020204" pitchFamily="34" charset="0"/>
              </a:rPr>
              <a:t>ξ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 и вычислим значение функции в ней, т.е. 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f(</a:t>
            </a:r>
            <a:r>
              <a:rPr lang="el-GR" sz="2800" b="1" dirty="0">
                <a:latin typeface="Arial" panose="020B0604020202020204" pitchFamily="34" charset="0"/>
                <a:cs typeface="Arial" panose="020B0604020202020204" pitchFamily="34" charset="0"/>
              </a:rPr>
              <a:t>ξ</a:t>
            </a:r>
            <a:r>
              <a:rPr lang="en-US" sz="2800" b="1" baseline="-25000" dirty="0"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0" name="object 2">
            <a:extLst>
              <a:ext uri="{FF2B5EF4-FFF2-40B4-BE49-F238E27FC236}">
                <a16:creationId xmlns:a16="http://schemas.microsoft.com/office/drawing/2014/main" xmlns="" id="{74EF5945-2687-4874-8197-9CC30207AEEA}"/>
              </a:ext>
            </a:extLst>
          </p:cNvPr>
          <p:cNvSpPr/>
          <p:nvPr/>
        </p:nvSpPr>
        <p:spPr>
          <a:xfrm>
            <a:off x="0" y="0"/>
            <a:ext cx="12174538" cy="617700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0" tIns="0" rIns="0" bIns="0"/>
          <a:lstStyle/>
          <a:p>
            <a:r>
              <a:rPr lang="ru-RU" sz="2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2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1" name="Рамка 40"/>
          <p:cNvSpPr/>
          <p:nvPr/>
        </p:nvSpPr>
        <p:spPr>
          <a:xfrm>
            <a:off x="94267" y="651507"/>
            <a:ext cx="11990895" cy="6138890"/>
          </a:xfrm>
          <a:prstGeom prst="frame">
            <a:avLst>
              <a:gd name="adj1" fmla="val 545"/>
            </a:avLst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5189917" y="4141147"/>
            <a:ext cx="119199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Решение</a:t>
            </a:r>
          </a:p>
        </p:txBody>
      </p:sp>
    </p:spTree>
    <p:extLst>
      <p:ext uri="{BB962C8B-B14F-4D97-AF65-F5344CB8AC3E}">
        <p14:creationId xmlns:p14="http://schemas.microsoft.com/office/powerpoint/2010/main" val="4076374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080" name="Прямая со стрелкой 3"/>
          <p:cNvCxnSpPr>
            <a:cxnSpLocks noChangeShapeType="1"/>
          </p:cNvCxnSpPr>
          <p:nvPr/>
        </p:nvCxnSpPr>
        <p:spPr bwMode="auto">
          <a:xfrm rot="5400000" flipH="1" flipV="1">
            <a:off x="-129909" y="2249224"/>
            <a:ext cx="2357437" cy="2116"/>
          </a:xfrm>
          <a:prstGeom prst="straightConnector1">
            <a:avLst/>
          </a:prstGeom>
          <a:noFill/>
          <a:ln w="9525" algn="ctr">
            <a:solidFill>
              <a:schemeClr val="tx1"/>
            </a:solidFill>
            <a:miter lim="800000"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3081" name="Прямая со стрелкой 5"/>
          <p:cNvCxnSpPr>
            <a:cxnSpLocks noChangeShapeType="1"/>
          </p:cNvCxnSpPr>
          <p:nvPr/>
        </p:nvCxnSpPr>
        <p:spPr bwMode="auto">
          <a:xfrm>
            <a:off x="857251" y="3143250"/>
            <a:ext cx="4191000" cy="1588"/>
          </a:xfrm>
          <a:prstGeom prst="straightConnector1">
            <a:avLst/>
          </a:prstGeom>
          <a:noFill/>
          <a:ln w="9525" algn="ctr">
            <a:solidFill>
              <a:schemeClr val="tx1"/>
            </a:solidFill>
            <a:miter lim="800000"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3082" name="Прямая соединительная линия 8"/>
          <p:cNvCxnSpPr>
            <a:cxnSpLocks noChangeShapeType="1"/>
          </p:cNvCxnSpPr>
          <p:nvPr/>
        </p:nvCxnSpPr>
        <p:spPr bwMode="auto">
          <a:xfrm rot="5400000" flipH="1" flipV="1">
            <a:off x="975519" y="2786857"/>
            <a:ext cx="715963" cy="0"/>
          </a:xfrm>
          <a:prstGeom prst="line">
            <a:avLst/>
          </a:prstGeom>
          <a:noFill/>
          <a:ln w="9525" algn="ctr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3083" name="Прямая соединительная линия 10"/>
          <p:cNvCxnSpPr>
            <a:cxnSpLocks noChangeShapeType="1"/>
          </p:cNvCxnSpPr>
          <p:nvPr/>
        </p:nvCxnSpPr>
        <p:spPr bwMode="auto">
          <a:xfrm rot="5400000" flipH="1" flipV="1">
            <a:off x="3748617" y="2035704"/>
            <a:ext cx="2216150" cy="2117"/>
          </a:xfrm>
          <a:prstGeom prst="line">
            <a:avLst/>
          </a:prstGeom>
          <a:noFill/>
          <a:ln w="9525" algn="ctr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3084" name="TextBox 13"/>
          <p:cNvSpPr txBox="1">
            <a:spLocks noChangeArrowheads="1"/>
          </p:cNvSpPr>
          <p:nvPr/>
        </p:nvSpPr>
        <p:spPr bwMode="auto">
          <a:xfrm>
            <a:off x="4953001" y="2643188"/>
            <a:ext cx="427567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en-US" i="1"/>
              <a:t>x</a:t>
            </a:r>
            <a:endParaRPr lang="ru-RU" i="1"/>
          </a:p>
        </p:txBody>
      </p:sp>
      <p:sp>
        <p:nvSpPr>
          <p:cNvPr id="3085" name="TextBox 14"/>
          <p:cNvSpPr txBox="1">
            <a:spLocks noChangeArrowheads="1"/>
          </p:cNvSpPr>
          <p:nvPr/>
        </p:nvSpPr>
        <p:spPr bwMode="auto">
          <a:xfrm>
            <a:off x="573618" y="785813"/>
            <a:ext cx="320922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en-US" i="1"/>
              <a:t>y</a:t>
            </a:r>
            <a:endParaRPr lang="ru-RU" i="1"/>
          </a:p>
        </p:txBody>
      </p:sp>
      <p:sp>
        <p:nvSpPr>
          <p:cNvPr id="3086" name="TextBox 15"/>
          <p:cNvSpPr txBox="1">
            <a:spLocks noChangeArrowheads="1"/>
          </p:cNvSpPr>
          <p:nvPr/>
        </p:nvSpPr>
        <p:spPr bwMode="auto">
          <a:xfrm>
            <a:off x="666752" y="3071813"/>
            <a:ext cx="338554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en-US"/>
              <a:t>0</a:t>
            </a:r>
            <a:endParaRPr lang="ru-RU"/>
          </a:p>
        </p:txBody>
      </p:sp>
      <p:sp>
        <p:nvSpPr>
          <p:cNvPr id="3087" name="TextBox 16"/>
          <p:cNvSpPr txBox="1">
            <a:spLocks noChangeArrowheads="1"/>
          </p:cNvSpPr>
          <p:nvPr/>
        </p:nvSpPr>
        <p:spPr bwMode="auto">
          <a:xfrm>
            <a:off x="952500" y="3143250"/>
            <a:ext cx="63511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en-US" sz="1800" i="1"/>
              <a:t>a</a:t>
            </a:r>
            <a:r>
              <a:rPr lang="ru-RU" sz="1800" i="1"/>
              <a:t>=</a:t>
            </a:r>
            <a:r>
              <a:rPr lang="en-US" sz="1800" i="1"/>
              <a:t>x</a:t>
            </a:r>
            <a:r>
              <a:rPr lang="en-US" sz="1800" i="1" baseline="-25000"/>
              <a:t>0</a:t>
            </a:r>
            <a:endParaRPr lang="ru-RU" sz="1800" i="1" baseline="-25000"/>
          </a:p>
        </p:txBody>
      </p:sp>
      <p:sp>
        <p:nvSpPr>
          <p:cNvPr id="3088" name="TextBox 17"/>
          <p:cNvSpPr txBox="1">
            <a:spLocks noChangeArrowheads="1"/>
          </p:cNvSpPr>
          <p:nvPr/>
        </p:nvSpPr>
        <p:spPr bwMode="auto">
          <a:xfrm>
            <a:off x="4574117" y="3143250"/>
            <a:ext cx="63511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en-US" sz="1800" i="1"/>
              <a:t>b=x</a:t>
            </a:r>
            <a:r>
              <a:rPr lang="en-US" sz="1800" i="1" baseline="-25000"/>
              <a:t>n</a:t>
            </a:r>
            <a:endParaRPr lang="ru-RU" sz="1800" i="1" baseline="-25000"/>
          </a:p>
        </p:txBody>
      </p:sp>
      <p:sp>
        <p:nvSpPr>
          <p:cNvPr id="3089" name="TextBox 18"/>
          <p:cNvSpPr txBox="1">
            <a:spLocks noChangeArrowheads="1"/>
          </p:cNvSpPr>
          <p:nvPr/>
        </p:nvSpPr>
        <p:spPr bwMode="auto">
          <a:xfrm>
            <a:off x="3079800" y="659458"/>
            <a:ext cx="1111202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en-US" b="1" i="1" dirty="0">
                <a:solidFill>
                  <a:schemeClr val="accent2"/>
                </a:solidFill>
              </a:rPr>
              <a:t>y </a:t>
            </a:r>
            <a:r>
              <a:rPr lang="en-US" b="1" dirty="0">
                <a:solidFill>
                  <a:schemeClr val="accent2"/>
                </a:solidFill>
              </a:rPr>
              <a:t>= </a:t>
            </a:r>
            <a:r>
              <a:rPr lang="en-US" b="1" i="1" dirty="0">
                <a:solidFill>
                  <a:schemeClr val="accent2"/>
                </a:solidFill>
              </a:rPr>
              <a:t>f</a:t>
            </a:r>
            <a:r>
              <a:rPr lang="en-US" b="1" dirty="0">
                <a:solidFill>
                  <a:schemeClr val="accent2"/>
                </a:solidFill>
              </a:rPr>
              <a:t>(</a:t>
            </a:r>
            <a:r>
              <a:rPr lang="en-US" b="1" i="1" dirty="0">
                <a:solidFill>
                  <a:schemeClr val="accent2"/>
                </a:solidFill>
              </a:rPr>
              <a:t>x</a:t>
            </a:r>
            <a:r>
              <a:rPr lang="en-US" b="1" dirty="0">
                <a:solidFill>
                  <a:schemeClr val="accent2"/>
                </a:solidFill>
              </a:rPr>
              <a:t>)</a:t>
            </a:r>
            <a:endParaRPr lang="ru-RU" b="1" dirty="0">
              <a:solidFill>
                <a:schemeClr val="accent2"/>
              </a:solidFill>
            </a:endParaRPr>
          </a:p>
        </p:txBody>
      </p:sp>
      <p:sp>
        <p:nvSpPr>
          <p:cNvPr id="3090" name="Полилиния 61"/>
          <p:cNvSpPr>
            <a:spLocks noChangeArrowheads="1"/>
          </p:cNvSpPr>
          <p:nvPr/>
        </p:nvSpPr>
        <p:spPr bwMode="auto">
          <a:xfrm>
            <a:off x="1143000" y="857250"/>
            <a:ext cx="3793067" cy="1714500"/>
          </a:xfrm>
          <a:custGeom>
            <a:avLst/>
            <a:gdLst>
              <a:gd name="T0" fmla="*/ 0 w 2558375"/>
              <a:gd name="T1" fmla="*/ 2654761 h 1536970"/>
              <a:gd name="T2" fmla="*/ 876449 w 2558375"/>
              <a:gd name="T3" fmla="*/ 1915462 h 1536970"/>
              <a:gd name="T4" fmla="*/ 2282078 w 2558375"/>
              <a:gd name="T5" fmla="*/ 1495403 h 1536970"/>
              <a:gd name="T6" fmla="*/ 3323893 w 2558375"/>
              <a:gd name="T7" fmla="*/ 890521 h 1536970"/>
              <a:gd name="T8" fmla="*/ 4349167 w 2558375"/>
              <a:gd name="T9" fmla="*/ 0 h 153697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2558375"/>
              <a:gd name="T16" fmla="*/ 0 h 1536970"/>
              <a:gd name="T17" fmla="*/ 2558375 w 2558375"/>
              <a:gd name="T18" fmla="*/ 1536970 h 153697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2558375" h="1536970">
                <a:moveTo>
                  <a:pt x="0" y="1536970"/>
                </a:moveTo>
                <a:cubicBezTo>
                  <a:pt x="145915" y="1378895"/>
                  <a:pt x="291830" y="1220821"/>
                  <a:pt x="515566" y="1108953"/>
                </a:cubicBezTo>
                <a:cubicBezTo>
                  <a:pt x="739302" y="997085"/>
                  <a:pt x="1102468" y="964659"/>
                  <a:pt x="1342417" y="865761"/>
                </a:cubicBezTo>
                <a:cubicBezTo>
                  <a:pt x="1582366" y="766863"/>
                  <a:pt x="1752600" y="659859"/>
                  <a:pt x="1955260" y="515566"/>
                </a:cubicBezTo>
                <a:cubicBezTo>
                  <a:pt x="2157920" y="371273"/>
                  <a:pt x="2358147" y="185636"/>
                  <a:pt x="2558375" y="0"/>
                </a:cubicBezTo>
              </a:path>
            </a:pathLst>
          </a:custGeom>
          <a:noFill/>
          <a:ln w="15875" algn="ctr">
            <a:solidFill>
              <a:schemeClr val="accent2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/>
          <a:lstStyle/>
          <a:p>
            <a:endParaRPr lang="ru-RU"/>
          </a:p>
        </p:txBody>
      </p:sp>
      <p:sp>
        <p:nvSpPr>
          <p:cNvPr id="3091" name="TextBox 1"/>
          <p:cNvSpPr txBox="1">
            <a:spLocks noChangeArrowheads="1"/>
          </p:cNvSpPr>
          <p:nvPr/>
        </p:nvSpPr>
        <p:spPr bwMode="auto">
          <a:xfrm>
            <a:off x="5848613" y="1099546"/>
            <a:ext cx="5524500" cy="22467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just" eaLnBrk="1" hangingPunct="1"/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5)</a:t>
            </a:r>
            <a:r>
              <a:rPr lang="en-US" sz="2000" dirty="0"/>
              <a:t> </a:t>
            </a:r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Произведение 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         равно площади прямоугольника с основанием </a:t>
            </a:r>
            <a:r>
              <a:rPr lang="el-GR" sz="2800" b="1" dirty="0">
                <a:latin typeface="Arial" panose="020B0604020202020204" pitchFamily="34" charset="0"/>
                <a:cs typeface="Arial" panose="020B0604020202020204" pitchFamily="34" charset="0"/>
              </a:rPr>
              <a:t>Δ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x</a:t>
            </a:r>
            <a:r>
              <a:rPr lang="en-US" sz="2800" b="1" baseline="-25000" dirty="0"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 и высотой 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f(</a:t>
            </a:r>
            <a:r>
              <a:rPr lang="el-GR" sz="2800" b="1" dirty="0">
                <a:latin typeface="Arial" panose="020B0604020202020204" pitchFamily="34" charset="0"/>
                <a:cs typeface="Arial" panose="020B0604020202020204" pitchFamily="34" charset="0"/>
              </a:rPr>
              <a:t>ξ</a:t>
            </a:r>
            <a:r>
              <a:rPr lang="en-US" sz="2800" b="1" baseline="-25000" dirty="0"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graphicFrame>
        <p:nvGraphicFramePr>
          <p:cNvPr id="3074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273762282"/>
              </p:ext>
            </p:extLst>
          </p:nvPr>
        </p:nvGraphicFramePr>
        <p:xfrm>
          <a:off x="355803" y="3720952"/>
          <a:ext cx="10713521" cy="93613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98" name="Формула" r:id="rId3" imgW="3695400" imgH="431640" progId="Equation.3">
                  <p:embed/>
                </p:oleObj>
              </mc:Choice>
              <mc:Fallback>
                <p:oleObj name="Формула" r:id="rId3" imgW="3695400" imgH="43164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5803" y="3720952"/>
                        <a:ext cx="10713521" cy="936133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3093" name="Прямая соединительная линия 23"/>
          <p:cNvCxnSpPr>
            <a:cxnSpLocks noChangeShapeType="1"/>
            <a:endCxn id="3090" idx="1"/>
          </p:cNvCxnSpPr>
          <p:nvPr/>
        </p:nvCxnSpPr>
        <p:spPr bwMode="auto">
          <a:xfrm rot="5400000" flipH="1" flipV="1">
            <a:off x="1381390" y="2617524"/>
            <a:ext cx="1049337" cy="2117"/>
          </a:xfrm>
          <a:prstGeom prst="line">
            <a:avLst/>
          </a:prstGeom>
          <a:noFill/>
          <a:ln w="9525" algn="ctr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3094" name="Прямая соединительная линия 26"/>
          <p:cNvCxnSpPr>
            <a:cxnSpLocks noChangeShapeType="1"/>
          </p:cNvCxnSpPr>
          <p:nvPr/>
        </p:nvCxnSpPr>
        <p:spPr bwMode="auto">
          <a:xfrm rot="5400000" flipH="1" flipV="1">
            <a:off x="1868224" y="2534974"/>
            <a:ext cx="1214437" cy="2116"/>
          </a:xfrm>
          <a:prstGeom prst="line">
            <a:avLst/>
          </a:prstGeom>
          <a:noFill/>
          <a:ln w="9525" algn="ctr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3095" name="Прямая соединительная линия 28"/>
          <p:cNvCxnSpPr>
            <a:cxnSpLocks noChangeShapeType="1"/>
          </p:cNvCxnSpPr>
          <p:nvPr/>
        </p:nvCxnSpPr>
        <p:spPr bwMode="auto">
          <a:xfrm rot="16200000" flipV="1">
            <a:off x="2405063" y="2500313"/>
            <a:ext cx="1285875" cy="0"/>
          </a:xfrm>
          <a:prstGeom prst="line">
            <a:avLst/>
          </a:prstGeom>
          <a:noFill/>
          <a:ln w="9525" algn="ctr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3096" name="Прямая соединительная линия 32"/>
          <p:cNvCxnSpPr>
            <a:cxnSpLocks noChangeShapeType="1"/>
          </p:cNvCxnSpPr>
          <p:nvPr/>
        </p:nvCxnSpPr>
        <p:spPr bwMode="auto">
          <a:xfrm rot="5400000" flipH="1" flipV="1">
            <a:off x="3298562" y="2247636"/>
            <a:ext cx="1782762" cy="2116"/>
          </a:xfrm>
          <a:prstGeom prst="line">
            <a:avLst/>
          </a:prstGeom>
          <a:noFill/>
          <a:ln w="9525" algn="ctr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3097" name="Прямая соединительная линия 37"/>
          <p:cNvCxnSpPr>
            <a:cxnSpLocks noChangeShapeType="1"/>
          </p:cNvCxnSpPr>
          <p:nvPr/>
        </p:nvCxnSpPr>
        <p:spPr bwMode="auto">
          <a:xfrm rot="5400000" flipH="1" flipV="1">
            <a:off x="2869407" y="2393157"/>
            <a:ext cx="1500187" cy="0"/>
          </a:xfrm>
          <a:prstGeom prst="line">
            <a:avLst/>
          </a:prstGeom>
          <a:noFill/>
          <a:ln w="9525" algn="ctr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3098" name="TextBox 44"/>
          <p:cNvSpPr txBox="1">
            <a:spLocks noChangeArrowheads="1"/>
          </p:cNvSpPr>
          <p:nvPr/>
        </p:nvSpPr>
        <p:spPr bwMode="auto">
          <a:xfrm>
            <a:off x="1714500" y="3143250"/>
            <a:ext cx="364202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en-US" sz="1800" i="1"/>
              <a:t>x</a:t>
            </a:r>
            <a:r>
              <a:rPr lang="en-US" sz="1800" baseline="-25000"/>
              <a:t>1</a:t>
            </a:r>
            <a:endParaRPr lang="ru-RU" sz="1800" baseline="-25000"/>
          </a:p>
        </p:txBody>
      </p:sp>
      <p:sp>
        <p:nvSpPr>
          <p:cNvPr id="3099" name="TextBox 47"/>
          <p:cNvSpPr txBox="1">
            <a:spLocks noChangeArrowheads="1"/>
          </p:cNvSpPr>
          <p:nvPr/>
        </p:nvSpPr>
        <p:spPr bwMode="auto">
          <a:xfrm>
            <a:off x="2762251" y="3143250"/>
            <a:ext cx="45878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en-US" sz="1800" i="1"/>
              <a:t>x</a:t>
            </a:r>
            <a:r>
              <a:rPr lang="en-US" sz="1800" i="1" baseline="-25000"/>
              <a:t>i-1</a:t>
            </a:r>
            <a:endParaRPr lang="ru-RU" sz="1800" baseline="-25000"/>
          </a:p>
        </p:txBody>
      </p:sp>
      <p:sp>
        <p:nvSpPr>
          <p:cNvPr id="3100" name="TextBox 48"/>
          <p:cNvSpPr txBox="1">
            <a:spLocks noChangeArrowheads="1"/>
          </p:cNvSpPr>
          <p:nvPr/>
        </p:nvSpPr>
        <p:spPr bwMode="auto">
          <a:xfrm>
            <a:off x="3429000" y="3143250"/>
            <a:ext cx="33054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en-US" sz="1800" i="1"/>
              <a:t>x</a:t>
            </a:r>
            <a:r>
              <a:rPr lang="en-US" sz="1800" i="1" baseline="-25000"/>
              <a:t>i</a:t>
            </a:r>
            <a:endParaRPr lang="ru-RU" sz="1800" baseline="-25000"/>
          </a:p>
        </p:txBody>
      </p:sp>
      <p:sp>
        <p:nvSpPr>
          <p:cNvPr id="3101" name="TextBox 49"/>
          <p:cNvSpPr txBox="1">
            <a:spLocks noChangeArrowheads="1"/>
          </p:cNvSpPr>
          <p:nvPr/>
        </p:nvSpPr>
        <p:spPr bwMode="auto">
          <a:xfrm>
            <a:off x="3905251" y="3143250"/>
            <a:ext cx="492443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en-US" sz="1800" i="1"/>
              <a:t>x</a:t>
            </a:r>
            <a:r>
              <a:rPr lang="en-US" sz="1800" i="1" baseline="-25000"/>
              <a:t>n-1</a:t>
            </a:r>
            <a:endParaRPr lang="ru-RU" sz="1800" baseline="-25000"/>
          </a:p>
        </p:txBody>
      </p:sp>
      <p:cxnSp>
        <p:nvCxnSpPr>
          <p:cNvPr id="3102" name="Прямая соединительная линия 52"/>
          <p:cNvCxnSpPr>
            <a:cxnSpLocks noChangeShapeType="1"/>
          </p:cNvCxnSpPr>
          <p:nvPr/>
        </p:nvCxnSpPr>
        <p:spPr bwMode="auto">
          <a:xfrm rot="5400000" flipH="1" flipV="1">
            <a:off x="3475567" y="2142067"/>
            <a:ext cx="2000250" cy="2117"/>
          </a:xfrm>
          <a:prstGeom prst="line">
            <a:avLst/>
          </a:prstGeom>
          <a:noFill/>
          <a:ln w="9525" algn="ctr">
            <a:solidFill>
              <a:schemeClr val="tx1"/>
            </a:solidFill>
            <a:prstDash val="dash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3103" name="Прямая соединительная линия 54"/>
          <p:cNvCxnSpPr>
            <a:cxnSpLocks noChangeShapeType="1"/>
          </p:cNvCxnSpPr>
          <p:nvPr/>
        </p:nvCxnSpPr>
        <p:spPr bwMode="auto">
          <a:xfrm rot="5400000" flipH="1" flipV="1">
            <a:off x="2559844" y="2464594"/>
            <a:ext cx="1357312" cy="0"/>
          </a:xfrm>
          <a:prstGeom prst="line">
            <a:avLst/>
          </a:prstGeom>
          <a:noFill/>
          <a:ln w="9525" algn="ctr">
            <a:solidFill>
              <a:schemeClr val="tx1"/>
            </a:solidFill>
            <a:prstDash val="dash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3104" name="Прямая соединительная линия 56"/>
          <p:cNvCxnSpPr>
            <a:cxnSpLocks noChangeShapeType="1"/>
          </p:cNvCxnSpPr>
          <p:nvPr/>
        </p:nvCxnSpPr>
        <p:spPr bwMode="auto">
          <a:xfrm rot="5400000" flipH="1" flipV="1">
            <a:off x="1153849" y="2677849"/>
            <a:ext cx="928687" cy="2117"/>
          </a:xfrm>
          <a:prstGeom prst="line">
            <a:avLst/>
          </a:prstGeom>
          <a:noFill/>
          <a:ln w="9525" algn="ctr">
            <a:solidFill>
              <a:schemeClr val="tx1"/>
            </a:solidFill>
            <a:prstDash val="dash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3105" name="Прямая соединительная линия 58"/>
          <p:cNvCxnSpPr>
            <a:cxnSpLocks noChangeShapeType="1"/>
          </p:cNvCxnSpPr>
          <p:nvPr/>
        </p:nvCxnSpPr>
        <p:spPr bwMode="auto">
          <a:xfrm rot="5400000" flipH="1" flipV="1">
            <a:off x="1618192" y="2570692"/>
            <a:ext cx="1143000" cy="2117"/>
          </a:xfrm>
          <a:prstGeom prst="line">
            <a:avLst/>
          </a:prstGeom>
          <a:noFill/>
          <a:ln w="9525" algn="ctr">
            <a:solidFill>
              <a:schemeClr val="tx1"/>
            </a:solidFill>
            <a:prstDash val="dash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3106" name="Прямая соединительная линия 64"/>
          <p:cNvCxnSpPr>
            <a:cxnSpLocks noChangeShapeType="1"/>
          </p:cNvCxnSpPr>
          <p:nvPr/>
        </p:nvCxnSpPr>
        <p:spPr bwMode="auto">
          <a:xfrm rot="5400000" flipH="1" flipV="1">
            <a:off x="2059782" y="2536032"/>
            <a:ext cx="1214437" cy="0"/>
          </a:xfrm>
          <a:prstGeom prst="line">
            <a:avLst/>
          </a:prstGeom>
          <a:noFill/>
          <a:ln w="9525" algn="ctr">
            <a:solidFill>
              <a:schemeClr val="tx1"/>
            </a:solidFill>
            <a:prstDash val="dash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3107" name="Прямая соединительная линия 66"/>
          <p:cNvCxnSpPr>
            <a:cxnSpLocks noChangeShapeType="1"/>
          </p:cNvCxnSpPr>
          <p:nvPr/>
        </p:nvCxnSpPr>
        <p:spPr bwMode="auto">
          <a:xfrm rot="5400000" flipH="1" flipV="1">
            <a:off x="3082661" y="2320661"/>
            <a:ext cx="1643062" cy="2117"/>
          </a:xfrm>
          <a:prstGeom prst="line">
            <a:avLst/>
          </a:prstGeom>
          <a:noFill/>
          <a:ln w="9525" algn="ctr">
            <a:solidFill>
              <a:schemeClr val="tx1"/>
            </a:solidFill>
            <a:prstDash val="dash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graphicFrame>
        <p:nvGraphicFramePr>
          <p:cNvPr id="3075" name="Object 3"/>
          <p:cNvGraphicFramePr>
            <a:graphicFrameLocks noChangeAspect="1"/>
          </p:cNvGraphicFramePr>
          <p:nvPr/>
        </p:nvGraphicFramePr>
        <p:xfrm>
          <a:off x="1619251" y="2857501"/>
          <a:ext cx="285749" cy="3079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99" name="Формула" r:id="rId5" imgW="152268" imgH="215713" progId="Equation.3">
                  <p:embed/>
                </p:oleObj>
              </mc:Choice>
              <mc:Fallback>
                <p:oleObj name="Формула" r:id="rId5" imgW="152268" imgH="215713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19251" y="2857501"/>
                        <a:ext cx="285749" cy="3079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076" name="Object 4"/>
          <p:cNvGraphicFramePr>
            <a:graphicFrameLocks noChangeAspect="1"/>
          </p:cNvGraphicFramePr>
          <p:nvPr/>
        </p:nvGraphicFramePr>
        <p:xfrm>
          <a:off x="3333751" y="2857501"/>
          <a:ext cx="285749" cy="3206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00" name="Формула" r:id="rId7" imgW="152334" imgH="228501" progId="Equation.3">
                  <p:embed/>
                </p:oleObj>
              </mc:Choice>
              <mc:Fallback>
                <p:oleObj name="Формула" r:id="rId7" imgW="152334" imgH="228501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33751" y="2857501"/>
                        <a:ext cx="285749" cy="3206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077" name="Object 5"/>
          <p:cNvGraphicFramePr>
            <a:graphicFrameLocks noChangeAspect="1"/>
          </p:cNvGraphicFramePr>
          <p:nvPr/>
        </p:nvGraphicFramePr>
        <p:xfrm>
          <a:off x="4476751" y="2786063"/>
          <a:ext cx="381000" cy="3603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01" name="Формула" r:id="rId9" imgW="177646" imgH="228402" progId="Equation.3">
                  <p:embed/>
                </p:oleObj>
              </mc:Choice>
              <mc:Fallback>
                <p:oleObj name="Формула" r:id="rId9" imgW="177646" imgH="228402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76751" y="2786063"/>
                        <a:ext cx="381000" cy="36036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108" name="Rectangle 22"/>
          <p:cNvSpPr>
            <a:spLocks noChangeArrowheads="1"/>
          </p:cNvSpPr>
          <p:nvPr/>
        </p:nvSpPr>
        <p:spPr bwMode="auto">
          <a:xfrm>
            <a:off x="0" y="545470"/>
            <a:ext cx="1107996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pPr eaLnBrk="0" hangingPunct="0"/>
            <a:r>
              <a:rPr lang="en-US" sz="1100">
                <a:cs typeface="Calibri" pitchFamily="34" charset="0"/>
              </a:rPr>
              <a:t>	</a:t>
            </a:r>
            <a:endParaRPr lang="en-US"/>
          </a:p>
        </p:txBody>
      </p:sp>
      <p:sp>
        <p:nvSpPr>
          <p:cNvPr id="3109" name="Rectangle 23"/>
          <p:cNvSpPr>
            <a:spLocks noChangeArrowheads="1"/>
          </p:cNvSpPr>
          <p:nvPr/>
        </p:nvSpPr>
        <p:spPr bwMode="auto">
          <a:xfrm>
            <a:off x="0" y="774070"/>
            <a:ext cx="1107996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pPr eaLnBrk="0" hangingPunct="0"/>
            <a:r>
              <a:rPr lang="en-US" sz="1100">
                <a:cs typeface="Calibri" pitchFamily="34" charset="0"/>
              </a:rPr>
              <a:t>	</a:t>
            </a:r>
            <a:endParaRPr lang="en-US"/>
          </a:p>
        </p:txBody>
      </p:sp>
      <p:sp>
        <p:nvSpPr>
          <p:cNvPr id="3110" name="Rectangle 7"/>
          <p:cNvSpPr>
            <a:spLocks noChangeArrowheads="1"/>
          </p:cNvSpPr>
          <p:nvPr/>
        </p:nvSpPr>
        <p:spPr bwMode="auto">
          <a:xfrm>
            <a:off x="0" y="-184666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ru-RU"/>
          </a:p>
        </p:txBody>
      </p:sp>
      <p:graphicFrame>
        <p:nvGraphicFramePr>
          <p:cNvPr id="3078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25110066"/>
              </p:ext>
            </p:extLst>
          </p:nvPr>
        </p:nvGraphicFramePr>
        <p:xfrm>
          <a:off x="9369468" y="1072327"/>
          <a:ext cx="1615857" cy="64217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02" name="Формула" r:id="rId11" imgW="647700" imgH="228600" progId="Equation.3">
                  <p:embed/>
                </p:oleObj>
              </mc:Choice>
              <mc:Fallback>
                <p:oleObj name="Формула" r:id="rId11" imgW="647700" imgH="2286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369468" y="1072327"/>
                        <a:ext cx="1615857" cy="642173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3111" name="Прямая соединительная линия 42"/>
          <p:cNvCxnSpPr>
            <a:cxnSpLocks noChangeShapeType="1"/>
          </p:cNvCxnSpPr>
          <p:nvPr/>
        </p:nvCxnSpPr>
        <p:spPr bwMode="auto">
          <a:xfrm>
            <a:off x="4191001" y="1143000"/>
            <a:ext cx="666751" cy="1588"/>
          </a:xfrm>
          <a:prstGeom prst="line">
            <a:avLst/>
          </a:prstGeom>
          <a:noFill/>
          <a:ln w="9525" algn="ctr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3112" name="Прямая соединительная линия 46"/>
          <p:cNvCxnSpPr>
            <a:cxnSpLocks noChangeShapeType="1"/>
          </p:cNvCxnSpPr>
          <p:nvPr/>
        </p:nvCxnSpPr>
        <p:spPr bwMode="auto">
          <a:xfrm rot="5400000" flipH="1" flipV="1">
            <a:off x="4082786" y="1249099"/>
            <a:ext cx="214313" cy="2116"/>
          </a:xfrm>
          <a:prstGeom prst="line">
            <a:avLst/>
          </a:prstGeom>
          <a:noFill/>
          <a:ln w="9525" algn="ctr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3113" name="Прямая соединительная линия 51"/>
          <p:cNvCxnSpPr>
            <a:cxnSpLocks noChangeShapeType="1"/>
          </p:cNvCxnSpPr>
          <p:nvPr/>
        </p:nvCxnSpPr>
        <p:spPr bwMode="auto">
          <a:xfrm>
            <a:off x="3619501" y="1500189"/>
            <a:ext cx="571500" cy="1587"/>
          </a:xfrm>
          <a:prstGeom prst="line">
            <a:avLst/>
          </a:prstGeom>
          <a:noFill/>
          <a:ln w="9525" algn="ctr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3114" name="Прямая соединительная линия 59"/>
          <p:cNvCxnSpPr>
            <a:cxnSpLocks noChangeShapeType="1"/>
          </p:cNvCxnSpPr>
          <p:nvPr/>
        </p:nvCxnSpPr>
        <p:spPr bwMode="auto">
          <a:xfrm rot="5400000" flipH="1" flipV="1">
            <a:off x="3547005" y="1570568"/>
            <a:ext cx="142875" cy="2116"/>
          </a:xfrm>
          <a:prstGeom prst="line">
            <a:avLst/>
          </a:prstGeom>
          <a:noFill/>
          <a:ln w="9525" algn="ctr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3115" name="Прямая соединительная линия 67"/>
          <p:cNvCxnSpPr>
            <a:cxnSpLocks noChangeShapeType="1"/>
          </p:cNvCxnSpPr>
          <p:nvPr/>
        </p:nvCxnSpPr>
        <p:spPr bwMode="auto">
          <a:xfrm>
            <a:off x="3048001" y="1785939"/>
            <a:ext cx="571500" cy="1587"/>
          </a:xfrm>
          <a:prstGeom prst="line">
            <a:avLst/>
          </a:prstGeom>
          <a:noFill/>
          <a:ln w="9525" algn="ctr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3116" name="Прямая соединительная линия 74"/>
          <p:cNvCxnSpPr>
            <a:cxnSpLocks noChangeShapeType="1"/>
            <a:stCxn id="3090" idx="2"/>
            <a:endCxn id="3090" idx="2"/>
          </p:cNvCxnSpPr>
          <p:nvPr/>
        </p:nvCxnSpPr>
        <p:spPr bwMode="auto">
          <a:xfrm>
            <a:off x="3132667" y="1822450"/>
            <a:ext cx="2117" cy="1588"/>
          </a:xfrm>
          <a:prstGeom prst="line">
            <a:avLst/>
          </a:prstGeom>
          <a:noFill/>
          <a:ln w="9525" algn="ctr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3117" name="Прямая соединительная линия 77"/>
          <p:cNvCxnSpPr>
            <a:cxnSpLocks noChangeShapeType="1"/>
          </p:cNvCxnSpPr>
          <p:nvPr/>
        </p:nvCxnSpPr>
        <p:spPr bwMode="auto">
          <a:xfrm rot="5400000">
            <a:off x="2939787" y="1892036"/>
            <a:ext cx="214312" cy="2116"/>
          </a:xfrm>
          <a:prstGeom prst="line">
            <a:avLst/>
          </a:prstGeom>
          <a:noFill/>
          <a:ln w="9525" algn="ctr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3118" name="Прямая соединительная линия 81"/>
          <p:cNvCxnSpPr>
            <a:cxnSpLocks noChangeShapeType="1"/>
          </p:cNvCxnSpPr>
          <p:nvPr/>
        </p:nvCxnSpPr>
        <p:spPr bwMode="auto">
          <a:xfrm>
            <a:off x="2476501" y="1928813"/>
            <a:ext cx="571500" cy="1587"/>
          </a:xfrm>
          <a:prstGeom prst="line">
            <a:avLst/>
          </a:prstGeom>
          <a:noFill/>
          <a:ln w="9525" algn="ctr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3119" name="Прямая соединительная линия 83"/>
          <p:cNvCxnSpPr>
            <a:cxnSpLocks noChangeShapeType="1"/>
          </p:cNvCxnSpPr>
          <p:nvPr/>
        </p:nvCxnSpPr>
        <p:spPr bwMode="auto">
          <a:xfrm>
            <a:off x="1905000" y="2000250"/>
            <a:ext cx="569384" cy="0"/>
          </a:xfrm>
          <a:prstGeom prst="line">
            <a:avLst/>
          </a:prstGeom>
          <a:noFill/>
          <a:ln w="9525" algn="ctr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3120" name="Прямая соединительная линия 86"/>
          <p:cNvCxnSpPr>
            <a:cxnSpLocks noChangeShapeType="1"/>
            <a:stCxn id="3090" idx="1"/>
          </p:cNvCxnSpPr>
          <p:nvPr/>
        </p:nvCxnSpPr>
        <p:spPr bwMode="auto">
          <a:xfrm flipH="1" flipV="1">
            <a:off x="1905000" y="2000251"/>
            <a:ext cx="2117" cy="93663"/>
          </a:xfrm>
          <a:prstGeom prst="line">
            <a:avLst/>
          </a:prstGeom>
          <a:noFill/>
          <a:ln w="9525" algn="ctr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3121" name="Прямая соединительная линия 89"/>
          <p:cNvCxnSpPr>
            <a:cxnSpLocks noChangeShapeType="1"/>
          </p:cNvCxnSpPr>
          <p:nvPr/>
        </p:nvCxnSpPr>
        <p:spPr bwMode="auto">
          <a:xfrm>
            <a:off x="1333501" y="2214564"/>
            <a:ext cx="571500" cy="1587"/>
          </a:xfrm>
          <a:prstGeom prst="line">
            <a:avLst/>
          </a:prstGeom>
          <a:noFill/>
          <a:ln w="9525" algn="ctr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3122" name="Прямая соединительная линия 91"/>
          <p:cNvCxnSpPr>
            <a:cxnSpLocks noChangeShapeType="1"/>
          </p:cNvCxnSpPr>
          <p:nvPr/>
        </p:nvCxnSpPr>
        <p:spPr bwMode="auto">
          <a:xfrm rot="5400000" flipH="1" flipV="1">
            <a:off x="1225287" y="2320661"/>
            <a:ext cx="214312" cy="2116"/>
          </a:xfrm>
          <a:prstGeom prst="line">
            <a:avLst/>
          </a:prstGeom>
          <a:noFill/>
          <a:ln w="9525" algn="ctr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3123" name="TextBox 93"/>
          <p:cNvSpPr txBox="1">
            <a:spLocks noChangeArrowheads="1"/>
          </p:cNvSpPr>
          <p:nvPr/>
        </p:nvSpPr>
        <p:spPr bwMode="auto">
          <a:xfrm>
            <a:off x="1055574" y="4786314"/>
            <a:ext cx="10382249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just" eaLnBrk="1" hangingPunct="1"/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6)</a:t>
            </a:r>
            <a:r>
              <a:rPr lang="ru-RU" sz="2000" dirty="0" smtClean="0"/>
              <a:t> </a:t>
            </a:r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Интегральная сумма приближенно равна площади криволинейной трапеции, т.е. </a:t>
            </a:r>
          </a:p>
        </p:txBody>
      </p:sp>
      <p:sp>
        <p:nvSpPr>
          <p:cNvPr id="3124" name="Rectangle 9"/>
          <p:cNvSpPr>
            <a:spLocks noChangeArrowheads="1"/>
          </p:cNvSpPr>
          <p:nvPr/>
        </p:nvSpPr>
        <p:spPr bwMode="auto">
          <a:xfrm>
            <a:off x="0" y="-184666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ru-RU"/>
          </a:p>
        </p:txBody>
      </p:sp>
      <p:graphicFrame>
        <p:nvGraphicFramePr>
          <p:cNvPr id="3079" name="Object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953754880"/>
              </p:ext>
            </p:extLst>
          </p:nvPr>
        </p:nvGraphicFramePr>
        <p:xfrm>
          <a:off x="6089714" y="5339814"/>
          <a:ext cx="5819495" cy="140291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03" name="Формула" r:id="rId13" imgW="1333500" imgH="431800" progId="Equation.3">
                  <p:embed/>
                </p:oleObj>
              </mc:Choice>
              <mc:Fallback>
                <p:oleObj name="Формула" r:id="rId13" imgW="1333500" imgH="4318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89714" y="5339814"/>
                        <a:ext cx="5819495" cy="1402914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53" name="object 2">
            <a:extLst>
              <a:ext uri="{FF2B5EF4-FFF2-40B4-BE49-F238E27FC236}">
                <a16:creationId xmlns:a16="http://schemas.microsoft.com/office/drawing/2014/main" xmlns="" id="{74EF5945-2687-4874-8197-9CC30207AEEA}"/>
              </a:ext>
            </a:extLst>
          </p:cNvPr>
          <p:cNvSpPr/>
          <p:nvPr/>
        </p:nvSpPr>
        <p:spPr>
          <a:xfrm>
            <a:off x="-18051" y="0"/>
            <a:ext cx="12174538" cy="617700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0" tIns="0" rIns="0" bIns="0"/>
          <a:lstStyle/>
          <a:p>
            <a:r>
              <a:rPr lang="ru-RU" sz="2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2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4" name="Рамка 53"/>
          <p:cNvSpPr/>
          <p:nvPr/>
        </p:nvSpPr>
        <p:spPr>
          <a:xfrm>
            <a:off x="94267" y="651507"/>
            <a:ext cx="11990895" cy="6138890"/>
          </a:xfrm>
          <a:prstGeom prst="frame">
            <a:avLst>
              <a:gd name="adj1" fmla="val 545"/>
            </a:avLst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019963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125" name="Прямая со стрелкой 3"/>
          <p:cNvCxnSpPr>
            <a:cxnSpLocks noChangeShapeType="1"/>
          </p:cNvCxnSpPr>
          <p:nvPr/>
        </p:nvCxnSpPr>
        <p:spPr bwMode="auto">
          <a:xfrm rot="5400000" flipH="1" flipV="1">
            <a:off x="93399" y="2357174"/>
            <a:ext cx="2287587" cy="2117"/>
          </a:xfrm>
          <a:prstGeom prst="straightConnector1">
            <a:avLst/>
          </a:prstGeom>
          <a:noFill/>
          <a:ln w="9525" algn="ctr">
            <a:solidFill>
              <a:schemeClr val="tx1"/>
            </a:solidFill>
            <a:miter lim="800000"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5126" name="Прямая со стрелкой 5"/>
          <p:cNvCxnSpPr>
            <a:cxnSpLocks noChangeShapeType="1"/>
          </p:cNvCxnSpPr>
          <p:nvPr/>
        </p:nvCxnSpPr>
        <p:spPr bwMode="auto">
          <a:xfrm>
            <a:off x="762000" y="3286125"/>
            <a:ext cx="4191000" cy="1588"/>
          </a:xfrm>
          <a:prstGeom prst="straightConnector1">
            <a:avLst/>
          </a:prstGeom>
          <a:noFill/>
          <a:ln w="9525" algn="ctr">
            <a:solidFill>
              <a:schemeClr val="tx1"/>
            </a:solidFill>
            <a:miter lim="800000"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5127" name="Прямая соединительная линия 8"/>
          <p:cNvCxnSpPr>
            <a:cxnSpLocks noChangeShapeType="1"/>
          </p:cNvCxnSpPr>
          <p:nvPr/>
        </p:nvCxnSpPr>
        <p:spPr bwMode="auto">
          <a:xfrm rot="5400000" flipH="1" flipV="1">
            <a:off x="1153055" y="2821518"/>
            <a:ext cx="930275" cy="2117"/>
          </a:xfrm>
          <a:prstGeom prst="line">
            <a:avLst/>
          </a:prstGeom>
          <a:noFill/>
          <a:ln w="9525" algn="ctr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5128" name="Прямая соединительная линия 10"/>
          <p:cNvCxnSpPr>
            <a:cxnSpLocks noChangeShapeType="1"/>
          </p:cNvCxnSpPr>
          <p:nvPr/>
        </p:nvCxnSpPr>
        <p:spPr bwMode="auto">
          <a:xfrm rot="5400000" flipH="1" flipV="1">
            <a:off x="3379524" y="2285736"/>
            <a:ext cx="2001838" cy="2116"/>
          </a:xfrm>
          <a:prstGeom prst="line">
            <a:avLst/>
          </a:prstGeom>
          <a:noFill/>
          <a:ln w="9525" algn="ctr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5129" name="TextBox 13"/>
          <p:cNvSpPr txBox="1">
            <a:spLocks noChangeArrowheads="1"/>
          </p:cNvSpPr>
          <p:nvPr/>
        </p:nvSpPr>
        <p:spPr bwMode="auto">
          <a:xfrm>
            <a:off x="4953001" y="3143251"/>
            <a:ext cx="427567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en-US" i="1"/>
              <a:t>x</a:t>
            </a:r>
            <a:endParaRPr lang="ru-RU" i="1"/>
          </a:p>
        </p:txBody>
      </p:sp>
      <p:sp>
        <p:nvSpPr>
          <p:cNvPr id="5130" name="TextBox 14"/>
          <p:cNvSpPr txBox="1">
            <a:spLocks noChangeArrowheads="1"/>
          </p:cNvSpPr>
          <p:nvPr/>
        </p:nvSpPr>
        <p:spPr bwMode="auto">
          <a:xfrm>
            <a:off x="762001" y="928688"/>
            <a:ext cx="320922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en-US" i="1"/>
              <a:t>y</a:t>
            </a:r>
            <a:endParaRPr lang="ru-RU" i="1"/>
          </a:p>
        </p:txBody>
      </p:sp>
      <p:sp>
        <p:nvSpPr>
          <p:cNvPr id="5131" name="TextBox 15"/>
          <p:cNvSpPr txBox="1">
            <a:spLocks noChangeArrowheads="1"/>
          </p:cNvSpPr>
          <p:nvPr/>
        </p:nvSpPr>
        <p:spPr bwMode="auto">
          <a:xfrm>
            <a:off x="762000" y="3286125"/>
            <a:ext cx="338554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en-US"/>
              <a:t>0</a:t>
            </a:r>
            <a:endParaRPr lang="ru-RU"/>
          </a:p>
        </p:txBody>
      </p:sp>
      <p:sp>
        <p:nvSpPr>
          <p:cNvPr id="5132" name="TextBox 16"/>
          <p:cNvSpPr txBox="1">
            <a:spLocks noChangeArrowheads="1"/>
          </p:cNvSpPr>
          <p:nvPr/>
        </p:nvSpPr>
        <p:spPr bwMode="auto">
          <a:xfrm>
            <a:off x="1428752" y="3286125"/>
            <a:ext cx="338554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en-US" i="1"/>
              <a:t>a</a:t>
            </a:r>
            <a:endParaRPr lang="ru-RU" i="1"/>
          </a:p>
        </p:txBody>
      </p:sp>
      <p:sp>
        <p:nvSpPr>
          <p:cNvPr id="5133" name="TextBox 17"/>
          <p:cNvSpPr txBox="1">
            <a:spLocks noChangeArrowheads="1"/>
          </p:cNvSpPr>
          <p:nvPr/>
        </p:nvSpPr>
        <p:spPr bwMode="auto">
          <a:xfrm>
            <a:off x="4191000" y="3286125"/>
            <a:ext cx="338554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en-US" i="1"/>
              <a:t>b</a:t>
            </a:r>
            <a:endParaRPr lang="ru-RU" i="1"/>
          </a:p>
        </p:txBody>
      </p:sp>
      <p:sp>
        <p:nvSpPr>
          <p:cNvPr id="5134" name="TextBox 18"/>
          <p:cNvSpPr txBox="1">
            <a:spLocks noChangeArrowheads="1"/>
          </p:cNvSpPr>
          <p:nvPr/>
        </p:nvSpPr>
        <p:spPr bwMode="auto">
          <a:xfrm>
            <a:off x="3333750" y="642938"/>
            <a:ext cx="1111202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en-US" b="1" i="1">
                <a:solidFill>
                  <a:schemeClr val="accent2"/>
                </a:solidFill>
              </a:rPr>
              <a:t>y </a:t>
            </a:r>
            <a:r>
              <a:rPr lang="en-US" b="1">
                <a:solidFill>
                  <a:schemeClr val="accent2"/>
                </a:solidFill>
              </a:rPr>
              <a:t>= </a:t>
            </a:r>
            <a:r>
              <a:rPr lang="en-US" b="1" i="1">
                <a:solidFill>
                  <a:schemeClr val="accent2"/>
                </a:solidFill>
              </a:rPr>
              <a:t>f</a:t>
            </a:r>
            <a:r>
              <a:rPr lang="en-US" b="1">
                <a:solidFill>
                  <a:schemeClr val="accent2"/>
                </a:solidFill>
              </a:rPr>
              <a:t>(</a:t>
            </a:r>
            <a:r>
              <a:rPr lang="en-US" b="1" i="1">
                <a:solidFill>
                  <a:schemeClr val="accent2"/>
                </a:solidFill>
              </a:rPr>
              <a:t>x</a:t>
            </a:r>
            <a:r>
              <a:rPr lang="en-US" b="1">
                <a:solidFill>
                  <a:schemeClr val="accent2"/>
                </a:solidFill>
              </a:rPr>
              <a:t>)</a:t>
            </a:r>
            <a:endParaRPr lang="ru-RU" b="1">
              <a:solidFill>
                <a:schemeClr val="accent2"/>
              </a:solidFill>
            </a:endParaRPr>
          </a:p>
        </p:txBody>
      </p:sp>
      <p:sp>
        <p:nvSpPr>
          <p:cNvPr id="5135" name="TextBox 19"/>
          <p:cNvSpPr txBox="1">
            <a:spLocks noChangeArrowheads="1"/>
          </p:cNvSpPr>
          <p:nvPr/>
        </p:nvSpPr>
        <p:spPr bwMode="auto">
          <a:xfrm>
            <a:off x="762001" y="4209723"/>
            <a:ext cx="10287000" cy="13849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just" eaLnBrk="1" hangingPunct="1"/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Геометрический смысл определённого интеграла:</a:t>
            </a:r>
          </a:p>
          <a:p>
            <a:pPr algn="just" eaLnBrk="1" hangingPunct="1"/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определённый интеграл представляет собой площадь криволинейной трапеции</a:t>
            </a:r>
          </a:p>
        </p:txBody>
      </p:sp>
      <p:sp>
        <p:nvSpPr>
          <p:cNvPr id="5136" name="Полилиния 61"/>
          <p:cNvSpPr>
            <a:spLocks noChangeArrowheads="1"/>
          </p:cNvSpPr>
          <p:nvPr/>
        </p:nvSpPr>
        <p:spPr bwMode="auto">
          <a:xfrm>
            <a:off x="1428751" y="1000125"/>
            <a:ext cx="3412067" cy="1536700"/>
          </a:xfrm>
          <a:custGeom>
            <a:avLst/>
            <a:gdLst>
              <a:gd name="T0" fmla="*/ 0 w 2558375"/>
              <a:gd name="T1" fmla="*/ 1535620 h 1536970"/>
              <a:gd name="T2" fmla="*/ 516246 w 2558375"/>
              <a:gd name="T3" fmla="*/ 1107978 h 1536970"/>
              <a:gd name="T4" fmla="*/ 1344193 w 2558375"/>
              <a:gd name="T5" fmla="*/ 865001 h 1536970"/>
              <a:gd name="T6" fmla="*/ 1957845 w 2558375"/>
              <a:gd name="T7" fmla="*/ 515111 h 1536970"/>
              <a:gd name="T8" fmla="*/ 2561755 w 2558375"/>
              <a:gd name="T9" fmla="*/ 0 h 153697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2558375"/>
              <a:gd name="T16" fmla="*/ 0 h 1536970"/>
              <a:gd name="T17" fmla="*/ 2558375 w 2558375"/>
              <a:gd name="T18" fmla="*/ 1536970 h 153697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2558375" h="1536970">
                <a:moveTo>
                  <a:pt x="0" y="1536970"/>
                </a:moveTo>
                <a:cubicBezTo>
                  <a:pt x="145915" y="1378895"/>
                  <a:pt x="291830" y="1220821"/>
                  <a:pt x="515566" y="1108953"/>
                </a:cubicBezTo>
                <a:cubicBezTo>
                  <a:pt x="739302" y="997085"/>
                  <a:pt x="1102468" y="964659"/>
                  <a:pt x="1342417" y="865761"/>
                </a:cubicBezTo>
                <a:cubicBezTo>
                  <a:pt x="1582366" y="766863"/>
                  <a:pt x="1752600" y="659859"/>
                  <a:pt x="1955260" y="515566"/>
                </a:cubicBezTo>
                <a:cubicBezTo>
                  <a:pt x="2157920" y="371273"/>
                  <a:pt x="2358147" y="185636"/>
                  <a:pt x="2558375" y="0"/>
                </a:cubicBezTo>
              </a:path>
            </a:pathLst>
          </a:custGeom>
          <a:noFill/>
          <a:ln w="15875" algn="ctr">
            <a:solidFill>
              <a:schemeClr val="accent2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/>
          <a:lstStyle/>
          <a:p>
            <a:endParaRPr lang="ru-RU"/>
          </a:p>
        </p:txBody>
      </p:sp>
      <p:sp>
        <p:nvSpPr>
          <p:cNvPr id="5137" name="Rectangle 18"/>
          <p:cNvSpPr>
            <a:spLocks noChangeArrowheads="1"/>
          </p:cNvSpPr>
          <p:nvPr/>
        </p:nvSpPr>
        <p:spPr bwMode="auto">
          <a:xfrm>
            <a:off x="0" y="-184666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ru-RU"/>
          </a:p>
        </p:txBody>
      </p:sp>
      <p:graphicFrame>
        <p:nvGraphicFramePr>
          <p:cNvPr id="5122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15028280"/>
              </p:ext>
            </p:extLst>
          </p:nvPr>
        </p:nvGraphicFramePr>
        <p:xfrm>
          <a:off x="5129467" y="764038"/>
          <a:ext cx="6792614" cy="128587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95" name="Формула" r:id="rId3" imgW="1904760" imgH="482400" progId="Equation.3">
                  <p:embed/>
                </p:oleObj>
              </mc:Choice>
              <mc:Fallback>
                <p:oleObj name="Формула" r:id="rId3" imgW="1904760" imgH="4824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129467" y="764038"/>
                        <a:ext cx="6792614" cy="1285876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5138" name="TextBox 18"/>
          <p:cNvSpPr txBox="1">
            <a:spLocks noChangeArrowheads="1"/>
          </p:cNvSpPr>
          <p:nvPr/>
        </p:nvSpPr>
        <p:spPr bwMode="auto">
          <a:xfrm>
            <a:off x="2857500" y="2357438"/>
            <a:ext cx="356188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en-US"/>
              <a:t>S</a:t>
            </a:r>
            <a:endParaRPr lang="ru-RU"/>
          </a:p>
        </p:txBody>
      </p:sp>
      <p:graphicFrame>
        <p:nvGraphicFramePr>
          <p:cNvPr id="5123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98833500"/>
              </p:ext>
            </p:extLst>
          </p:nvPr>
        </p:nvGraphicFramePr>
        <p:xfrm>
          <a:off x="5592668" y="2536825"/>
          <a:ext cx="6007100" cy="123901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96" name="Формула" r:id="rId5" imgW="1841400" imgH="507960" progId="Equation.3">
                  <p:embed/>
                </p:oleObj>
              </mc:Choice>
              <mc:Fallback>
                <p:oleObj name="Формула" r:id="rId5" imgW="1841400" imgH="50796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592668" y="2536825"/>
                        <a:ext cx="6007100" cy="1239014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124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3800590"/>
              </p:ext>
            </p:extLst>
          </p:nvPr>
        </p:nvGraphicFramePr>
        <p:xfrm>
          <a:off x="6191250" y="5000626"/>
          <a:ext cx="3015379" cy="129753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97" name="Формула" r:id="rId7" imgW="838080" imgH="482400" progId="Equation.3">
                  <p:embed/>
                </p:oleObj>
              </mc:Choice>
              <mc:Fallback>
                <p:oleObj name="Формула" r:id="rId7" imgW="838080" imgH="4824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191250" y="5000626"/>
                        <a:ext cx="3015379" cy="1297532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21" name="object 2">
            <a:extLst>
              <a:ext uri="{FF2B5EF4-FFF2-40B4-BE49-F238E27FC236}">
                <a16:creationId xmlns:a16="http://schemas.microsoft.com/office/drawing/2014/main" xmlns="" id="{74EF5945-2687-4874-8197-9CC30207AEEA}"/>
              </a:ext>
            </a:extLst>
          </p:cNvPr>
          <p:cNvSpPr/>
          <p:nvPr/>
        </p:nvSpPr>
        <p:spPr>
          <a:xfrm>
            <a:off x="-18051" y="0"/>
            <a:ext cx="12174538" cy="617700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0" tIns="0" rIns="0" bIns="0"/>
          <a:lstStyle/>
          <a:p>
            <a:r>
              <a:rPr lang="ru-RU" sz="2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2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Рамка 21"/>
          <p:cNvSpPr/>
          <p:nvPr/>
        </p:nvSpPr>
        <p:spPr>
          <a:xfrm>
            <a:off x="94267" y="638981"/>
            <a:ext cx="11990895" cy="6138890"/>
          </a:xfrm>
          <a:prstGeom prst="frame">
            <a:avLst>
              <a:gd name="adj1" fmla="val 545"/>
            </a:avLst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374723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146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428554281"/>
              </p:ext>
            </p:extLst>
          </p:nvPr>
        </p:nvGraphicFramePr>
        <p:xfrm>
          <a:off x="801666" y="676251"/>
          <a:ext cx="2307718" cy="13954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19" name="Формула" r:id="rId3" imgW="596880" imgH="482400" progId="Equation.3">
                  <p:embed/>
                </p:oleObj>
              </mc:Choice>
              <mc:Fallback>
                <p:oleObj name="Формула" r:id="rId3" imgW="596880" imgH="4824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01666" y="676251"/>
                        <a:ext cx="2307718" cy="1395437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6149" name="TextBox 2"/>
          <p:cNvSpPr txBox="1">
            <a:spLocks noChangeArrowheads="1"/>
          </p:cNvSpPr>
          <p:nvPr/>
        </p:nvSpPr>
        <p:spPr bwMode="auto">
          <a:xfrm>
            <a:off x="3250581" y="1247478"/>
            <a:ext cx="4746812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ru-RU" dirty="0"/>
              <a:t>- </a:t>
            </a:r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определённый интеграл</a:t>
            </a:r>
          </a:p>
        </p:txBody>
      </p:sp>
      <p:graphicFrame>
        <p:nvGraphicFramePr>
          <p:cNvPr id="5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02301659"/>
              </p:ext>
            </p:extLst>
          </p:nvPr>
        </p:nvGraphicFramePr>
        <p:xfrm>
          <a:off x="2718149" y="2645026"/>
          <a:ext cx="1855970" cy="5506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20" name="Формула" r:id="rId5" imgW="507960" imgH="203040" progId="Equation.3">
                  <p:embed/>
                </p:oleObj>
              </mc:Choice>
              <mc:Fallback>
                <p:oleObj name="Формула" r:id="rId5" imgW="507960" imgH="20304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18149" y="2645026"/>
                        <a:ext cx="1855970" cy="550613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31507394"/>
              </p:ext>
            </p:extLst>
          </p:nvPr>
        </p:nvGraphicFramePr>
        <p:xfrm>
          <a:off x="2592888" y="1914335"/>
          <a:ext cx="1456297" cy="63677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21" name="Формула" r:id="rId7" imgW="342720" imgH="203040" progId="Equation.3">
                  <p:embed/>
                </p:oleObj>
              </mc:Choice>
              <mc:Fallback>
                <p:oleObj name="Формула" r:id="rId7" imgW="342720" imgH="20304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92888" y="1914335"/>
                        <a:ext cx="1456297" cy="636779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TextBox 6"/>
          <p:cNvSpPr txBox="1">
            <a:spLocks noChangeArrowheads="1"/>
          </p:cNvSpPr>
          <p:nvPr/>
        </p:nvSpPr>
        <p:spPr bwMode="auto">
          <a:xfrm>
            <a:off x="4121068" y="2071688"/>
            <a:ext cx="5224635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ru-RU" dirty="0"/>
              <a:t>- </a:t>
            </a:r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подынтегральная функция</a:t>
            </a:r>
          </a:p>
        </p:txBody>
      </p:sp>
      <p:sp>
        <p:nvSpPr>
          <p:cNvPr id="8" name="TextBox 7"/>
          <p:cNvSpPr txBox="1">
            <a:spLocks noChangeArrowheads="1"/>
          </p:cNvSpPr>
          <p:nvPr/>
        </p:nvSpPr>
        <p:spPr bwMode="auto">
          <a:xfrm>
            <a:off x="4667251" y="2714626"/>
            <a:ext cx="5711948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ru-RU" dirty="0"/>
              <a:t>- </a:t>
            </a:r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подынтегральное выражение</a:t>
            </a:r>
          </a:p>
        </p:txBody>
      </p:sp>
      <p:sp>
        <p:nvSpPr>
          <p:cNvPr id="10" name="TextBox 9"/>
          <p:cNvSpPr txBox="1">
            <a:spLocks noChangeArrowheads="1"/>
          </p:cNvSpPr>
          <p:nvPr/>
        </p:nvSpPr>
        <p:spPr bwMode="auto">
          <a:xfrm>
            <a:off x="2911781" y="3317623"/>
            <a:ext cx="5933163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х – переменная интегрирования</a:t>
            </a:r>
          </a:p>
        </p:txBody>
      </p:sp>
      <p:sp>
        <p:nvSpPr>
          <p:cNvPr id="11" name="TextBox 10"/>
          <p:cNvSpPr txBox="1">
            <a:spLocks noChangeArrowheads="1"/>
          </p:cNvSpPr>
          <p:nvPr/>
        </p:nvSpPr>
        <p:spPr bwMode="auto">
          <a:xfrm>
            <a:off x="1238251" y="4357688"/>
            <a:ext cx="6434838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– нижний предел интегрирования</a:t>
            </a:r>
          </a:p>
        </p:txBody>
      </p:sp>
      <p:sp>
        <p:nvSpPr>
          <p:cNvPr id="13" name="TextBox 12"/>
          <p:cNvSpPr txBox="1">
            <a:spLocks noChangeArrowheads="1"/>
          </p:cNvSpPr>
          <p:nvPr/>
        </p:nvSpPr>
        <p:spPr bwMode="auto">
          <a:xfrm>
            <a:off x="1270005" y="5000626"/>
            <a:ext cx="6593665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– верхний предел интегрирования</a:t>
            </a:r>
          </a:p>
        </p:txBody>
      </p:sp>
      <p:sp>
        <p:nvSpPr>
          <p:cNvPr id="6155" name="Правая фигурная скобка 13"/>
          <p:cNvSpPr>
            <a:spLocks/>
          </p:cNvSpPr>
          <p:nvPr/>
        </p:nvSpPr>
        <p:spPr bwMode="auto">
          <a:xfrm>
            <a:off x="7715251" y="4357689"/>
            <a:ext cx="285749" cy="1285875"/>
          </a:xfrm>
          <a:prstGeom prst="rightBrace">
            <a:avLst>
              <a:gd name="adj1" fmla="val 90000"/>
              <a:gd name="adj2" fmla="val 50000"/>
            </a:avLst>
          </a:prstGeom>
          <a:noFill/>
          <a:ln w="9525" algn="ctr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/>
          <a:lstStyle/>
          <a:p>
            <a:endParaRPr lang="ru-RU"/>
          </a:p>
        </p:txBody>
      </p:sp>
      <p:sp>
        <p:nvSpPr>
          <p:cNvPr id="6156" name="TextBox 14"/>
          <p:cNvSpPr txBox="1">
            <a:spLocks noChangeArrowheads="1"/>
          </p:cNvSpPr>
          <p:nvPr/>
        </p:nvSpPr>
        <p:spPr bwMode="auto">
          <a:xfrm>
            <a:off x="8286751" y="4429126"/>
            <a:ext cx="3237194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/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пределы интегрирования</a:t>
            </a:r>
          </a:p>
        </p:txBody>
      </p:sp>
      <p:sp>
        <p:nvSpPr>
          <p:cNvPr id="14" name="Рамка 13"/>
          <p:cNvSpPr/>
          <p:nvPr/>
        </p:nvSpPr>
        <p:spPr>
          <a:xfrm>
            <a:off x="94267" y="684071"/>
            <a:ext cx="11990895" cy="6093799"/>
          </a:xfrm>
          <a:prstGeom prst="frame">
            <a:avLst>
              <a:gd name="adj1" fmla="val 545"/>
            </a:avLst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5" name="object 2">
            <a:extLst>
              <a:ext uri="{FF2B5EF4-FFF2-40B4-BE49-F238E27FC236}">
                <a16:creationId xmlns:a16="http://schemas.microsoft.com/office/drawing/2014/main" xmlns="" id="{74EF5945-2687-4874-8197-9CC30207AEEA}"/>
              </a:ext>
            </a:extLst>
          </p:cNvPr>
          <p:cNvSpPr/>
          <p:nvPr/>
        </p:nvSpPr>
        <p:spPr>
          <a:xfrm>
            <a:off x="3175" y="-23812"/>
            <a:ext cx="12174538" cy="617700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0" tIns="0" rIns="0" bIns="0"/>
          <a:lstStyle/>
          <a:p>
            <a:pPr>
              <a:defRPr/>
            </a:pPr>
            <a:endParaRPr sz="2396"/>
          </a:p>
        </p:txBody>
      </p:sp>
    </p:spTree>
    <p:extLst>
      <p:ext uri="{BB962C8B-B14F-4D97-AF65-F5344CB8AC3E}">
        <p14:creationId xmlns:p14="http://schemas.microsoft.com/office/powerpoint/2010/main" val="29747057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61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61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10" grpId="0" build="allAtOnce"/>
      <p:bldP spid="11" grpId="0" build="allAtOnce"/>
      <p:bldP spid="13" grpId="0" build="allAtOnce"/>
      <p:bldP spid="6155" grpId="0" animBg="1"/>
      <p:bldP spid="615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56" name="TextBox 14"/>
          <p:cNvSpPr txBox="1">
            <a:spLocks noChangeArrowheads="1"/>
          </p:cNvSpPr>
          <p:nvPr/>
        </p:nvSpPr>
        <p:spPr bwMode="auto">
          <a:xfrm>
            <a:off x="8286751" y="4429126"/>
            <a:ext cx="30480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/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14" name="Рамка 13"/>
          <p:cNvSpPr/>
          <p:nvPr/>
        </p:nvSpPr>
        <p:spPr>
          <a:xfrm>
            <a:off x="94267" y="684071"/>
            <a:ext cx="11990895" cy="6093799"/>
          </a:xfrm>
          <a:prstGeom prst="frame">
            <a:avLst>
              <a:gd name="adj1" fmla="val 545"/>
            </a:avLst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5" name="object 2">
            <a:extLst>
              <a:ext uri="{FF2B5EF4-FFF2-40B4-BE49-F238E27FC236}">
                <a16:creationId xmlns:a16="http://schemas.microsoft.com/office/drawing/2014/main" xmlns="" id="{74EF5945-2687-4874-8197-9CC30207AEEA}"/>
              </a:ext>
            </a:extLst>
          </p:cNvPr>
          <p:cNvSpPr/>
          <p:nvPr/>
        </p:nvSpPr>
        <p:spPr>
          <a:xfrm>
            <a:off x="17462" y="0"/>
            <a:ext cx="12174538" cy="617700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sp>
        <p:nvSpPr>
          <p:cNvPr id="5" name="Содержимое 8"/>
          <p:cNvSpPr txBox="1">
            <a:spLocks/>
          </p:cNvSpPr>
          <p:nvPr/>
        </p:nvSpPr>
        <p:spPr>
          <a:xfrm>
            <a:off x="685800" y="1981200"/>
            <a:ext cx="7386638" cy="2090738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None/>
            </a:pPr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 1 Постоянный 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множитель можно выносить за знак определённого интеграла: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357640" y="6251"/>
            <a:ext cx="980621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Свойства определенного интеграла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2" name="Объект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892547318"/>
              </p:ext>
            </p:extLst>
          </p:nvPr>
        </p:nvGraphicFramePr>
        <p:xfrm>
          <a:off x="1643063" y="3357563"/>
          <a:ext cx="9343911" cy="189084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295" name="Формула" r:id="rId3" imgW="2362200" imgH="482600" progId="Equation.3">
                  <p:embed/>
                </p:oleObj>
              </mc:Choice>
              <mc:Fallback>
                <p:oleObj name="Формула" r:id="rId3" imgW="2362200" imgH="482600" progId="Equation.3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43063" y="3357563"/>
                        <a:ext cx="9343911" cy="189084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048067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1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5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56" name="TextBox 14"/>
          <p:cNvSpPr txBox="1">
            <a:spLocks noChangeArrowheads="1"/>
          </p:cNvSpPr>
          <p:nvPr/>
        </p:nvSpPr>
        <p:spPr bwMode="auto">
          <a:xfrm>
            <a:off x="8286751" y="4429126"/>
            <a:ext cx="30480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/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14" name="Рамка 13"/>
          <p:cNvSpPr/>
          <p:nvPr/>
        </p:nvSpPr>
        <p:spPr>
          <a:xfrm>
            <a:off x="94267" y="684071"/>
            <a:ext cx="11990895" cy="6093799"/>
          </a:xfrm>
          <a:prstGeom prst="frame">
            <a:avLst>
              <a:gd name="adj1" fmla="val 545"/>
            </a:avLst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5" name="object 2">
            <a:extLst>
              <a:ext uri="{FF2B5EF4-FFF2-40B4-BE49-F238E27FC236}">
                <a16:creationId xmlns:a16="http://schemas.microsoft.com/office/drawing/2014/main" xmlns="" id="{74EF5945-2687-4874-8197-9CC30207AEEA}"/>
              </a:ext>
            </a:extLst>
          </p:cNvPr>
          <p:cNvSpPr/>
          <p:nvPr/>
        </p:nvSpPr>
        <p:spPr>
          <a:xfrm>
            <a:off x="3175" y="-23812"/>
            <a:ext cx="12174538" cy="617700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sp>
        <p:nvSpPr>
          <p:cNvPr id="16" name="TextBox 15"/>
          <p:cNvSpPr txBox="1"/>
          <p:nvPr/>
        </p:nvSpPr>
        <p:spPr>
          <a:xfrm>
            <a:off x="1357640" y="6251"/>
            <a:ext cx="980621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Свойства определенного интеграла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Содержимое 2"/>
          <p:cNvSpPr txBox="1">
            <a:spLocks/>
          </p:cNvSpPr>
          <p:nvPr/>
        </p:nvSpPr>
        <p:spPr>
          <a:xfrm>
            <a:off x="714374" y="868407"/>
            <a:ext cx="10270951" cy="2075210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2 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Определённый интеграл от алгебраической суммы двух или нескольких функций равен алгебраической сумме их интегралов, </a:t>
            </a:r>
            <a:r>
              <a:rPr lang="ru-RU" b="1" dirty="0" err="1">
                <a:latin typeface="Arial" panose="020B0604020202020204" pitchFamily="34" charset="0"/>
                <a:cs typeface="Arial" panose="020B0604020202020204" pitchFamily="34" charset="0"/>
              </a:rPr>
              <a:t>т.е</a:t>
            </a:r>
            <a:endParaRPr lang="ru-RU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2" name="Объект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975427838"/>
              </p:ext>
            </p:extLst>
          </p:nvPr>
        </p:nvGraphicFramePr>
        <p:xfrm>
          <a:off x="1785937" y="2143124"/>
          <a:ext cx="8767253" cy="168983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279" name="Формула" r:id="rId3" imgW="2476500" imgH="482600" progId="Equation.3">
                  <p:embed/>
                </p:oleObj>
              </mc:Choice>
              <mc:Fallback>
                <p:oleObj name="Формула" r:id="rId3" imgW="2476500" imgH="482600" progId="Equation.3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85937" y="2143124"/>
                        <a:ext cx="8767253" cy="1689839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18" name="Содержимое 2"/>
          <p:cNvSpPr txBox="1">
            <a:spLocks/>
          </p:cNvSpPr>
          <p:nvPr/>
        </p:nvSpPr>
        <p:spPr bwMode="auto">
          <a:xfrm>
            <a:off x="714375" y="3741710"/>
            <a:ext cx="10449476" cy="1901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228600" indent="-228600" algn="just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/>
            </a:pPr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3  </a:t>
            </a:r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При перестановке пределов интегрирования, знак интеграла меняется на противоположный, т.е. </a:t>
            </a:r>
          </a:p>
        </p:txBody>
      </p:sp>
      <p:graphicFrame>
        <p:nvGraphicFramePr>
          <p:cNvPr id="3" name="Объект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55742868"/>
              </p:ext>
            </p:extLst>
          </p:nvPr>
        </p:nvGraphicFramePr>
        <p:xfrm>
          <a:off x="3476313" y="4638632"/>
          <a:ext cx="4925600" cy="167048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280" name="Формула" r:id="rId5" imgW="1409088" imgH="482391" progId="Equation.3">
                  <p:embed/>
                </p:oleObj>
              </mc:Choice>
              <mc:Fallback>
                <p:oleObj name="Формула" r:id="rId5" imgW="1409088" imgH="482391" progId="Equation.3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76313" y="4638632"/>
                        <a:ext cx="4925600" cy="1670481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5969609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1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56" grpId="0"/>
      <p:bldP spid="18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56" name="TextBox 14"/>
          <p:cNvSpPr txBox="1">
            <a:spLocks noChangeArrowheads="1"/>
          </p:cNvSpPr>
          <p:nvPr/>
        </p:nvSpPr>
        <p:spPr bwMode="auto">
          <a:xfrm>
            <a:off x="8286751" y="4429126"/>
            <a:ext cx="30480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/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14" name="Рамка 13"/>
          <p:cNvSpPr/>
          <p:nvPr/>
        </p:nvSpPr>
        <p:spPr>
          <a:xfrm>
            <a:off x="94267" y="684071"/>
            <a:ext cx="11990895" cy="6093799"/>
          </a:xfrm>
          <a:prstGeom prst="frame">
            <a:avLst>
              <a:gd name="adj1" fmla="val 545"/>
            </a:avLst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5" name="object 2">
            <a:extLst>
              <a:ext uri="{FF2B5EF4-FFF2-40B4-BE49-F238E27FC236}">
                <a16:creationId xmlns:a16="http://schemas.microsoft.com/office/drawing/2014/main" xmlns="" id="{74EF5945-2687-4874-8197-9CC30207AEEA}"/>
              </a:ext>
            </a:extLst>
          </p:cNvPr>
          <p:cNvSpPr/>
          <p:nvPr/>
        </p:nvSpPr>
        <p:spPr>
          <a:xfrm>
            <a:off x="3175" y="-23812"/>
            <a:ext cx="12174538" cy="617700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sp>
        <p:nvSpPr>
          <p:cNvPr id="5" name="TextBox 4"/>
          <p:cNvSpPr txBox="1"/>
          <p:nvPr/>
        </p:nvSpPr>
        <p:spPr>
          <a:xfrm>
            <a:off x="1357640" y="6251"/>
            <a:ext cx="980621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Свойства определенного интеграла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097466" y="1014608"/>
            <a:ext cx="9687444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smtClean="0"/>
              <a:t>  </a:t>
            </a:r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4 Если </a:t>
            </a:r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функция 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f(x)</a:t>
            </a:r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 интегрируема на 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[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a;b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]</a:t>
            </a:r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 и 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a&lt;c&lt;b</a:t>
            </a:r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, то </a:t>
            </a:r>
          </a:p>
        </p:txBody>
      </p:sp>
      <p:graphicFrame>
        <p:nvGraphicFramePr>
          <p:cNvPr id="3" name="Объект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84484125"/>
              </p:ext>
            </p:extLst>
          </p:nvPr>
        </p:nvGraphicFramePr>
        <p:xfrm>
          <a:off x="2535611" y="1500188"/>
          <a:ext cx="8799140" cy="211983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319" name="Формула" r:id="rId3" imgW="1981200" imgH="482600" progId="Equation.3">
                  <p:embed/>
                </p:oleObj>
              </mc:Choice>
              <mc:Fallback>
                <p:oleObj name="Формула" r:id="rId3" imgW="1981200" imgH="482600" progId="Equation.3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35611" y="1500188"/>
                        <a:ext cx="8799140" cy="2119834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9628307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1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56" grpId="0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297</TotalTime>
  <Words>379</Words>
  <Application>Microsoft Office PowerPoint</Application>
  <PresentationFormat>Произвольный</PresentationFormat>
  <Paragraphs>97</Paragraphs>
  <Slides>15</Slides>
  <Notes>0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7" baseType="lpstr">
      <vt:lpstr>Тема Office</vt:lpstr>
      <vt:lpstr>Формула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Формула Ньютона-Лейбница</vt:lpstr>
      <vt:lpstr>Метод непосредственного интегрирования.</vt:lpstr>
      <vt:lpstr>  Вычислить интеграл 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 Windows</dc:creator>
  <cp:lastModifiedBy>Flesh</cp:lastModifiedBy>
  <cp:revision>61</cp:revision>
  <dcterms:created xsi:type="dcterms:W3CDTF">2020-12-08T18:15:01Z</dcterms:created>
  <dcterms:modified xsi:type="dcterms:W3CDTF">2020-12-24T01:10:56Z</dcterms:modified>
</cp:coreProperties>
</file>