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5"/>
  </p:notesMasterIdLst>
  <p:sldIdLst>
    <p:sldId id="1555" r:id="rId10"/>
    <p:sldId id="1534" r:id="rId11"/>
    <p:sldId id="1535" r:id="rId12"/>
    <p:sldId id="1556" r:id="rId13"/>
    <p:sldId id="1536" r:id="rId14"/>
    <p:sldId id="1537" r:id="rId15"/>
    <p:sldId id="1550" r:id="rId16"/>
    <p:sldId id="1514" r:id="rId17"/>
    <p:sldId id="1515" r:id="rId18"/>
    <p:sldId id="1552" r:id="rId19"/>
    <p:sldId id="1551" r:id="rId20"/>
    <p:sldId id="1530" r:id="rId21"/>
    <p:sldId id="1546" r:id="rId22"/>
    <p:sldId id="1531" r:id="rId23"/>
    <p:sldId id="1532" r:id="rId24"/>
    <p:sldId id="1553" r:id="rId25"/>
    <p:sldId id="1538" r:id="rId26"/>
    <p:sldId id="1539" r:id="rId27"/>
    <p:sldId id="1547" r:id="rId28"/>
    <p:sldId id="1540" r:id="rId29"/>
    <p:sldId id="1541" r:id="rId30"/>
    <p:sldId id="1548" r:id="rId31"/>
    <p:sldId id="1554" r:id="rId32"/>
    <p:sldId id="1549" r:id="rId33"/>
    <p:sldId id="1542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555"/>
            <p14:sldId id="1534"/>
            <p14:sldId id="1535"/>
            <p14:sldId id="1556"/>
            <p14:sldId id="1536"/>
            <p14:sldId id="1537"/>
            <p14:sldId id="1550"/>
            <p14:sldId id="1514"/>
            <p14:sldId id="1515"/>
            <p14:sldId id="1552"/>
            <p14:sldId id="1551"/>
            <p14:sldId id="1530"/>
            <p14:sldId id="1546"/>
            <p14:sldId id="1531"/>
            <p14:sldId id="1532"/>
            <p14:sldId id="1553"/>
            <p14:sldId id="1538"/>
            <p14:sldId id="1539"/>
            <p14:sldId id="1547"/>
            <p14:sldId id="1540"/>
            <p14:sldId id="1541"/>
            <p14:sldId id="1548"/>
            <p14:sldId id="1554"/>
            <p14:sldId id="1549"/>
            <p14:sldId id="154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130" d="100"/>
          <a:sy n="130" d="100"/>
        </p:scale>
        <p:origin x="1158" y="2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commentAuthors" Target="commentAuthor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57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52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463901" y="240746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68119" y="327534"/>
            <a:ext cx="122413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Picture 5" descr="j1u440ut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541" y="1223788"/>
            <a:ext cx="2160239" cy="165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01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86549"/>
            <a:ext cx="557216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Masalaning</a:t>
            </a:r>
            <a:r>
              <a:rPr lang="en-US" sz="2800" dirty="0" smtClean="0"/>
              <a:t> </a:t>
            </a:r>
            <a:r>
              <a:rPr lang="en-US" sz="2800" dirty="0" err="1" smtClean="0"/>
              <a:t>yechimi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4643" y="574192"/>
            <a:ext cx="55007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Berilgan:</a:t>
            </a:r>
          </a:p>
          <a:p>
            <a:pPr algn="just"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m(</a:t>
            </a:r>
            <a:r>
              <a:rPr lang="en-US" sz="2400" dirty="0" smtClean="0">
                <a:solidFill>
                  <a:srgbClr val="000000"/>
                </a:solidFill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O)=200 gr</a:t>
            </a:r>
          </a:p>
          <a:p>
            <a:pPr algn="just"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m(</a:t>
            </a:r>
            <a:r>
              <a:rPr lang="en-US" sz="2400" dirty="0">
                <a:solidFill>
                  <a:srgbClr val="000000"/>
                </a:solidFill>
              </a:rPr>
              <a:t>H</a:t>
            </a:r>
            <a:r>
              <a:rPr lang="en-US" sz="2400" baseline="-25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SO</a:t>
            </a:r>
            <a:r>
              <a:rPr lang="en-US" sz="2400" baseline="-25000" dirty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)=98 gr</a:t>
            </a:r>
          </a:p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p(</a:t>
            </a:r>
            <a:r>
              <a:rPr lang="en-US" sz="2400" dirty="0" err="1" smtClean="0">
                <a:solidFill>
                  <a:srgbClr val="000000"/>
                </a:solidFill>
              </a:rPr>
              <a:t>eritma</a:t>
            </a:r>
            <a:r>
              <a:rPr lang="en-US" sz="2400" dirty="0" smtClean="0">
                <a:solidFill>
                  <a:srgbClr val="000000"/>
                </a:solidFill>
              </a:rPr>
              <a:t>)=1,192</a:t>
            </a:r>
          </a:p>
          <a:p>
            <a:pPr algn="just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=?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31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94169"/>
            <a:ext cx="557216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Masalaning</a:t>
            </a:r>
            <a:r>
              <a:rPr lang="en-US" sz="2800" dirty="0" smtClean="0"/>
              <a:t> </a:t>
            </a:r>
            <a:r>
              <a:rPr lang="en-US" sz="2800" dirty="0" err="1" smtClean="0"/>
              <a:t>yechimi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7437" y="685932"/>
                <a:ext cx="5040560" cy="6460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32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32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kislota</a:t>
                </a:r>
                <a:r>
                  <a:rPr lang="en-US" sz="32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𝑘𝑖𝑠𝑙𝑜𝑡𝑎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85932"/>
                <a:ext cx="5040560" cy="646080"/>
              </a:xfrm>
              <a:prstGeom prst="rect">
                <a:avLst/>
              </a:prstGeom>
              <a:blipFill>
                <a:blip r:embed="rId2"/>
                <a:stretch>
                  <a:fillRect t="-13208" b="-1981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9445" y="1764060"/>
                <a:ext cx="5040560" cy="7920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2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2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kislota</a:t>
                </a:r>
                <a:r>
                  <a:rPr lang="en-US" sz="22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𝑘𝑖𝑠𝑙𝑜𝑡𝑎</m:t>
                        </m:r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22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d>
                          <m:dPr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200" dirty="0">
                                <a:solidFill>
                                  <a:srgbClr val="000000"/>
                                </a:solidFill>
                              </a:rPr>
                              <m:t>H</m:t>
                            </m:r>
                            <m:r>
                              <m:rPr>
                                <m:nor/>
                              </m:rPr>
                              <a:rPr lang="en-US" sz="2200" baseline="-25000" dirty="0">
                                <a:solidFill>
                                  <a:srgbClr val="000000"/>
                                </a:solidFill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200" dirty="0">
                                <a:solidFill>
                                  <a:srgbClr val="000000"/>
                                </a:solidFill>
                              </a:rPr>
                              <m:t>SO</m:t>
                            </m:r>
                            <m:r>
                              <m:rPr>
                                <m:nor/>
                              </m:rPr>
                              <a:rPr lang="en-US" sz="2200" baseline="-25000" dirty="0">
                                <a:solidFill>
                                  <a:srgbClr val="000000"/>
                                </a:solidFill>
                              </a:rPr>
                              <m:t>4</m:t>
                            </m:r>
                          </m:e>
                        </m:d>
                      </m:num>
                      <m:den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22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98</m:t>
                        </m:r>
                      </m:num>
                      <m:den>
                        <m:r>
                          <a:rPr lang="en-US" sz="22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=49 </a:t>
                </a:r>
                <a:endParaRPr lang="ru-RU" sz="2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1764060"/>
                <a:ext cx="5040560" cy="792088"/>
              </a:xfrm>
              <a:prstGeom prst="rect">
                <a:avLst/>
              </a:prstGeom>
              <a:blipFill>
                <a:blip r:embed="rId3"/>
                <a:stretch>
                  <a:fillRect l="-157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83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63501" y="715074"/>
                <a:ext cx="4032448" cy="8561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2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2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01" y="715074"/>
                <a:ext cx="4032448" cy="856116"/>
              </a:xfrm>
              <a:prstGeom prst="rect">
                <a:avLst/>
              </a:prstGeom>
              <a:blipFill rotWithShape="1">
                <a:blip r:embed="rId2"/>
                <a:stretch>
                  <a:fillRect b="-354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63501" y="1965066"/>
                <a:ext cx="4032448" cy="8561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20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98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49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=2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g/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ekv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>
                        <a:solidFill>
                          <a:srgbClr val="000000"/>
                        </a:solidFill>
                      </a:rPr>
                      <m:t>H</m:t>
                    </m:r>
                    <m:r>
                      <m:rPr>
                        <m:nor/>
                      </m:rPr>
                      <a:rPr lang="en-US" sz="2000" baseline="-25000" dirty="0">
                        <a:solidFill>
                          <a:srgbClr val="00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srgbClr val="000000"/>
                        </a:solidFill>
                      </a:rPr>
                      <m:t>SO</m:t>
                    </m:r>
                    <m:r>
                      <m:rPr>
                        <m:nor/>
                      </m:rPr>
                      <a:rPr lang="en-US" sz="2000" baseline="-25000" dirty="0">
                        <a:solidFill>
                          <a:srgbClr val="000000"/>
                        </a:solidFill>
                      </a:rPr>
                      <m:t>4</m:t>
                    </m:r>
                  </m:oMath>
                </a14:m>
                <a:endParaRPr lang="ru-RU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01" y="1965066"/>
                <a:ext cx="4032448" cy="8561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192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445" y="747088"/>
            <a:ext cx="5040560" cy="8729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M</a:t>
            </a:r>
            <a:r>
              <a:rPr lang="en-US" sz="2400" baseline="-25000" dirty="0" smtClean="0">
                <a:solidFill>
                  <a:srgbClr val="000000"/>
                </a:solidFill>
              </a:rPr>
              <a:t>(</a:t>
            </a:r>
            <a:r>
              <a:rPr lang="en-US" sz="2400" baseline="-25000" dirty="0" err="1" smtClean="0">
                <a:solidFill>
                  <a:srgbClr val="000000"/>
                </a:solidFill>
              </a:rPr>
              <a:t>eritma</a:t>
            </a:r>
            <a:r>
              <a:rPr lang="en-US" sz="2400" baseline="-25000" dirty="0" smtClean="0">
                <a:solidFill>
                  <a:srgbClr val="000000"/>
                </a:solidFill>
              </a:rPr>
              <a:t>)</a:t>
            </a:r>
            <a:r>
              <a:rPr lang="en-US" sz="2400" dirty="0" smtClean="0">
                <a:solidFill>
                  <a:srgbClr val="000000"/>
                </a:solidFill>
              </a:rPr>
              <a:t>=200+98=298 </a:t>
            </a:r>
            <a:r>
              <a:rPr lang="en-US" sz="2400" dirty="0">
                <a:solidFill>
                  <a:srgbClr val="000000"/>
                </a:solidFill>
              </a:rPr>
              <a:t>gr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9445" y="1908076"/>
                <a:ext cx="5040560" cy="100811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</a:rPr>
                  <a:t>V</a:t>
                </a:r>
                <a:r>
                  <a:rPr lang="en-US" sz="2000" baseline="-25000" dirty="0" err="1">
                    <a:solidFill>
                      <a:srgbClr val="000000"/>
                    </a:solidFill>
                  </a:rPr>
                  <a:t>eritma</a:t>
                </a:r>
                <a:r>
                  <a:rPr lang="en-US" sz="2000" dirty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𝑒𝑟𝑖𝑡𝑚𝑎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298</m:t>
                        </m:r>
                      </m:num>
                      <m:den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1,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192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000000"/>
                        </a:solidFill>
                        <a:latin typeface="Cambria Math"/>
                      </a:rPr>
                      <m:t>25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0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𝑚𝑙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=0,25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𝑙</m:t>
                    </m:r>
                  </m:oMath>
                </a14:m>
                <a:endParaRPr lang="ru-RU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1908076"/>
                <a:ext cx="5040560" cy="10081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906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0940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461" y="619912"/>
                <a:ext cx="4680520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32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0000"/>
                            </a:solidFill>
                            <a:latin typeface="Cambria Math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0000"/>
                            </a:solidFill>
                            <a:latin typeface="Cambria Math"/>
                          </a:rPr>
                          <m:t>V</m:t>
                        </m:r>
                      </m:den>
                    </m:f>
                  </m:oMath>
                </a14:m>
                <a:r>
                  <a:rPr lang="en-US" sz="3200" baseline="30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200" baseline="30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619912"/>
                <a:ext cx="4680520" cy="92812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5529" y="1788468"/>
                <a:ext cx="4678452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32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2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0000"/>
                            </a:solidFill>
                            <a:latin typeface="Cambria Math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0000"/>
                            </a:solidFill>
                            <a:latin typeface="Cambria Math"/>
                          </a:rPr>
                          <m:t>V</m:t>
                        </m:r>
                      </m:den>
                    </m:f>
                  </m:oMath>
                </a14:m>
                <a:r>
                  <a:rPr lang="en-US" sz="3200" baseline="30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2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0,25</m:t>
                        </m:r>
                      </m:den>
                    </m:f>
                  </m:oMath>
                </a14:m>
                <a:r>
                  <a:rPr lang="en-US" sz="3200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=8 N</a:t>
                </a:r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29" y="1788468"/>
                <a:ext cx="4678452" cy="10584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767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3-masala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8,2 gr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</a:rPr>
              <a:t>H</a:t>
            </a:r>
            <a:r>
              <a:rPr lang="en-US" sz="24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</a:rPr>
              <a:t>SO</a:t>
            </a:r>
            <a:r>
              <a:rPr lang="en-US" sz="2400" b="1" baseline="-25000" dirty="0" smtClean="0">
                <a:solidFill>
                  <a:srgbClr val="000000"/>
                </a:solidFill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</a:rPr>
              <a:t>0,25 N</a:t>
            </a:r>
            <a:r>
              <a:rPr lang="en-US" sz="2400" dirty="0" smtClean="0">
                <a:solidFill>
                  <a:srgbClr val="000000"/>
                </a:solidFill>
              </a:rPr>
              <a:t> li </a:t>
            </a:r>
            <a:r>
              <a:rPr lang="en-US" sz="2400" dirty="0" err="1" smtClean="0">
                <a:solidFill>
                  <a:srgbClr val="000000"/>
                </a:solidFill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hajmini</a:t>
            </a:r>
            <a:r>
              <a:rPr lang="en-US" sz="2400" dirty="0" smtClean="0">
                <a:solidFill>
                  <a:srgbClr val="000000"/>
                </a:solidFill>
              </a:rPr>
              <a:t> (l) </a:t>
            </a:r>
            <a:r>
              <a:rPr lang="en-US" sz="2400" dirty="0" err="1" smtClean="0">
                <a:solidFill>
                  <a:srgbClr val="000000"/>
                </a:solidFill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n-US" sz="2800" baseline="-25000" dirty="0" smtClean="0">
                <a:solidFill>
                  <a:srgbClr val="000000"/>
                </a:solidFill>
              </a:rPr>
              <a:t>       </a:t>
            </a:r>
            <a:endParaRPr lang="ru-RU" sz="28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2159645" y="1631093"/>
            <a:ext cx="1296144" cy="1440160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3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3461" y="815730"/>
            <a:ext cx="300210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m=8,2 gr    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=?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3887837" y="995897"/>
            <a:ext cx="1296144" cy="1440160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62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437" y="685932"/>
                <a:ext cx="5112568" cy="914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kislota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𝑘𝑖𝑠𝑙𝑜𝑡𝑎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85932"/>
                <a:ext cx="5112568" cy="9144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7" y="1908076"/>
                <a:ext cx="5112568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0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kislota</a:t>
                </a:r>
                <a:r>
                  <a:rPr lang="en-US" sz="20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𝑘𝑖𝑠𝑙𝑜𝑡𝑎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d>
                          <m:dPr>
                            <m:ctrlPr>
                              <a:rPr lang="en-U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000" dirty="0">
                                <a:solidFill>
                                  <a:srgbClr val="000000"/>
                                </a:solidFill>
                              </a:rPr>
                              <m:t>H</m:t>
                            </m:r>
                            <m:r>
                              <m:rPr>
                                <m:nor/>
                              </m:rPr>
                              <a:rPr lang="en-US" sz="2000" baseline="-25000" dirty="0">
                                <a:solidFill>
                                  <a:srgbClr val="000000"/>
                                </a:solidFill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solidFill>
                                  <a:srgbClr val="000000"/>
                                </a:solidFill>
                              </a:rPr>
                              <m:t>SO</m:t>
                            </m:r>
                            <m:r>
                              <m:rPr>
                                <m:nor/>
                              </m:rPr>
                              <a:rPr lang="en-US" sz="2000" b="0" i="0" dirty="0" smtClean="0">
                                <a:solidFill>
                                  <a:srgbClr val="000000"/>
                                </a:solidFill>
                              </a:rPr>
                              <m:t>3</m:t>
                            </m:r>
                          </m:e>
                        </m:d>
                      </m:num>
                      <m:den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82</m:t>
                        </m:r>
                      </m:num>
                      <m:den>
                        <m:r>
                          <a:rPr lang="en-US" sz="20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=41 </a:t>
                </a:r>
                <a:endParaRPr lang="ru-RU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908076"/>
                <a:ext cx="5112568" cy="11521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985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489" y="812711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1453" y="619912"/>
                <a:ext cx="4896544" cy="8561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6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6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619912"/>
                <a:ext cx="4896544" cy="856116"/>
              </a:xfrm>
              <a:prstGeom prst="rect">
                <a:avLst/>
              </a:prstGeom>
              <a:blipFill rotWithShape="1">
                <a:blip r:embed="rId2"/>
                <a:stretch>
                  <a:fillRect t="-2857" b="-10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31453" y="1908076"/>
                <a:ext cx="4896544" cy="95134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8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8,2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41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00"/>
                    </a:solidFill>
                  </a:rPr>
                  <a:t>=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0,2 g/</a:t>
                </a:r>
                <a:r>
                  <a:rPr lang="en-US" sz="2800" dirty="0" err="1" smtClean="0">
                    <a:solidFill>
                      <a:srgbClr val="000000"/>
                    </a:solidFill>
                  </a:rPr>
                  <a:t>ekv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</a:rPr>
                      <m:t>H</m:t>
                    </m:r>
                    <m:r>
                      <m:rPr>
                        <m:nor/>
                      </m:rPr>
                      <a:rPr lang="en-US" sz="2800" baseline="-25000" dirty="0">
                        <a:solidFill>
                          <a:srgbClr val="00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</a:rPr>
                      <m:t>SO</m:t>
                    </m:r>
                    <m:r>
                      <m:rPr>
                        <m:nor/>
                      </m:rPr>
                      <a:rPr lang="en-US" sz="2800" b="0" i="0" dirty="0" smtClean="0">
                        <a:solidFill>
                          <a:srgbClr val="000000"/>
                        </a:solidFill>
                      </a:rPr>
                      <m:t>3</m:t>
                    </m:r>
                  </m:oMath>
                </a14:m>
                <a:endParaRPr lang="ru-RU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1908076"/>
                <a:ext cx="4896544" cy="95134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444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489" y="812711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9445" y="651972"/>
                <a:ext cx="4968552" cy="96807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36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6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rgbClr val="000000"/>
                            </a:solidFill>
                            <a:latin typeface="Cambria Math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rgbClr val="000000"/>
                            </a:solidFill>
                            <a:latin typeface="Cambria Math"/>
                          </a:rPr>
                          <m:t>V</m:t>
                        </m:r>
                      </m:den>
                    </m:f>
                  </m:oMath>
                </a14:m>
                <a:r>
                  <a:rPr lang="en-US" sz="3600" baseline="30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6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651972"/>
                <a:ext cx="4968552" cy="968072"/>
              </a:xfrm>
              <a:prstGeom prst="rect">
                <a:avLst/>
              </a:prstGeom>
              <a:blipFill rotWithShape="1">
                <a:blip r:embed="rId2"/>
                <a:stretch>
                  <a:fillRect b="-314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9445" y="1836067"/>
                <a:ext cx="4968552" cy="102335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V=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rgbClr val="000000"/>
                            </a:solidFill>
                            <a:latin typeface="Cambria Math"/>
                          </a:rPr>
                          <m:t>n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sz="3600" baseline="30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6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0,2</m:t>
                        </m:r>
                      </m:num>
                      <m:den>
                        <m:r>
                          <a:rPr lang="en-US" sz="36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0,25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rgbClr val="000000"/>
                    </a:solidFill>
                  </a:rPr>
                  <a:t>=0,8l</a:t>
                </a:r>
                <a:endParaRPr lang="ru-RU" sz="3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1836067"/>
                <a:ext cx="4968552" cy="1023357"/>
              </a:xfrm>
              <a:prstGeom prst="rect">
                <a:avLst/>
              </a:prstGeom>
              <a:blipFill rotWithShape="1">
                <a:blip r:embed="rId3"/>
                <a:stretch>
                  <a:fillRect b="-5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57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Mustaqil</a:t>
            </a:r>
            <a:r>
              <a:rPr lang="en-US" sz="2000" b="1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b="1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ishlash</a:t>
            </a:r>
            <a:r>
              <a:rPr lang="en-US" sz="2000" b="1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b="1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2000" b="1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b="1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topshiriqlar</a:t>
            </a:r>
            <a:r>
              <a:rPr kumimoji="0" lang="en-US" sz="20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83940"/>
            <a:ext cx="5688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1.  20,8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gr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Al(OH)</a:t>
            </a:r>
            <a:r>
              <a:rPr lang="en-US" sz="20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g/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ekv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</a:p>
          <a:p>
            <a:pPr algn="just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sonini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2. 6,67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gr Fe</a:t>
            </a:r>
            <a:r>
              <a:rPr lang="en-US" sz="20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(SO</a:t>
            </a:r>
            <a:r>
              <a:rPr lang="en-US" sz="20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g/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ekv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lar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sonini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toping?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0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ru-RU" sz="2400" dirty="0"/>
              <a:t>4</a:t>
            </a:r>
            <a:r>
              <a:rPr lang="en-US" sz="2400" dirty="0" smtClean="0"/>
              <a:t>-masala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2223" y="779932"/>
            <a:ext cx="55007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 li Al</a:t>
            </a:r>
            <a:r>
              <a:rPr lang="en-US" sz="2800" b="1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(SO</a:t>
            </a:r>
            <a:r>
              <a:rPr lang="en-US" sz="2800" b="1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800" b="1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4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983" y="878992"/>
            <a:ext cx="550072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N</a:t>
            </a:r>
            <a:r>
              <a:rPr lang="en-US" sz="2400" dirty="0">
                <a:solidFill>
                  <a:srgbClr val="000000"/>
                </a:solidFill>
              </a:rPr>
              <a:t>=C</a:t>
            </a:r>
            <a:r>
              <a:rPr lang="en-US" sz="2400" baseline="-25000" dirty="0">
                <a:solidFill>
                  <a:srgbClr val="000000"/>
                </a:solidFill>
              </a:rPr>
              <a:t>M</a:t>
            </a:r>
            <a:r>
              <a:rPr lang="en-US" sz="2400" dirty="0">
                <a:solidFill>
                  <a:srgbClr val="000000"/>
                </a:solidFill>
              </a:rPr>
              <a:t>*Val(</a:t>
            </a:r>
            <a:r>
              <a:rPr lang="en-US" sz="2400" dirty="0" err="1">
                <a:solidFill>
                  <a:srgbClr val="000000"/>
                </a:solidFill>
              </a:rPr>
              <a:t>kat</a:t>
            </a:r>
            <a:r>
              <a:rPr lang="en-US" sz="2400" dirty="0">
                <a:solidFill>
                  <a:srgbClr val="000000"/>
                </a:solidFill>
              </a:rPr>
              <a:t>)*n(</a:t>
            </a:r>
            <a:r>
              <a:rPr lang="en-US" sz="2400" dirty="0" err="1">
                <a:solidFill>
                  <a:srgbClr val="000000"/>
                </a:solidFill>
              </a:rPr>
              <a:t>kat</a:t>
            </a:r>
            <a:r>
              <a:rPr lang="en-US" sz="2400" dirty="0" smtClean="0">
                <a:solidFill>
                  <a:srgbClr val="000000"/>
                </a:solidFill>
              </a:rPr>
              <a:t>)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=C</a:t>
            </a:r>
            <a:r>
              <a:rPr lang="en-US" sz="2400" baseline="-25000" dirty="0" smtClean="0">
                <a:solidFill>
                  <a:srgbClr val="000000"/>
                </a:solidFill>
              </a:rPr>
              <a:t>M</a:t>
            </a:r>
            <a:r>
              <a:rPr lang="en-US" sz="2400" dirty="0" smtClean="0">
                <a:solidFill>
                  <a:srgbClr val="000000"/>
                </a:solidFill>
              </a:rPr>
              <a:t>*Val(</a:t>
            </a:r>
            <a:r>
              <a:rPr lang="en-US" sz="2400" dirty="0" err="1" smtClean="0">
                <a:solidFill>
                  <a:srgbClr val="000000"/>
                </a:solidFill>
              </a:rPr>
              <a:t>kat</a:t>
            </a:r>
            <a:r>
              <a:rPr lang="en-US" sz="2400" dirty="0">
                <a:solidFill>
                  <a:srgbClr val="000000"/>
                </a:solidFill>
              </a:rPr>
              <a:t>)*n(</a:t>
            </a:r>
            <a:r>
              <a:rPr lang="en-US" sz="2400" dirty="0" err="1">
                <a:solidFill>
                  <a:srgbClr val="000000"/>
                </a:solidFill>
              </a:rPr>
              <a:t>kat</a:t>
            </a:r>
            <a:r>
              <a:rPr lang="en-US" sz="2400" dirty="0" smtClean="0">
                <a:solidFill>
                  <a:srgbClr val="000000"/>
                </a:solidFill>
              </a:rPr>
              <a:t>)=4*3*2=24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30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5-masala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363" y="840892"/>
            <a:ext cx="550072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40 %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(p=1,2g/ml) </a:t>
            </a:r>
            <a:r>
              <a:rPr lang="en-US" sz="2400" b="1" dirty="0">
                <a:solidFill>
                  <a:srgbClr val="000000"/>
                </a:solidFill>
              </a:rPr>
              <a:t>Al(NO</a:t>
            </a:r>
            <a:r>
              <a:rPr lang="en-US" sz="2400" b="1" baseline="-25000" dirty="0">
                <a:solidFill>
                  <a:srgbClr val="000000"/>
                </a:solidFill>
              </a:rPr>
              <a:t>3</a:t>
            </a:r>
            <a:r>
              <a:rPr lang="en-US" sz="2400" b="1" dirty="0">
                <a:solidFill>
                  <a:srgbClr val="000000"/>
                </a:solidFill>
              </a:rPr>
              <a:t>)</a:t>
            </a:r>
            <a:r>
              <a:rPr lang="en-US" sz="2400" b="1" baseline="-25000" dirty="0">
                <a:solidFill>
                  <a:srgbClr val="000000"/>
                </a:solidFill>
              </a:rPr>
              <a:t>3</a:t>
            </a:r>
            <a:endParaRPr lang="ru-RU" sz="2400" b="1" dirty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5-masala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668" y="619912"/>
            <a:ext cx="285809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C%=40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 g/ml  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665" t="7469" r="7234" b="17957"/>
          <a:stretch/>
        </p:blipFill>
        <p:spPr>
          <a:xfrm>
            <a:off x="3167757" y="1043980"/>
            <a:ext cx="230425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6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Masalaning</a:t>
            </a:r>
            <a:r>
              <a:rPr lang="en-US" sz="2400" dirty="0" smtClean="0"/>
              <a:t> </a:t>
            </a:r>
            <a:r>
              <a:rPr lang="en-US" sz="2400" dirty="0" err="1" smtClean="0"/>
              <a:t>yechimi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1743" y="635152"/>
                <a:ext cx="5500726" cy="2293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32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2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en-US" sz="32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spcAft>
                    <a:spcPts val="600"/>
                  </a:spcAft>
                </a:pP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800" baseline="-25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8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𝑡𝑢𝑧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800" dirty="0">
                                <a:solidFill>
                                  <a:srgbClr val="000000"/>
                                </a:solidFill>
                              </a:rPr>
                              <m:t>Al</m:t>
                            </m:r>
                            <m:r>
                              <m:rPr>
                                <m:nor/>
                              </m:rPr>
                              <a:rPr lang="en-US" sz="2800" dirty="0">
                                <a:solidFill>
                                  <a:srgbClr val="000000"/>
                                </a:solidFill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2800" dirty="0">
                                <a:solidFill>
                                  <a:srgbClr val="000000"/>
                                </a:solidFill>
                              </a:rPr>
                              <m:t>NO</m:t>
                            </m:r>
                            <m:r>
                              <m:rPr>
                                <m:nor/>
                              </m:rPr>
                              <a:rPr lang="en-US" sz="2800" baseline="-25000" dirty="0">
                                <a:solidFill>
                                  <a:srgbClr val="000000"/>
                                </a:solidFill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2800" dirty="0">
                                <a:solidFill>
                                  <a:srgbClr val="000000"/>
                                </a:solidFill>
                              </a:rPr>
                              <m:t>)</m:t>
                            </m:r>
                            <m:r>
                              <m:rPr>
                                <m:nor/>
                              </m:rPr>
                              <a:rPr lang="en-US" sz="2800" baseline="-25000" dirty="0">
                                <a:solidFill>
                                  <a:srgbClr val="000000"/>
                                </a:solidFill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ru-RU" sz="2800" dirty="0">
                                <a:solidFill>
                                  <a:srgbClr val="000000"/>
                                </a:solidFill>
                              </a:rPr>
                              <m:t> </m:t>
                            </m:r>
                          </m:e>
                        </m:d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213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=71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28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28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40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1,2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71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=6,76 N</a:t>
                </a:r>
                <a:endPara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43" y="635152"/>
                <a:ext cx="5500726" cy="2293641"/>
              </a:xfrm>
              <a:prstGeom prst="rect">
                <a:avLst/>
              </a:prstGeom>
              <a:blipFill rotWithShape="1">
                <a:blip r:embed="rId2"/>
                <a:stretch>
                  <a:fillRect b="-2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96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363" y="635152"/>
            <a:ext cx="550072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indent="-358775">
              <a:spcAft>
                <a:spcPts val="12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12,6 gr HNO</a:t>
            </a:r>
            <a:r>
              <a:rPr lang="en-US" sz="24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0,5 N li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hajmini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1338" indent="-358775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 N li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4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24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1-</a:t>
            </a:r>
            <a:r>
              <a:rPr lang="en-US" sz="2000" b="1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b="1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b="1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5260" y="677084"/>
                <a:ext cx="5688037" cy="1659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</a:rPr>
                  <a:t>  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0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asos</a:t>
                </a:r>
                <a:r>
                  <a:rPr lang="en-US" sz="20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𝑎𝑠𝑜𝑠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        n</a:t>
                </a:r>
                <a:r>
                  <a:rPr lang="en-US" sz="20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en-US" sz="2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E</a:t>
                </a:r>
                <a:r>
                  <a:rPr lang="en-US" sz="20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asos</a:t>
                </a:r>
                <a:r>
                  <a:rPr lang="en-US" sz="20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Al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OH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00000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)3</m:t>
                        </m:r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(3)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78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26</a:t>
                </a:r>
                <a:endParaRPr lang="en-US" sz="2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n </a:t>
                </a:r>
                <a:r>
                  <a:rPr lang="en-US" sz="20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20,8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26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0,8 g/</a:t>
                </a:r>
                <a:r>
                  <a:rPr lang="en-US" sz="2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</a:t>
                </a:r>
                <a:endParaRPr lang="en-US" sz="1800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677084"/>
                <a:ext cx="5688037" cy="1659493"/>
              </a:xfrm>
              <a:prstGeom prst="rect">
                <a:avLst/>
              </a:prstGeom>
              <a:blipFill rotWithShape="1">
                <a:blip r:embed="rId2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54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723738" y="1206045"/>
            <a:ext cx="3870499" cy="1645304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en-US" sz="2400" spc="5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680"/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Normal konsentratsiya mavzusida masalalar yechish 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2</a:t>
            </a:r>
            <a:r>
              <a:rPr lang="ru-RU" sz="2000" b="1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b="1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b="1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b="1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</a:t>
            </a:r>
            <a:r>
              <a:rPr lang="en-US" sz="1800" dirty="0" smtClean="0"/>
              <a:t>l</a:t>
            </a:r>
          </a:p>
          <a:p>
            <a:r>
              <a:rPr lang="en-US" sz="1800" dirty="0" smtClean="0"/>
              <a:t>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</a:t>
            </a:r>
            <a:endParaRPr lang="ru-RU" sz="1800" dirty="0"/>
          </a:p>
          <a:p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6301" y="646603"/>
                <a:ext cx="5544616" cy="1968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𝑡𝑢𝑧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        n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rgbClr val="000000"/>
                            </a:solidFill>
                          </a:rPr>
                          <m:t>Fe</m:t>
                        </m:r>
                        <m:r>
                          <m:rPr>
                            <m:nor/>
                          </m:rPr>
                          <a:rPr lang="en-US" sz="2400" baseline="-25000">
                            <a:solidFill>
                              <a:srgbClr val="000000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rgbClr val="000000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rgbClr val="000000"/>
                            </a:solidFill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en-US" sz="2400" baseline="-25000">
                            <a:solidFill>
                              <a:srgbClr val="000000"/>
                            </a:solidFill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rgbClr val="000000"/>
                            </a:solidFill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400" baseline="-25000">
                            <a:solidFill>
                              <a:srgbClr val="000000"/>
                            </a:solidFill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ru-RU" sz="2400">
                            <a:solidFill>
                              <a:srgbClr val="000000"/>
                            </a:solidFill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2∗3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400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66,67</a:t>
                </a:r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n 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6,67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66,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6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0,1 g/ekv </a:t>
                </a:r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01" y="646603"/>
                <a:ext cx="5544616" cy="1968103"/>
              </a:xfrm>
              <a:prstGeom prst="rect">
                <a:avLst/>
              </a:prstGeom>
              <a:blipFill rotWithShape="1">
                <a:blip r:embed="rId2"/>
                <a:stretch>
                  <a:fillRect l="-1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96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1-masala</a:t>
            </a:r>
            <a:r>
              <a:rPr kumimoji="0" lang="en-US" sz="20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85643"/>
            <a:ext cx="5688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  1 </a:t>
            </a:r>
            <a:r>
              <a:rPr lang="en-US" sz="2400" dirty="0" err="1" smtClean="0">
                <a:solidFill>
                  <a:srgbClr val="000000"/>
                </a:solidFill>
              </a:rPr>
              <a:t>litr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eritma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tarkibida</a:t>
            </a:r>
            <a:r>
              <a:rPr lang="en-US" sz="2400" dirty="0" smtClean="0">
                <a:solidFill>
                  <a:srgbClr val="000000"/>
                </a:solidFill>
              </a:rPr>
              <a:t> 2g/</a:t>
            </a:r>
            <a:r>
              <a:rPr lang="en-US" sz="2400" dirty="0" err="1" smtClean="0">
                <a:solidFill>
                  <a:srgbClr val="000000"/>
                </a:solidFill>
              </a:rPr>
              <a:t>ekv</a:t>
            </a:r>
            <a:r>
              <a:rPr lang="en-US" sz="2400" dirty="0" smtClean="0">
                <a:solidFill>
                  <a:srgbClr val="000000"/>
                </a:solidFill>
              </a:rPr>
              <a:t> NH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Cl </a:t>
            </a: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</a:rPr>
              <a:t>bo‘lsa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shu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eritmaning</a:t>
            </a:r>
            <a:r>
              <a:rPr lang="en-US" sz="2400" dirty="0" smtClean="0">
                <a:solidFill>
                  <a:srgbClr val="000000"/>
                </a:solidFill>
              </a:rPr>
              <a:t> normal </a:t>
            </a:r>
          </a:p>
          <a:p>
            <a:pPr algn="ctr"/>
            <a:r>
              <a:rPr lang="en-US" sz="2400" dirty="0" err="1">
                <a:solidFill>
                  <a:srgbClr val="000000"/>
                </a:solidFill>
              </a:rPr>
              <a:t>k</a:t>
            </a:r>
            <a:r>
              <a:rPr lang="en-US" sz="2400" dirty="0" err="1" smtClean="0">
                <a:solidFill>
                  <a:srgbClr val="000000"/>
                </a:solidFill>
              </a:rPr>
              <a:t>onsentratsiyasini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1799605" y="1885775"/>
            <a:ext cx="576064" cy="1098993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Цилиндр 3"/>
          <p:cNvSpPr/>
          <p:nvPr/>
        </p:nvSpPr>
        <p:spPr>
          <a:xfrm>
            <a:off x="2879725" y="1976656"/>
            <a:ext cx="648072" cy="1008112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70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b="1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b="1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2880" y="829483"/>
                <a:ext cx="3023741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n</m:t>
                    </m:r>
                    <m:r>
                      <m:rPr>
                        <m:nor/>
                      </m:rPr>
                      <a:rPr lang="en-US" sz="2800" baseline="-25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ekv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2g/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</a:p>
              <a:p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V=1litr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2800" baseline="-25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N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en-US" sz="1800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" y="829483"/>
                <a:ext cx="3023741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4032" t="-335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173" y="645452"/>
            <a:ext cx="2160239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91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1-masalaning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39565" y="683940"/>
                <a:ext cx="3024336" cy="105841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n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V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aseline="3000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ekv</m:t>
                      </m:r>
                    </m:oMath>
                  </m:oMathPara>
                </a14:m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565" y="683940"/>
                <a:ext cx="3024336" cy="10584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488078" y="1908076"/>
                <a:ext cx="2952328" cy="109273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n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V</m:t>
                          </m:r>
                        </m:den>
                      </m:f>
                      <m:r>
                        <m:rPr>
                          <m:nor/>
                        </m:rPr>
                        <a:rPr lang="en-US" sz="2800" baseline="3000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ekv</m:t>
                      </m:r>
                      <m:r>
                        <m:rPr>
                          <m:nor/>
                        </m:rPr>
                        <a:rPr lang="ru-RU" sz="2800" b="0" i="0" baseline="30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800" b="0" i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m:rPr>
                          <m:nor/>
                        </m:rPr>
                        <a:rPr lang="ru-RU" sz="2800" baseline="30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2 </m:t>
                      </m:r>
                      <m:r>
                        <m:rPr>
                          <m:nor/>
                        </m:rPr>
                        <a:rPr lang="en-US" sz="28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N</m:t>
                      </m:r>
                    </m:oMath>
                  </m:oMathPara>
                </a14:m>
                <a:endParaRPr lang="ru-RU" sz="2800" dirty="0">
                  <a:solidFill>
                    <a:srgbClr val="000000"/>
                  </a:solidFill>
                </a:endParaRPr>
              </a:p>
              <a:p>
                <a:pPr algn="ctr"/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078" y="1908076"/>
                <a:ext cx="2952328" cy="10927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2-masala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80872"/>
            <a:ext cx="5523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 gr </a:t>
            </a: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suvga </a:t>
            </a:r>
            <a:r>
              <a:rPr lang="fr-FR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98 gr </a:t>
            </a:r>
            <a:r>
              <a:rPr lang="en-US" sz="2400" dirty="0" smtClean="0">
                <a:solidFill>
                  <a:srgbClr val="000000"/>
                </a:solidFill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 </a:t>
            </a:r>
            <a:r>
              <a:rPr lang="en-US" sz="2400" dirty="0" smtClean="0">
                <a:solidFill>
                  <a:srgbClr val="000000"/>
                </a:solidFill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</a:rPr>
              <a:t>qo‘shilishidan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hosil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eritmaning</a:t>
            </a:r>
            <a:r>
              <a:rPr lang="en-US" sz="2400" dirty="0" smtClean="0">
                <a:solidFill>
                  <a:srgbClr val="000000"/>
                </a:solidFill>
              </a:rPr>
              <a:t> (p=1,192 g/ml) normal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8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153457</TotalTime>
  <Words>285</Words>
  <Application>Microsoft Office PowerPoint</Application>
  <PresentationFormat>Произвольный</PresentationFormat>
  <Paragraphs>108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25</vt:i4>
      </vt:variant>
    </vt:vector>
  </HeadingPairs>
  <TitlesOfParts>
    <vt:vector size="41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Презентация PowerPoint</vt:lpstr>
      <vt:lpstr>Презентация PowerPoint</vt:lpstr>
      <vt:lpstr>KIMYO </vt:lpstr>
      <vt:lpstr>Презентация PowerPoint</vt:lpstr>
      <vt:lpstr>Презентация PowerPoint</vt:lpstr>
      <vt:lpstr>Презентация PowerPoint</vt:lpstr>
      <vt:lpstr>1-masalaning yechimi</vt:lpstr>
      <vt:lpstr>2-masala</vt:lpstr>
      <vt:lpstr>Masalaning yechimi</vt:lpstr>
      <vt:lpstr>Masalaning yechimi</vt:lpstr>
      <vt:lpstr>Masalaning yechimi</vt:lpstr>
      <vt:lpstr>Masalaning yechimi</vt:lpstr>
      <vt:lpstr>Masalaning yechimi</vt:lpstr>
      <vt:lpstr>3-masala</vt:lpstr>
      <vt:lpstr>Masalaning yechimi</vt:lpstr>
      <vt:lpstr>Masalaning yechimi</vt:lpstr>
      <vt:lpstr>Masalaning yechimi</vt:lpstr>
      <vt:lpstr>Masalaning yechimi</vt:lpstr>
      <vt:lpstr>4-masala</vt:lpstr>
      <vt:lpstr>Masalaning yechimi</vt:lpstr>
      <vt:lpstr>5-masala</vt:lpstr>
      <vt:lpstr>5-masala</vt:lpstr>
      <vt:lpstr>Masalaning yechimi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1749</cp:revision>
  <dcterms:created xsi:type="dcterms:W3CDTF">2014-10-08T23:03:32Z</dcterms:created>
  <dcterms:modified xsi:type="dcterms:W3CDTF">2020-12-23T08:05:14Z</dcterms:modified>
</cp:coreProperties>
</file>