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sldIdLst>
    <p:sldId id="256" r:id="rId4"/>
    <p:sldId id="283" r:id="rId5"/>
    <p:sldId id="284" r:id="rId6"/>
    <p:sldId id="339" r:id="rId7"/>
    <p:sldId id="258" r:id="rId8"/>
    <p:sldId id="340" r:id="rId9"/>
    <p:sldId id="330" r:id="rId10"/>
    <p:sldId id="270" r:id="rId11"/>
    <p:sldId id="341" r:id="rId12"/>
    <p:sldId id="285" r:id="rId13"/>
    <p:sldId id="265" r:id="rId14"/>
    <p:sldId id="315" r:id="rId15"/>
    <p:sldId id="317" r:id="rId16"/>
    <p:sldId id="342" r:id="rId17"/>
    <p:sldId id="391" r:id="rId18"/>
    <p:sldId id="390" r:id="rId19"/>
    <p:sldId id="414" r:id="rId20"/>
    <p:sldId id="415" r:id="rId21"/>
    <p:sldId id="420" r:id="rId22"/>
    <p:sldId id="277" r:id="rId23"/>
    <p:sldId id="271" r:id="rId24"/>
    <p:sldId id="281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104" y="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1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55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42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28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8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5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11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3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20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72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46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7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26">
        <a:defRPr>
          <a:latin typeface="+mn-lt"/>
          <a:ea typeface="+mn-ea"/>
          <a:cs typeface="+mn-cs"/>
        </a:defRPr>
      </a:lvl2pPr>
      <a:lvl3pPr marL="913851">
        <a:defRPr>
          <a:latin typeface="+mn-lt"/>
          <a:ea typeface="+mn-ea"/>
          <a:cs typeface="+mn-cs"/>
        </a:defRPr>
      </a:lvl3pPr>
      <a:lvl4pPr marL="1370777">
        <a:defRPr>
          <a:latin typeface="+mn-lt"/>
          <a:ea typeface="+mn-ea"/>
          <a:cs typeface="+mn-cs"/>
        </a:defRPr>
      </a:lvl4pPr>
      <a:lvl5pPr marL="1827703">
        <a:defRPr>
          <a:latin typeface="+mn-lt"/>
          <a:ea typeface="+mn-ea"/>
          <a:cs typeface="+mn-cs"/>
        </a:defRPr>
      </a:lvl5pPr>
      <a:lvl6pPr marL="2284628">
        <a:defRPr>
          <a:latin typeface="+mn-lt"/>
          <a:ea typeface="+mn-ea"/>
          <a:cs typeface="+mn-cs"/>
        </a:defRPr>
      </a:lvl6pPr>
      <a:lvl7pPr marL="2741554">
        <a:defRPr>
          <a:latin typeface="+mn-lt"/>
          <a:ea typeface="+mn-ea"/>
          <a:cs typeface="+mn-cs"/>
        </a:defRPr>
      </a:lvl7pPr>
      <a:lvl8pPr marL="3198480">
        <a:defRPr>
          <a:latin typeface="+mn-lt"/>
          <a:ea typeface="+mn-ea"/>
          <a:cs typeface="+mn-cs"/>
        </a:defRPr>
      </a:lvl8pPr>
      <a:lvl9pPr marL="36554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26">
        <a:defRPr>
          <a:latin typeface="+mn-lt"/>
          <a:ea typeface="+mn-ea"/>
          <a:cs typeface="+mn-cs"/>
        </a:defRPr>
      </a:lvl2pPr>
      <a:lvl3pPr marL="913851">
        <a:defRPr>
          <a:latin typeface="+mn-lt"/>
          <a:ea typeface="+mn-ea"/>
          <a:cs typeface="+mn-cs"/>
        </a:defRPr>
      </a:lvl3pPr>
      <a:lvl4pPr marL="1370777">
        <a:defRPr>
          <a:latin typeface="+mn-lt"/>
          <a:ea typeface="+mn-ea"/>
          <a:cs typeface="+mn-cs"/>
        </a:defRPr>
      </a:lvl4pPr>
      <a:lvl5pPr marL="1827703">
        <a:defRPr>
          <a:latin typeface="+mn-lt"/>
          <a:ea typeface="+mn-ea"/>
          <a:cs typeface="+mn-cs"/>
        </a:defRPr>
      </a:lvl5pPr>
      <a:lvl6pPr marL="2284628">
        <a:defRPr>
          <a:latin typeface="+mn-lt"/>
          <a:ea typeface="+mn-ea"/>
          <a:cs typeface="+mn-cs"/>
        </a:defRPr>
      </a:lvl6pPr>
      <a:lvl7pPr marL="2741554">
        <a:defRPr>
          <a:latin typeface="+mn-lt"/>
          <a:ea typeface="+mn-ea"/>
          <a:cs typeface="+mn-cs"/>
        </a:defRPr>
      </a:lvl7pPr>
      <a:lvl8pPr marL="3198480">
        <a:defRPr>
          <a:latin typeface="+mn-lt"/>
          <a:ea typeface="+mn-ea"/>
          <a:cs typeface="+mn-cs"/>
        </a:defRPr>
      </a:lvl8pPr>
      <a:lvl9pPr marL="36554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540921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10" dirty="0" err="1"/>
              <a:t>O‘zbek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70707" y="1151582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63" y="19574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02101" y="212868"/>
            <a:ext cx="1219024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78300" y="278637"/>
            <a:ext cx="130225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9 - </a:t>
            </a:r>
            <a:r>
              <a:rPr lang="en-US" sz="2250" b="1" spc="10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EB1723C-F94B-4C7C-B292-C2B1646C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2146841"/>
            <a:ext cx="1525374" cy="98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B64A698-FC3F-4E91-AB91-565D95E75685}"/>
              </a:ext>
            </a:extLst>
          </p:cNvPr>
          <p:cNvSpPr/>
          <p:nvPr/>
        </p:nvSpPr>
        <p:spPr>
          <a:xfrm>
            <a:off x="446290" y="1459809"/>
            <a:ext cx="514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lvl="0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Mustahkamlash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darsi</a:t>
            </a:r>
            <a:endParaRPr lang="en-US"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044" y="75052"/>
            <a:ext cx="5647763" cy="3112510"/>
            <a:chOff x="66840" y="71164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490647"/>
              <a:ext cx="5650865" cy="269474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13851">
                <a:defRPr/>
              </a:pPr>
              <a:endParaRPr sz="179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119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defTabSz="913851">
                <a:defRPr/>
              </a:pPr>
              <a:endParaRPr sz="1799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01473"/>
            <a:ext cx="6311900" cy="335967"/>
          </a:xfrm>
          <a:prstGeom prst="rect">
            <a:avLst/>
          </a:prstGeom>
        </p:spPr>
        <p:txBody>
          <a:bodyPr vert="horz" wrap="square" lIns="0" tIns="40618" rIns="0" bIns="0" rtlCol="0">
            <a:spAutoFit/>
          </a:bodyPr>
          <a:lstStyle/>
          <a:p>
            <a:pPr marL="12692" marR="1092814" algn="ctr">
              <a:lnSpc>
                <a:spcPts val="2329"/>
              </a:lnSpc>
              <a:spcBef>
                <a:spcPts val="320"/>
              </a:spcBef>
            </a:pPr>
            <a:r>
              <a:rPr lang="en-US" spc="15" dirty="0"/>
              <a:t>Sobir Rahimov </a:t>
            </a:r>
            <a:r>
              <a:rPr lang="en-US" spc="15" dirty="0" err="1"/>
              <a:t>qachon</a:t>
            </a:r>
            <a:r>
              <a:rPr lang="en-US" spc="15" dirty="0"/>
              <a:t> </a:t>
            </a:r>
            <a:r>
              <a:rPr lang="en-US" spc="15" dirty="0" err="1"/>
              <a:t>tavallud</a:t>
            </a:r>
            <a:r>
              <a:rPr lang="en-US" spc="15" dirty="0"/>
              <a:t> </a:t>
            </a:r>
            <a:r>
              <a:rPr lang="en-US" spc="15" dirty="0" err="1"/>
              <a:t>topgan</a:t>
            </a:r>
            <a:r>
              <a:rPr lang="en-US" spc="15" dirty="0"/>
              <a:t>?</a:t>
            </a:r>
            <a:endParaRPr spc="15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884504" y="2628192"/>
            <a:ext cx="4640665" cy="584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1">
              <a:defRPr/>
            </a:pPr>
            <a:r>
              <a:rPr lang="es-E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5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3AD0FA-A033-4BF5-B5CC-88D586455449}"/>
              </a:ext>
            </a:extLst>
          </p:cNvPr>
          <p:cNvSpPr/>
          <p:nvPr/>
        </p:nvSpPr>
        <p:spPr>
          <a:xfrm>
            <a:off x="722671" y="1462123"/>
            <a:ext cx="4802498" cy="33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1">
              <a:defRPr/>
            </a:pPr>
            <a:r>
              <a:rPr lang="es-E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Uning ish faoliyati haqida nimalarni bilasiz?</a:t>
            </a:r>
            <a:endParaRPr lang="ru-RU" sz="15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1781" y="725348"/>
            <a:ext cx="4802498" cy="36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1">
              <a:defRPr/>
            </a:pPr>
            <a:r>
              <a:rPr lang="en-US" sz="1799" dirty="0">
                <a:solidFill>
                  <a:prstClr val="black"/>
                </a:solidFill>
                <a:latin typeface="Calibri"/>
              </a:rPr>
              <a:t> </a:t>
            </a:r>
            <a:endParaRPr lang="ru-RU" sz="1799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9CB7C4-A5FF-44AC-93FE-80547F62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66" y="632371"/>
            <a:ext cx="1657186" cy="228804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0DEFEF5-E05D-446D-B42B-8142C0AE2AE2}"/>
              </a:ext>
            </a:extLst>
          </p:cNvPr>
          <p:cNvSpPr/>
          <p:nvPr/>
        </p:nvSpPr>
        <p:spPr>
          <a:xfrm>
            <a:off x="296198" y="843915"/>
            <a:ext cx="3122481" cy="137883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3851" fontAlgn="base">
              <a:defRPr/>
            </a:pPr>
            <a:r>
              <a:rPr lang="en-US" sz="1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Sobir Rahimov 1902- </a:t>
            </a:r>
            <a:r>
              <a:rPr lang="en-US" sz="1999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</a:t>
            </a:r>
            <a:r>
              <a:rPr lang="en-US" sz="1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25- </a:t>
            </a:r>
            <a:r>
              <a:rPr lang="en-US" sz="1999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yanvarda</a:t>
            </a:r>
            <a:r>
              <a:rPr lang="en-US" sz="1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99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tavallud</a:t>
            </a:r>
            <a:r>
              <a:rPr lang="en-US" sz="1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99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topgan</a:t>
            </a:r>
            <a:r>
              <a:rPr lang="en-US" sz="1999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917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3F5FC56-FF95-4627-B9A4-A487B9ECB4FA}"/>
              </a:ext>
            </a:extLst>
          </p:cNvPr>
          <p:cNvSpPr/>
          <p:nvPr/>
        </p:nvSpPr>
        <p:spPr>
          <a:xfrm>
            <a:off x="65052" y="715734"/>
            <a:ext cx="3960847" cy="232570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913851" fontAlgn="base"/>
            <a:r>
              <a:rPr lang="en-US" sz="13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sz="1599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1943-yil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martda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Rahimovga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general-mayor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unvoni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beriladi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8-aprelda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Moskvaga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599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K.Ye.Voroshilov</a:t>
            </a:r>
            <a:r>
              <a:rPr lang="ru-RU" sz="1599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99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nomidagi</a:t>
            </a:r>
            <a:r>
              <a:rPr lang="ru-RU" sz="1599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99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General</a:t>
            </a:r>
            <a:r>
              <a:rPr lang="ru-RU" sz="1599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599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Shtab</a:t>
            </a:r>
            <a:r>
              <a:rPr lang="ru-RU" sz="1599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599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Harbiy</a:t>
            </a:r>
            <a:r>
              <a:rPr lang="en-US" sz="1599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Akademiyasiga</a:t>
            </a:r>
            <a:r>
              <a:rPr lang="en-US" sz="1599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oʻqishga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yuboriladi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defTabSz="913851" fontAlgn="base"/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Uning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mayorlikdan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generallikkacha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tez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koʻtarilishi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shaxsiy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ofitserlik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xususiyatlari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izohlanadi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599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13851">
              <a:lnSpc>
                <a:spcPct val="115000"/>
              </a:lnSpc>
            </a:pPr>
            <a:r>
              <a:rPr lang="en-US" sz="1599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99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3" y="31490"/>
            <a:ext cx="5164295" cy="369332"/>
          </a:xfrm>
        </p:spPr>
        <p:txBody>
          <a:bodyPr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General-mayor </a:t>
            </a:r>
            <a:r>
              <a:rPr lang="en-US" sz="2400" dirty="0" err="1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unvoni</a:t>
            </a:r>
            <a:r>
              <a:rPr lang="en-US" sz="2400" dirty="0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qachon</a:t>
            </a:r>
            <a:r>
              <a:rPr lang="en-US" sz="2400" dirty="0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solidFill>
                  <a:prstClr val="white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FA925C-F0FF-457C-94B5-B3F49A01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37959"/>
            <a:ext cx="1598647" cy="21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texnologiyasi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F444D219-56E7-41DB-9301-2AD61F856611}"/>
              </a:ext>
            </a:extLst>
          </p:cNvPr>
          <p:cNvSpPr/>
          <p:nvPr/>
        </p:nvSpPr>
        <p:spPr>
          <a:xfrm>
            <a:off x="215900" y="1012825"/>
            <a:ext cx="22098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24D4DC-8BF2-438A-BCC2-A5F09224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937400"/>
            <a:ext cx="2877561" cy="15850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F20CC1C-3418-4435-AF86-6E8393BE7CC0}"/>
              </a:ext>
            </a:extLst>
          </p:cNvPr>
          <p:cNvSpPr/>
          <p:nvPr/>
        </p:nvSpPr>
        <p:spPr>
          <a:xfrm>
            <a:off x="2578100" y="1201275"/>
            <a:ext cx="2366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Kayxisrav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massagetlar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malikasi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To‘marisni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xotinlikka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olmoqchi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texnologiyasi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AA2C5FD-7631-46C0-A430-DF5CEB61DB70}"/>
              </a:ext>
            </a:extLst>
          </p:cNvPr>
          <p:cNvSpPr/>
          <p:nvPr/>
        </p:nvSpPr>
        <p:spPr>
          <a:xfrm>
            <a:off x="1206500" y="784225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To‘marisni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olsa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fuqarosi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o‘z-o‘zidan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Kayxisravga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qoladi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E878A66-1843-40A6-8C0F-915AF92BAE6D}"/>
              </a:ext>
            </a:extLst>
          </p:cNvPr>
          <p:cNvSpPr/>
          <p:nvPr/>
        </p:nvSpPr>
        <p:spPr>
          <a:xfrm>
            <a:off x="1663700" y="2016717"/>
            <a:ext cx="3505200" cy="791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Urushib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o‘tirishga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hojat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qolmaydi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7A53072C-F8D8-476D-86F8-AA23DE981EB4}"/>
              </a:ext>
            </a:extLst>
          </p:cNvPr>
          <p:cNvSpPr/>
          <p:nvPr/>
        </p:nvSpPr>
        <p:spPr>
          <a:xfrm>
            <a:off x="2997200" y="1546225"/>
            <a:ext cx="6477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Latn-U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z-Latn-U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Assesment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uz-Latn-U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metodi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texnikasi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01808"/>
            <a:ext cx="537595" cy="31716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4B8F41-CBA7-4416-901E-6AB40BE23BA5}"/>
              </a:ext>
            </a:extLst>
          </p:cNvPr>
          <p:cNvSpPr/>
          <p:nvPr/>
        </p:nvSpPr>
        <p:spPr>
          <a:xfrm>
            <a:off x="74975" y="47942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969FF35-FF46-46DA-8E57-36651F24C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06227"/>
              </p:ext>
            </p:extLst>
          </p:nvPr>
        </p:nvGraphicFramePr>
        <p:xfrm>
          <a:off x="139700" y="631825"/>
          <a:ext cx="5410199" cy="251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90">
                  <a:extLst>
                    <a:ext uri="{9D8B030D-6E8A-4147-A177-3AD203B41FA5}">
                      <a16:colId xmlns:a16="http://schemas.microsoft.com/office/drawing/2014/main" xmlns="" val="4132377362"/>
                    </a:ext>
                  </a:extLst>
                </a:gridCol>
                <a:gridCol w="2783509">
                  <a:extLst>
                    <a:ext uri="{9D8B030D-6E8A-4147-A177-3AD203B41FA5}">
                      <a16:colId xmlns:a16="http://schemas.microsoft.com/office/drawing/2014/main" xmlns="" val="1991128969"/>
                    </a:ext>
                  </a:extLst>
                </a:gridCol>
              </a:tblGrid>
              <a:tr h="134399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1-topshiriq.(1ball)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Ish-harakatning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tarzda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bajarilishini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sababi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belgilarini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bildiruvchi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3-topshiriq.(1ball)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Berilgan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gaplarni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chiroyli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so’zining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farqini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tushuntiring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Bog’da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chiroyli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gullar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ochildi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Ra’no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diktantni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chiroyli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yozdi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lt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914378"/>
                  </a:ext>
                </a:extLst>
              </a:tr>
              <a:tr h="11672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2-topshiriq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.(1ball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ifodalanadi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4-topshiriq.(2ball)</a:t>
                      </a: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Holning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turlariga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ta gap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Gaplardagi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hollarning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ifodalanishini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tushuntirib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bering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96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2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6686" cy="4449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88" y="36739"/>
            <a:ext cx="510476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z="1800" spc="15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RUFAT 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RISQIYEV 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– JAHON CHEMPIONI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39" y="454595"/>
            <a:ext cx="5776686" cy="2763466"/>
            <a:chOff x="66840" y="421922"/>
            <a:chExt cx="5650865" cy="2763466"/>
          </a:xfrm>
        </p:grpSpPr>
        <p:sp>
          <p:nvSpPr>
            <p:cNvPr id="7" name="object 7"/>
            <p:cNvSpPr/>
            <p:nvPr/>
          </p:nvSpPr>
          <p:spPr>
            <a:xfrm>
              <a:off x="66840" y="421922"/>
              <a:ext cx="5650865" cy="2763466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50297" y="449491"/>
              <a:ext cx="5480201" cy="2637171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xmlns="" id="{8F062520-43EF-4550-B16B-7D8587DA208D}"/>
              </a:ext>
            </a:extLst>
          </p:cNvPr>
          <p:cNvSpPr/>
          <p:nvPr/>
        </p:nvSpPr>
        <p:spPr>
          <a:xfrm>
            <a:off x="1553345" y="467171"/>
            <a:ext cx="2755263" cy="762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1974 -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yilda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50DDE7F-94A8-47AD-BB82-A92CE8C05995}"/>
              </a:ext>
            </a:extLst>
          </p:cNvPr>
          <p:cNvSpPr/>
          <p:nvPr/>
        </p:nvSpPr>
        <p:spPr>
          <a:xfrm>
            <a:off x="93388" y="1316783"/>
            <a:ext cx="2437764" cy="1724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Gavanada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oʻtkazilgan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boʻyicha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ilk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jahon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chempionatida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raqiblarini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tiz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choʻktirib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oltin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medalni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qoʻlga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kiritadi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9ED497-8663-486A-9B67-48F6233B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685" y="1226243"/>
            <a:ext cx="3052901" cy="18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6686" cy="47487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866" y="87563"/>
            <a:ext cx="4847136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Oʻzbek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boksi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afsonasi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42" y="589721"/>
            <a:ext cx="5650865" cy="2655430"/>
            <a:chOff x="66840" y="529958"/>
            <a:chExt cx="5650865" cy="2655430"/>
          </a:xfrm>
        </p:grpSpPr>
        <p:sp>
          <p:nvSpPr>
            <p:cNvPr id="7" name="object 7"/>
            <p:cNvSpPr/>
            <p:nvPr/>
          </p:nvSpPr>
          <p:spPr>
            <a:xfrm>
              <a:off x="66840" y="529958"/>
              <a:ext cx="5650865" cy="265543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9206" y="572062"/>
              <a:ext cx="5568584" cy="2585211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xmlns="" id="{8F062520-43EF-4550-B16B-7D8587DA208D}"/>
              </a:ext>
            </a:extLst>
          </p:cNvPr>
          <p:cNvSpPr/>
          <p:nvPr/>
        </p:nvSpPr>
        <p:spPr>
          <a:xfrm>
            <a:off x="56242" y="567247"/>
            <a:ext cx="2469055" cy="1202149"/>
          </a:xfrm>
          <a:prstGeom prst="irregularSeal2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1974-1976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yillarda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Двойная волна 13">
            <a:extLst>
              <a:ext uri="{FF2B5EF4-FFF2-40B4-BE49-F238E27FC236}">
                <a16:creationId xmlns:a16="http://schemas.microsoft.com/office/drawing/2014/main" xmlns="" id="{2EABC7CC-469D-4742-8427-8C6A01A08481}"/>
              </a:ext>
            </a:extLst>
          </p:cNvPr>
          <p:cNvSpPr/>
          <p:nvPr/>
        </p:nvSpPr>
        <p:spPr>
          <a:xfrm>
            <a:off x="2902857" y="1379338"/>
            <a:ext cx="2469055" cy="1143000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mamlakat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chempioni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bo‘ldi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20BD81-BB66-4757-8507-45996B3B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8" y="1790448"/>
            <a:ext cx="190821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3917"/>
            <a:ext cx="5765800" cy="5703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51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62" y="23698"/>
            <a:ext cx="5190326" cy="5703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spcBef>
                <a:spcPts val="130"/>
              </a:spcBef>
            </a:pPr>
            <a:r>
              <a:rPr lang="en-US" sz="1799" spc="15" dirty="0" err="1"/>
              <a:t>Dastlabki</a:t>
            </a:r>
            <a:r>
              <a:rPr lang="en-US" sz="1799" spc="15" dirty="0"/>
              <a:t> sport </a:t>
            </a:r>
            <a:r>
              <a:rPr lang="en-US" sz="1799" spc="15" dirty="0" err="1"/>
              <a:t>musobaqalari</a:t>
            </a:r>
            <a:r>
              <a:rPr lang="en-US" sz="1799" spc="15" dirty="0"/>
              <a:t> </a:t>
            </a:r>
            <a:r>
              <a:rPr lang="en-US" sz="1799" spc="15" dirty="0" err="1"/>
              <a:t>haqida</a:t>
            </a:r>
            <a:r>
              <a:rPr lang="en-US" sz="1799" spc="15" dirty="0"/>
              <a:t> </a:t>
            </a:r>
            <a:r>
              <a:rPr lang="en-US" sz="1799" spc="15" dirty="0" err="1"/>
              <a:t>nimalarni</a:t>
            </a:r>
            <a:r>
              <a:rPr lang="en-US" sz="1799" spc="15" dirty="0"/>
              <a:t> </a:t>
            </a:r>
            <a:r>
              <a:rPr lang="en-US" sz="1799" spc="15" dirty="0" err="1"/>
              <a:t>bilasiz</a:t>
            </a:r>
            <a:r>
              <a:rPr lang="en-US" sz="1799" spc="15" dirty="0"/>
              <a:t>?</a:t>
            </a:r>
            <a:endParaRPr sz="1799" spc="15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369684" y="1241635"/>
            <a:ext cx="5178748" cy="1534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851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Yunonistonda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1580-yilda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deb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4F7EB-5BD4-41EC-B3EA-58C07CFA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3" y="708025"/>
            <a:ext cx="5648372" cy="22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3917"/>
            <a:ext cx="5765800" cy="5703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51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37" y="152218"/>
            <a:ext cx="5190326" cy="2935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spcBef>
                <a:spcPts val="130"/>
              </a:spcBef>
            </a:pPr>
            <a:r>
              <a:rPr lang="en-US" sz="1799" spc="15" dirty="0" err="1"/>
              <a:t>O‘zbekistonda</a:t>
            </a:r>
            <a:r>
              <a:rPr lang="en-US" sz="1799" spc="15" dirty="0"/>
              <a:t> </a:t>
            </a:r>
            <a:r>
              <a:rPr lang="en-US" sz="1799" spc="15" dirty="0" err="1"/>
              <a:t>sportning</a:t>
            </a:r>
            <a:r>
              <a:rPr lang="en-US" sz="1799" spc="15" dirty="0"/>
              <a:t> </a:t>
            </a:r>
            <a:r>
              <a:rPr lang="en-US" sz="1799" spc="15" dirty="0" err="1"/>
              <a:t>nechta</a:t>
            </a:r>
            <a:r>
              <a:rPr lang="en-US" sz="1799" spc="15" dirty="0"/>
              <a:t> </a:t>
            </a:r>
            <a:r>
              <a:rPr lang="en-US" sz="1799" spc="15" dirty="0" err="1"/>
              <a:t>turi</a:t>
            </a:r>
            <a:r>
              <a:rPr lang="en-US" sz="1799" spc="15" dirty="0"/>
              <a:t> </a:t>
            </a:r>
            <a:r>
              <a:rPr lang="en-US" sz="1799" spc="15" dirty="0" err="1"/>
              <a:t>mavjud</a:t>
            </a:r>
            <a:r>
              <a:rPr lang="en-US" sz="1799" spc="15" dirty="0"/>
              <a:t>? </a:t>
            </a:r>
            <a:endParaRPr sz="1799" spc="15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217368" y="1127502"/>
            <a:ext cx="5260695" cy="9898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851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dan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ommalashgan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4F7EB-5BD4-41EC-B3EA-58C07CFA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599004"/>
            <a:ext cx="5532201" cy="25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230175"/>
            <a:chOff x="-67307" y="71163"/>
            <a:chExt cx="5845205" cy="3202362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63492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“T</a:t>
            </a:r>
            <a:r>
              <a:rPr lang="en-US" sz="2000" kern="1200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sxemasi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Holning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kern="12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527472-2B47-4988-8C8F-60CED15B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80830"/>
            <a:ext cx="4787900" cy="252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50F404-577A-45F8-8785-B824E4F8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38450" y="796471"/>
            <a:ext cx="228600" cy="23118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78605C-8ADA-4C54-8832-92F9CD1C4CB3}"/>
              </a:ext>
            </a:extLst>
          </p:cNvPr>
          <p:cNvSpPr/>
          <p:nvPr/>
        </p:nvSpPr>
        <p:spPr>
          <a:xfrm>
            <a:off x="73025" y="825500"/>
            <a:ext cx="28956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Qachon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qachongacha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darajada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sababdan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19690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" y="631863"/>
            <a:ext cx="5708333" cy="2609644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372" y="3343"/>
            <a:ext cx="5765799" cy="628520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50863"/>
            <a:ext cx="5717705" cy="5334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5" dirty="0" err="1"/>
              <a:t>O‘zbekiston</a:t>
            </a:r>
            <a:r>
              <a:rPr lang="en-US" sz="1600" spc="15" dirty="0"/>
              <a:t> </a:t>
            </a:r>
            <a:r>
              <a:rPr lang="en-US" sz="1600" spc="15" dirty="0" err="1"/>
              <a:t>xaritasidan</a:t>
            </a:r>
            <a:r>
              <a:rPr lang="en-US" sz="1600" spc="15" dirty="0"/>
              <a:t> </a:t>
            </a:r>
            <a:r>
              <a:rPr lang="en-US" sz="1600" spc="15" dirty="0" err="1"/>
              <a:t>foydalanib</a:t>
            </a:r>
            <a:r>
              <a:rPr lang="en-US" sz="1600" spc="15" dirty="0"/>
              <a:t>, </a:t>
            </a:r>
            <a:r>
              <a:rPr lang="en-US" sz="1600" spc="15" dirty="0" err="1"/>
              <a:t>berilgan</a:t>
            </a:r>
            <a:r>
              <a:rPr lang="en-US" sz="1600" spc="15" dirty="0"/>
              <a:t> </a:t>
            </a:r>
            <a:r>
              <a:rPr lang="en-US" sz="1600" spc="15" dirty="0" err="1"/>
              <a:t>savollar</a:t>
            </a:r>
            <a:r>
              <a:rPr lang="en-US" sz="1600" spc="15" dirty="0"/>
              <a:t> </a:t>
            </a:r>
            <a:br>
              <a:rPr lang="en-US" sz="1600" spc="15" dirty="0"/>
            </a:br>
            <a:r>
              <a:rPr lang="en-US" sz="1600" spc="15" dirty="0" err="1"/>
              <a:t>asosida</a:t>
            </a:r>
            <a:r>
              <a:rPr lang="en-US" sz="1600" spc="15" dirty="0"/>
              <a:t> „</a:t>
            </a:r>
            <a:r>
              <a:rPr lang="en-US" sz="1600" spc="15" dirty="0" err="1"/>
              <a:t>Klaster</a:t>
            </a:r>
            <a:r>
              <a:rPr lang="en-US" sz="1600" spc="15" dirty="0"/>
              <a:t>“ </a:t>
            </a:r>
            <a:r>
              <a:rPr lang="en-US" sz="1600" spc="15" dirty="0" err="1"/>
              <a:t>tuzing</a:t>
            </a:r>
            <a:r>
              <a:rPr lang="en-US" sz="1600" spc="15" dirty="0"/>
              <a:t>.</a:t>
            </a:r>
            <a:endParaRPr sz="1600" spc="1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C98B47D-B383-4742-BB0B-5E4986A3045E}"/>
              </a:ext>
            </a:extLst>
          </p:cNvPr>
          <p:cNvSpPr/>
          <p:nvPr/>
        </p:nvSpPr>
        <p:spPr>
          <a:xfrm>
            <a:off x="139700" y="679383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7C9397-579A-46C2-8D28-385A366B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18048"/>
            <a:ext cx="4493734" cy="17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65800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674" y="-11987"/>
            <a:ext cx="4812452" cy="701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Razzoq</a:t>
            </a:r>
            <a:r>
              <a:rPr lang="en-US" sz="2400" kern="1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Hamroyev</a:t>
            </a:r>
            <a:r>
              <a:rPr lang="ru-RU" sz="2400" b="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b="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sp>
        <p:nvSpPr>
          <p:cNvPr id="7" name="object 7"/>
          <p:cNvSpPr/>
          <p:nvPr/>
        </p:nvSpPr>
        <p:spPr>
          <a:xfrm>
            <a:off x="66847" y="523223"/>
            <a:ext cx="5650865" cy="2764529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3" y="522770"/>
            <a:ext cx="2637467" cy="256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A90DF2-C51B-49E8-A1BC-387EE124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6" y="844035"/>
            <a:ext cx="2176062" cy="2298391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0AD8C09-8A5E-43F4-BCCA-A6C2AF50C3D1}"/>
              </a:ext>
            </a:extLst>
          </p:cNvPr>
          <p:cNvSpPr/>
          <p:nvPr/>
        </p:nvSpPr>
        <p:spPr>
          <a:xfrm>
            <a:off x="2425700" y="844035"/>
            <a:ext cx="3166662" cy="19213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Betakror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iste’dod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sohibi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taniqli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teatr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kino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aktyori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rejissyor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926" y="98425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r>
              <a:rPr spc="10" dirty="0"/>
              <a:t>.</a:t>
            </a:r>
            <a:r>
              <a:rPr spc="-40" dirty="0"/>
              <a:t> 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18F5FA-47C5-4E45-AE91-8737F07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" y="544957"/>
            <a:ext cx="569686" cy="47853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BDD4AA-90F2-4582-8E23-F448A72F465F}"/>
              </a:ext>
            </a:extLst>
          </p:cNvPr>
          <p:cNvSpPr/>
          <p:nvPr/>
        </p:nvSpPr>
        <p:spPr>
          <a:xfrm>
            <a:off x="825500" y="1330166"/>
            <a:ext cx="4267200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3851" fontAlgn="base"/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Sog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 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sog‘lom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aql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 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mavzusida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yarating</a:t>
            </a:r>
            <a:r>
              <a:rPr lang="en-US" sz="1599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599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13416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 err="1">
                <a:solidFill>
                  <a:prstClr val="white"/>
                </a:solidFill>
              </a:rPr>
              <a:t>Berilgan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savollar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asosida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suhbat</a:t>
            </a:r>
            <a:endParaRPr sz="2000"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07179" y="1026805"/>
            <a:ext cx="2034884" cy="725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132992" y="1139597"/>
            <a:ext cx="491070" cy="1887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501900" y="1304735"/>
            <a:ext cx="32003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427" y="119536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 err="1">
                <a:solidFill>
                  <a:prstClr val="white"/>
                </a:solidFill>
              </a:rPr>
              <a:t>Berilgan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savollar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asosida</a:t>
            </a:r>
            <a:r>
              <a:rPr lang="en-US" sz="2000" spc="15" dirty="0">
                <a:solidFill>
                  <a:prstClr val="white"/>
                </a:solidFill>
              </a:rPr>
              <a:t> </a:t>
            </a:r>
            <a:r>
              <a:rPr lang="en-US" sz="2000" spc="15" dirty="0" err="1">
                <a:solidFill>
                  <a:prstClr val="white"/>
                </a:solidFill>
              </a:rPr>
              <a:t>suhbat</a:t>
            </a:r>
            <a:endParaRPr sz="2000"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07178" y="1026805"/>
            <a:ext cx="2192845" cy="725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ataymiz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340361" y="1087807"/>
            <a:ext cx="491070" cy="1887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501900" y="1304735"/>
            <a:ext cx="32003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</a:t>
            </a:r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25092"/>
            <a:ext cx="1102481" cy="61621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56283"/>
              </p:ext>
            </p:extLst>
          </p:nvPr>
        </p:nvGraphicFramePr>
        <p:xfrm>
          <a:off x="202495" y="1274099"/>
          <a:ext cx="49339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469351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4599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mardlik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mangulik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ezgu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tuyg‘u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fazilat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faxrlanmoq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486976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madad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565038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shaxs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14956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74276" y="577682"/>
            <a:ext cx="1751614" cy="343535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25092"/>
            <a:ext cx="1102481" cy="61621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/>
        </p:nvGraphicFramePr>
        <p:xfrm>
          <a:off x="202495" y="1274099"/>
          <a:ext cx="49339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469351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4599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mardlik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смелость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mangulik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вечность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ezgu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доброжелательный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tuyg‘u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чувство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fazilat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faxrlanmoq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гордиться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486976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madad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гать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565038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shaxs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личность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14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6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893"/>
            <a:ext cx="5765799" cy="3186670"/>
            <a:chOff x="19772" y="-3037"/>
            <a:chExt cx="5768974" cy="3188425"/>
          </a:xfrm>
        </p:grpSpPr>
        <p:sp>
          <p:nvSpPr>
            <p:cNvPr id="3" name="object 3"/>
            <p:cNvSpPr/>
            <p:nvPr/>
          </p:nvSpPr>
          <p:spPr>
            <a:xfrm>
              <a:off x="66840" y="600846"/>
              <a:ext cx="5650865" cy="258454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defTabSz="913851">
                <a:defRPr/>
              </a:pPr>
              <a:endParaRPr sz="1799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9772" y="-3037"/>
              <a:ext cx="5768974" cy="60672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defTabSz="913851">
                <a:defRPr/>
              </a:pPr>
              <a:endParaRPr sz="1799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044" y="-62026"/>
            <a:ext cx="6415285" cy="603551"/>
          </a:xfrm>
          <a:prstGeom prst="rect">
            <a:avLst/>
          </a:prstGeom>
        </p:spPr>
        <p:txBody>
          <a:bodyPr vert="horz" wrap="square" lIns="0" tIns="40618" rIns="0" bIns="0" rtlCol="0">
            <a:spAutoFit/>
          </a:bodyPr>
          <a:lstStyle/>
          <a:p>
            <a:pPr marL="12692" marR="1092814" algn="l">
              <a:lnSpc>
                <a:spcPts val="2329"/>
              </a:lnSpc>
              <a:spcBef>
                <a:spcPts val="320"/>
              </a:spcBef>
            </a:pPr>
            <a:r>
              <a:rPr lang="en-US" sz="1599" spc="15" dirty="0">
                <a:solidFill>
                  <a:prstClr val="white"/>
                </a:solidFill>
              </a:rPr>
              <a:t>      </a:t>
            </a:r>
            <a:r>
              <a:rPr lang="en-US" sz="1599" spc="15" dirty="0" err="1">
                <a:solidFill>
                  <a:prstClr val="white"/>
                </a:solidFill>
              </a:rPr>
              <a:t>Jadvalda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berilgan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hollarga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savol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bering</a:t>
            </a:r>
            <a:r>
              <a:rPr lang="en-US" sz="1599" spc="15" dirty="0">
                <a:solidFill>
                  <a:prstClr val="white"/>
                </a:solidFill>
              </a:rPr>
              <a:t>. </a:t>
            </a:r>
            <a:r>
              <a:rPr lang="en-US" sz="1599" spc="15" dirty="0" err="1">
                <a:solidFill>
                  <a:prstClr val="white"/>
                </a:solidFill>
              </a:rPr>
              <a:t>Nuqtalar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o‘rniga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mos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hollarni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qo‘yib</a:t>
            </a:r>
            <a:r>
              <a:rPr lang="en-US" sz="1599" spc="15" dirty="0">
                <a:solidFill>
                  <a:prstClr val="white"/>
                </a:solidFill>
              </a:rPr>
              <a:t> </a:t>
            </a:r>
            <a:r>
              <a:rPr lang="en-US" sz="1599" spc="15" dirty="0" err="1">
                <a:solidFill>
                  <a:prstClr val="white"/>
                </a:solidFill>
              </a:rPr>
              <a:t>yozing</a:t>
            </a:r>
            <a:r>
              <a:rPr lang="en-US" sz="1599" spc="15" dirty="0">
                <a:solidFill>
                  <a:prstClr val="white"/>
                </a:solidFill>
              </a:rPr>
              <a:t>. </a:t>
            </a:r>
            <a:endParaRPr spc="15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68558B8-D454-43A5-903C-A6BA3BA747BC}"/>
              </a:ext>
            </a:extLst>
          </p:cNvPr>
          <p:cNvSpPr/>
          <p:nvPr/>
        </p:nvSpPr>
        <p:spPr>
          <a:xfrm>
            <a:off x="208873" y="670205"/>
            <a:ext cx="4802498" cy="1568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1"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O‘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quvchilar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qaytishmoqda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3851"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________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qiyg‘os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3851"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______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3851"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Saida_____  _____  _____  ______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3851"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5.Vatan ________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913851">
              <a:defRPr/>
            </a:pP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Imom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Buxoriy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5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5DB1251-8C87-4E56-BBE5-51D74C6315C5}"/>
              </a:ext>
            </a:extLst>
          </p:cNvPr>
          <p:cNvSpPr/>
          <p:nvPr/>
        </p:nvSpPr>
        <p:spPr>
          <a:xfrm>
            <a:off x="204220" y="2339431"/>
            <a:ext cx="5111086" cy="601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851">
              <a:defRPr/>
            </a:pPr>
            <a:r>
              <a:rPr lang="en-US" sz="15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Maktabdan, bog‘da, ertalab, betob bo‘lganligi sababli maktabga, Samarqandda, ostonadan.</a:t>
            </a:r>
            <a:endParaRPr lang="ru-RU" sz="15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75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 err="1"/>
              <a:t>O‘zbekiston</a:t>
            </a:r>
            <a:r>
              <a:rPr lang="en-US" sz="1800" spc="15" dirty="0"/>
              <a:t> askari</a:t>
            </a:r>
            <a:endParaRPr sz="18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01808"/>
            <a:ext cx="537595" cy="31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905AAE-A03B-483B-AF33-820D14E5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" y="533657"/>
            <a:ext cx="2670894" cy="3414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4B8F41-CBA7-4416-901E-6AB40BE23BA5}"/>
              </a:ext>
            </a:extLst>
          </p:cNvPr>
          <p:cNvSpPr/>
          <p:nvPr/>
        </p:nvSpPr>
        <p:spPr>
          <a:xfrm>
            <a:off x="74975" y="479425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She’rni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F71E48-6700-4077-9C05-9464A64F0E0E}"/>
              </a:ext>
            </a:extLst>
          </p:cNvPr>
          <p:cNvSpPr/>
          <p:nvPr/>
        </p:nvSpPr>
        <p:spPr>
          <a:xfrm>
            <a:off x="59607" y="1019229"/>
            <a:ext cx="2975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Qadamingdan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chaqnar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Ko‘rganlar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_________,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Himoyangda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yosh-qari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dushmanni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F66682-BE83-4E0D-B738-BB33A1E6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1019229"/>
            <a:ext cx="2597174" cy="16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 err="1"/>
              <a:t>O‘zbekiston</a:t>
            </a:r>
            <a:r>
              <a:rPr lang="en-US" sz="1800" spc="15" dirty="0"/>
              <a:t> askari</a:t>
            </a:r>
            <a:endParaRPr sz="18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01808"/>
            <a:ext cx="537595" cy="31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905AAE-A03B-483B-AF33-820D14E5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" y="533657"/>
            <a:ext cx="1851914" cy="3414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4B8F41-CBA7-4416-901E-6AB40BE23BA5}"/>
              </a:ext>
            </a:extLst>
          </p:cNvPr>
          <p:cNvSpPr/>
          <p:nvPr/>
        </p:nvSpPr>
        <p:spPr>
          <a:xfrm>
            <a:off x="74975" y="479425"/>
            <a:ext cx="150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F71E48-6700-4077-9C05-9464A64F0E0E}"/>
              </a:ext>
            </a:extLst>
          </p:cNvPr>
          <p:cNvSpPr/>
          <p:nvPr/>
        </p:nvSpPr>
        <p:spPr>
          <a:xfrm>
            <a:off x="59607" y="1019229"/>
            <a:ext cx="2975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Qadamingdan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chaqnar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Liboslaring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yarashar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Ko‘rganlar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havas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o‘rning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Himoyangda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yosh-qari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1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Yo‘latmagin</a:t>
            </a:r>
            <a:r>
              <a:rPr lang="en-US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dushmanni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F66682-BE83-4E0D-B738-BB33A1E6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1019229"/>
            <a:ext cx="2597174" cy="16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612</Words>
  <Application>Microsoft Office PowerPoint</Application>
  <PresentationFormat>Произвольный</PresentationFormat>
  <Paragraphs>137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inherit</vt:lpstr>
      <vt:lpstr>Matura MT Script Capitals</vt:lpstr>
      <vt:lpstr>Monotype Corsiva</vt:lpstr>
      <vt:lpstr>Times New Roman</vt:lpstr>
      <vt:lpstr>Wingdings</vt:lpstr>
      <vt:lpstr>Office Theme</vt:lpstr>
      <vt:lpstr>1_Office Theme</vt:lpstr>
      <vt:lpstr>2_Office Theme</vt:lpstr>
      <vt:lpstr>O‘zbek tili</vt:lpstr>
      <vt:lpstr>O‘zbekiston xaritasidan foydalanib, berilgan savollar  asosida „Klaster“ tuzing.</vt:lpstr>
      <vt:lpstr>Berilgan savollar asosida suhbat</vt:lpstr>
      <vt:lpstr>Berilgan savollar asosida suhbat</vt:lpstr>
      <vt:lpstr> “Xotira mashqi”</vt:lpstr>
      <vt:lpstr> “Xotira mashqi”</vt:lpstr>
      <vt:lpstr>      Jadvalda berilgan hollarga savol bering. Nuqtalar o‘rniga mos hollarni qo‘yib yozing. </vt:lpstr>
      <vt:lpstr>O‘zbekiston askari</vt:lpstr>
      <vt:lpstr>O‘zbekiston askari</vt:lpstr>
      <vt:lpstr>Sobir Rahimov qachon tavallud topgan?</vt:lpstr>
      <vt:lpstr>General-mayor unvoni qachon berilgan?</vt:lpstr>
      <vt:lpstr>Презентация PowerPoint</vt:lpstr>
      <vt:lpstr>Презентация PowerPoint</vt:lpstr>
      <vt:lpstr> “Assesment” metodi.(texnikasi)</vt:lpstr>
      <vt:lpstr>         RUFAT RISQIYEV – JAHON CHEMPIONI</vt:lpstr>
      <vt:lpstr>Oʻzbek boksi afsonasi</vt:lpstr>
      <vt:lpstr>Dastlabki sport musobaqalari haqida nimalarni bilasiz?</vt:lpstr>
      <vt:lpstr>O‘zbekistonda sportning nechta turi mavjud? </vt:lpstr>
      <vt:lpstr>“T ” sxemasi jadvali  Holning ma’no turlari</vt:lpstr>
      <vt:lpstr>Razzoq Hamroyev </vt:lpstr>
      <vt:lpstr> Mustaqil bajarish uchun topshiriq.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cp:lastModifiedBy>Teacher</cp:lastModifiedBy>
  <cp:revision>186</cp:revision>
  <dcterms:created xsi:type="dcterms:W3CDTF">2020-04-13T08:06:06Z</dcterms:created>
  <dcterms:modified xsi:type="dcterms:W3CDTF">2021-01-29T14:54:17Z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