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99" r:id="rId3"/>
    <p:sldId id="328" r:id="rId4"/>
    <p:sldId id="329" r:id="rId5"/>
    <p:sldId id="303" r:id="rId6"/>
    <p:sldId id="307" r:id="rId7"/>
    <p:sldId id="308" r:id="rId8"/>
    <p:sldId id="309" r:id="rId9"/>
    <p:sldId id="313" r:id="rId10"/>
    <p:sldId id="316" r:id="rId11"/>
    <p:sldId id="314" r:id="rId12"/>
    <p:sldId id="310" r:id="rId13"/>
    <p:sldId id="282" r:id="rId14"/>
    <p:sldId id="312" r:id="rId15"/>
    <p:sldId id="311" r:id="rId16"/>
    <p:sldId id="304" r:id="rId17"/>
    <p:sldId id="266" r:id="rId18"/>
    <p:sldId id="292" r:id="rId19"/>
    <p:sldId id="317" r:id="rId20"/>
    <p:sldId id="318" r:id="rId21"/>
    <p:sldId id="272" r:id="rId22"/>
    <p:sldId id="281" r:id="rId23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10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2929-1E75-4F3D-BE4C-0E5198CDF160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DEB0-E21A-43BB-9A64-CAFDE343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DEB0-E21A-43BB-9A64-CAFDE343D5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409373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80" dirty="0"/>
              <a:t> </a:t>
            </a:r>
            <a:r>
              <a:rPr lang="en-US" sz="3400" spc="-80" dirty="0" err="1"/>
              <a:t>O‘zbek</a:t>
            </a:r>
            <a:r>
              <a:rPr lang="en-US" sz="3400" spc="-80" dirty="0"/>
              <a:t> </a:t>
            </a:r>
            <a:r>
              <a:rPr sz="3400" spc="5" dirty="0" err="1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588871" y="1263469"/>
            <a:ext cx="4582342" cy="7655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24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415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Mirkarim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Osim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Hayoti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ijodi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6" name="object 6"/>
          <p:cNvSpPr/>
          <p:nvPr/>
        </p:nvSpPr>
        <p:spPr>
          <a:xfrm>
            <a:off x="156968" y="115021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968" y="1980309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345005" y="212868"/>
            <a:ext cx="112869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427170" y="330935"/>
            <a:ext cx="1074463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 9-sinf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AEFCFC6-4D37-481C-9310-1F335B47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20" y="2249805"/>
            <a:ext cx="1591365" cy="102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591" y="138858"/>
            <a:ext cx="5138558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spc="15" dirty="0" err="1"/>
              <a:t>Ijodiy</a:t>
            </a:r>
            <a:r>
              <a:rPr lang="en-US" sz="2000" spc="15" dirty="0"/>
              <a:t> </a:t>
            </a:r>
            <a:r>
              <a:rPr lang="en-US" sz="2000" spc="15" dirty="0" err="1"/>
              <a:t>faoliyati</a:t>
            </a:r>
            <a:endParaRPr sz="2000" spc="15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1A5D4CE-816C-4A88-89EA-FCB44CA96D64}"/>
              </a:ext>
            </a:extLst>
          </p:cNvPr>
          <p:cNvSpPr/>
          <p:nvPr/>
        </p:nvSpPr>
        <p:spPr>
          <a:xfrm>
            <a:off x="106541" y="664417"/>
            <a:ext cx="4998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nimiz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o‘tmishig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ха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lqimizd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y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tishib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ins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t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qdirig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yatd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qiziqq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d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vzul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yar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tishg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481BBD-3995-47F5-8D70-235F5ABE9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7" y="1878255"/>
            <a:ext cx="1359273" cy="12277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731F59-E3E2-4F18-B4C9-132B7D96E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79" y="1942746"/>
            <a:ext cx="941881" cy="11632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7CAF18F-69AA-4119-B4DA-9B5C113E9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268" y="1820242"/>
            <a:ext cx="941881" cy="1336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715168-3E36-45E0-B5E4-5625BA8CD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543" y="1959790"/>
            <a:ext cx="986942" cy="116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71537"/>
            <a:ext cx="40299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15" dirty="0" err="1"/>
              <a:t>Ijodiy</a:t>
            </a:r>
            <a:r>
              <a:rPr lang="en-US" sz="2400" spc="15" dirty="0"/>
              <a:t> </a:t>
            </a:r>
            <a:r>
              <a:rPr lang="en-US" sz="2400" spc="15" dirty="0" err="1"/>
              <a:t>faoliyati</a:t>
            </a:r>
            <a:endParaRPr sz="2400" spc="15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6B7A3A-8339-412E-8628-6EFF46666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012825"/>
            <a:ext cx="1524000" cy="1901082"/>
          </a:xfrm>
          <a:prstGeom prst="rect">
            <a:avLst/>
          </a:prstGeom>
        </p:spPr>
      </p:pic>
      <p:sp>
        <p:nvSpPr>
          <p:cNvPr id="7" name="Волна 6">
            <a:extLst>
              <a:ext uri="{FF2B5EF4-FFF2-40B4-BE49-F238E27FC236}">
                <a16:creationId xmlns:a16="http://schemas.microsoft.com/office/drawing/2014/main" xmlns="" id="{EDF1479B-C6E7-4625-97F9-7A12AC7EC42F}"/>
              </a:ext>
            </a:extLst>
          </p:cNvPr>
          <p:cNvSpPr/>
          <p:nvPr/>
        </p:nvSpPr>
        <p:spPr>
          <a:xfrm>
            <a:off x="2653787" y="767894"/>
            <a:ext cx="1676913" cy="838200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а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stl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а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bki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lvl="0" algn="ctr"/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qiss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а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503949C-38EA-45B9-9A89-3916154A80B1}"/>
              </a:ext>
            </a:extLst>
          </p:cNvPr>
          <p:cNvSpPr/>
          <p:nvPr/>
        </p:nvSpPr>
        <p:spPr>
          <a:xfrm>
            <a:off x="2093686" y="1891059"/>
            <a:ext cx="1447800" cy="6445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 algn="ctr"/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“Y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а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ngi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а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r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iq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“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: изогнутая вправо 11">
            <a:extLst>
              <a:ext uri="{FF2B5EF4-FFF2-40B4-BE49-F238E27FC236}">
                <a16:creationId xmlns:a16="http://schemas.microsoft.com/office/drawing/2014/main" xmlns="" id="{47A7BC3F-B4C1-4417-8D10-9EC7CCB70C47}"/>
              </a:ext>
            </a:extLst>
          </p:cNvPr>
          <p:cNvSpPr/>
          <p:nvPr/>
        </p:nvSpPr>
        <p:spPr>
          <a:xfrm>
            <a:off x="2231029" y="1086761"/>
            <a:ext cx="457200" cy="8196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3299A167-335D-4AAA-92FE-900142A45DBB}"/>
              </a:ext>
            </a:extLst>
          </p:cNvPr>
          <p:cNvSpPr/>
          <p:nvPr/>
        </p:nvSpPr>
        <p:spPr>
          <a:xfrm>
            <a:off x="3628572" y="2081505"/>
            <a:ext cx="685800" cy="263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волна 4">
            <a:extLst>
              <a:ext uri="{FF2B5EF4-FFF2-40B4-BE49-F238E27FC236}">
                <a16:creationId xmlns:a16="http://schemas.microsoft.com/office/drawing/2014/main" xmlns="" id="{73E26A5A-01A9-472D-8644-587371508822}"/>
              </a:ext>
            </a:extLst>
          </p:cNvPr>
          <p:cNvSpPr/>
          <p:nvPr/>
        </p:nvSpPr>
        <p:spPr>
          <a:xfrm>
            <a:off x="4377872" y="1971705"/>
            <a:ext cx="1143000" cy="6445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1925 - 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yil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88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899" y="71537"/>
            <a:ext cx="4724401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dirty="0" err="1">
                <a:solidFill>
                  <a:prstClr val="white"/>
                </a:solidFill>
              </a:rPr>
              <a:t>Mirkarim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Osim</a:t>
            </a:r>
            <a:r>
              <a:rPr lang="en-US" dirty="0">
                <a:solidFill>
                  <a:prstClr val="white"/>
                </a:solidFill>
              </a:rPr>
              <a:t> – </a:t>
            </a:r>
            <a:r>
              <a:rPr lang="en-US" dirty="0" err="1">
                <a:solidFill>
                  <a:prstClr val="white"/>
                </a:solidFill>
              </a:rPr>
              <a:t>tarixiy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qissanavis</a:t>
            </a:r>
            <a:endParaRPr sz="2400" spc="15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6B7A3A-8339-412E-8628-6EFF46666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012825"/>
            <a:ext cx="1524000" cy="1901082"/>
          </a:xfrm>
          <a:prstGeom prst="rect">
            <a:avLst/>
          </a:prstGeom>
        </p:spPr>
      </p:pic>
      <p:sp>
        <p:nvSpPr>
          <p:cNvPr id="7" name="Волна 6">
            <a:extLst>
              <a:ext uri="{FF2B5EF4-FFF2-40B4-BE49-F238E27FC236}">
                <a16:creationId xmlns:a16="http://schemas.microsoft.com/office/drawing/2014/main" xmlns="" id="{EDF1479B-C6E7-4625-97F9-7A12AC7EC42F}"/>
              </a:ext>
            </a:extLst>
          </p:cNvPr>
          <p:cNvSpPr/>
          <p:nvPr/>
        </p:nvSpPr>
        <p:spPr>
          <a:xfrm>
            <a:off x="2653787" y="767894"/>
            <a:ext cx="2286000" cy="838200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а</a:t>
            </a:r>
            <a:r>
              <a:rPr lang="en-US" sz="1600" b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х</a:t>
            </a:r>
            <a:r>
              <a:rPr lang="en-US" sz="1600" b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а о</a:t>
            </a:r>
            <a:r>
              <a:rPr lang="en-US" sz="1600" b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 d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а</a:t>
            </a:r>
            <a:r>
              <a:rPr lang="en-US" sz="1600" b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stl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а</a:t>
            </a:r>
            <a:r>
              <a:rPr lang="en-US" sz="1600" b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bki </a:t>
            </a:r>
          </a:p>
          <a:p>
            <a:pPr lvl="0" algn="ctr"/>
            <a:r>
              <a:rPr lang="en-US" sz="1600" b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yirik 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а</a:t>
            </a:r>
            <a:r>
              <a:rPr lang="en-US" sz="1600" b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ndalus" panose="02020603050405020304" pitchFamily="18" charset="-78"/>
              </a:rPr>
              <a:t>а</a:t>
            </a:r>
            <a:r>
              <a:rPr lang="en-US" sz="1600" b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503949C-38EA-45B9-9A89-3916154A80B1}"/>
              </a:ext>
            </a:extLst>
          </p:cNvPr>
          <p:cNvSpPr/>
          <p:nvPr/>
        </p:nvSpPr>
        <p:spPr>
          <a:xfrm>
            <a:off x="2044700" y="1832429"/>
            <a:ext cx="1905000" cy="83820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d”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: изогнутая вправо 11">
            <a:extLst>
              <a:ext uri="{FF2B5EF4-FFF2-40B4-BE49-F238E27FC236}">
                <a16:creationId xmlns:a16="http://schemas.microsoft.com/office/drawing/2014/main" xmlns="" id="{47A7BC3F-B4C1-4417-8D10-9EC7CCB70C47}"/>
              </a:ext>
            </a:extLst>
          </p:cNvPr>
          <p:cNvSpPr/>
          <p:nvPr/>
        </p:nvSpPr>
        <p:spPr>
          <a:xfrm>
            <a:off x="2231029" y="1086761"/>
            <a:ext cx="457200" cy="8196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077" y="0"/>
            <a:ext cx="5802992" cy="3244849"/>
            <a:chOff x="-27814" y="35343"/>
            <a:chExt cx="5802992" cy="3244849"/>
          </a:xfrm>
        </p:grpSpPr>
        <p:sp>
          <p:nvSpPr>
            <p:cNvPr id="3" name="object 3"/>
            <p:cNvSpPr/>
            <p:nvPr/>
          </p:nvSpPr>
          <p:spPr>
            <a:xfrm>
              <a:off x="-27814" y="645125"/>
              <a:ext cx="5745519" cy="263506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27814" y="35343"/>
              <a:ext cx="5802992" cy="60978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endParaRPr lang="en-US" spc="1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64300" cy="60978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spcBef>
                <a:spcPts val="320"/>
              </a:spcBef>
            </a:pP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A. N</a:t>
            </a:r>
            <a:r>
              <a:rPr lang="ru-RU" sz="1800" spc="1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800" spc="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iyning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ru-RU" sz="1800" spc="1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yot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ru-RU" sz="1800" spc="15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ru-RU" sz="1800" spc="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yo‘ll</a:t>
            </a:r>
            <a:r>
              <a:rPr lang="ru-RU" sz="1800" spc="1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rini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sz="1800" spc="1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b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800" spc="1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ks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ettiruvchi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xmlns="" id="{A9697FC1-FC2B-4C18-B14C-0421182BBA62}"/>
              </a:ext>
            </a:extLst>
          </p:cNvPr>
          <p:cNvSpPr/>
          <p:nvPr/>
        </p:nvSpPr>
        <p:spPr>
          <a:xfrm>
            <a:off x="2197100" y="609782"/>
            <a:ext cx="3505200" cy="2635067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C3332B7-7B49-4A8C-B48D-FC0AB965C575}"/>
              </a:ext>
            </a:extLst>
          </p:cNvPr>
          <p:cNvSpPr/>
          <p:nvPr/>
        </p:nvSpPr>
        <p:spPr>
          <a:xfrm>
            <a:off x="2501901" y="939572"/>
            <a:ext cx="33650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1937–1940-yill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rvish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li”, </a:t>
            </a:r>
          </a:p>
          <a:p>
            <a:pPr lvl="0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xisl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</a:p>
          <a:p>
            <a:pPr lvl="0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Ulug‘b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v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qissa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1960-yillarda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”Zulm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qiss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508F52D-AE58-43A8-ABC6-DD7063C6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1" y="710050"/>
            <a:ext cx="1861942" cy="239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0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077" y="0"/>
            <a:ext cx="5802992" cy="3244849"/>
            <a:chOff x="-27814" y="35343"/>
            <a:chExt cx="5802992" cy="3244849"/>
          </a:xfrm>
        </p:grpSpPr>
        <p:sp>
          <p:nvSpPr>
            <p:cNvPr id="3" name="object 3"/>
            <p:cNvSpPr/>
            <p:nvPr/>
          </p:nvSpPr>
          <p:spPr>
            <a:xfrm>
              <a:off x="-27814" y="645125"/>
              <a:ext cx="5745519" cy="263506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27814" y="35343"/>
              <a:ext cx="5802992" cy="60978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endParaRPr lang="en-US" spc="1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64300" cy="34881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spcBef>
                <a:spcPts val="320"/>
              </a:spcBef>
            </a:pP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Zulmat</a:t>
            </a: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ichra</a:t>
            </a: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qissasi</a:t>
            </a: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508F52D-AE58-43A8-ABC6-DD7063C6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8" y="650942"/>
            <a:ext cx="1160233" cy="1490463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D516E02-9B0B-45BC-BB7D-3CDA4A798ED1}"/>
              </a:ext>
            </a:extLst>
          </p:cNvPr>
          <p:cNvSpPr/>
          <p:nvPr/>
        </p:nvSpPr>
        <p:spPr>
          <a:xfrm>
            <a:off x="1572930" y="1277155"/>
            <a:ext cx="1523998" cy="859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ijodini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ettiradi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028F2A43-1A68-4997-8FF9-C8172153F097}"/>
              </a:ext>
            </a:extLst>
          </p:cNvPr>
          <p:cNvSpPr/>
          <p:nvPr/>
        </p:nvSpPr>
        <p:spPr>
          <a:xfrm>
            <a:off x="2921194" y="649815"/>
            <a:ext cx="1523998" cy="740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qahramoni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68394A5-1376-4B42-B164-946AC652B77F}"/>
              </a:ext>
            </a:extLst>
          </p:cNvPr>
          <p:cNvSpPr/>
          <p:nvPr/>
        </p:nvSpPr>
        <p:spPr>
          <a:xfrm>
            <a:off x="3433909" y="1568016"/>
            <a:ext cx="1597687" cy="740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Alisherning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yoshligi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59C1A2C5-7D23-4D40-9C84-D23BD0F4A0B2}"/>
              </a:ext>
            </a:extLst>
          </p:cNvPr>
          <p:cNvSpPr/>
          <p:nvPr/>
        </p:nvSpPr>
        <p:spPr>
          <a:xfrm>
            <a:off x="2904516" y="2412782"/>
            <a:ext cx="1776578" cy="750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Alisherning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alari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: изогнутая вниз 17">
            <a:extLst>
              <a:ext uri="{FF2B5EF4-FFF2-40B4-BE49-F238E27FC236}">
                <a16:creationId xmlns:a16="http://schemas.microsoft.com/office/drawing/2014/main" xmlns="" id="{45B37094-0C7F-4243-A49C-525C5835897B}"/>
              </a:ext>
            </a:extLst>
          </p:cNvPr>
          <p:cNvSpPr/>
          <p:nvPr/>
        </p:nvSpPr>
        <p:spPr>
          <a:xfrm>
            <a:off x="1147685" y="976153"/>
            <a:ext cx="863874" cy="3692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круговая 21">
            <a:extLst>
              <a:ext uri="{FF2B5EF4-FFF2-40B4-BE49-F238E27FC236}">
                <a16:creationId xmlns:a16="http://schemas.microsoft.com/office/drawing/2014/main" xmlns="" id="{96C9A77F-1EE1-475F-98B4-45C26681B18D}"/>
              </a:ext>
            </a:extLst>
          </p:cNvPr>
          <p:cNvSpPr/>
          <p:nvPr/>
        </p:nvSpPr>
        <p:spPr>
          <a:xfrm>
            <a:off x="2577030" y="870752"/>
            <a:ext cx="344164" cy="4532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637690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изогнутая влево 22">
            <a:extLst>
              <a:ext uri="{FF2B5EF4-FFF2-40B4-BE49-F238E27FC236}">
                <a16:creationId xmlns:a16="http://schemas.microsoft.com/office/drawing/2014/main" xmlns="" id="{1C221342-2E9B-4300-BC32-07B82C4618CB}"/>
              </a:ext>
            </a:extLst>
          </p:cNvPr>
          <p:cNvSpPr/>
          <p:nvPr/>
        </p:nvSpPr>
        <p:spPr>
          <a:xfrm>
            <a:off x="4444355" y="1145029"/>
            <a:ext cx="283366" cy="4532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изогнутая влево 23">
            <a:extLst>
              <a:ext uri="{FF2B5EF4-FFF2-40B4-BE49-F238E27FC236}">
                <a16:creationId xmlns:a16="http://schemas.microsoft.com/office/drawing/2014/main" xmlns="" id="{5B372682-EF09-4471-979D-639FA45802B4}"/>
              </a:ext>
            </a:extLst>
          </p:cNvPr>
          <p:cNvSpPr/>
          <p:nvPr/>
        </p:nvSpPr>
        <p:spPr>
          <a:xfrm>
            <a:off x="4672763" y="2249631"/>
            <a:ext cx="357020" cy="5475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86FDF4F-AD2A-4792-8F10-B0C16DF05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3" y="2053585"/>
            <a:ext cx="1094939" cy="1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149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лна 6">
            <a:extLst>
              <a:ext uri="{FF2B5EF4-FFF2-40B4-BE49-F238E27FC236}">
                <a16:creationId xmlns:a16="http://schemas.microsoft.com/office/drawing/2014/main" xmlns="" id="{EDF1479B-C6E7-4625-97F9-7A12AC7EC42F}"/>
              </a:ext>
            </a:extLst>
          </p:cNvPr>
          <p:cNvSpPr/>
          <p:nvPr/>
        </p:nvSpPr>
        <p:spPr>
          <a:xfrm>
            <a:off x="587821" y="620331"/>
            <a:ext cx="1219713" cy="795906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Shiroq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”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149E55A6-95B7-42E0-A48C-AE853D89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en-US" dirty="0" err="1"/>
              <a:t>Tarixiy</a:t>
            </a:r>
            <a:r>
              <a:rPr lang="en-US" dirty="0"/>
              <a:t> </a:t>
            </a:r>
            <a:r>
              <a:rPr lang="en-US" dirty="0" err="1"/>
              <a:t>mavzudagi</a:t>
            </a:r>
            <a:r>
              <a:rPr lang="en-US" dirty="0"/>
              <a:t> </a:t>
            </a:r>
            <a:r>
              <a:rPr lang="en-US" dirty="0" err="1"/>
              <a:t>asarlari</a:t>
            </a:r>
            <a:endParaRPr lang="ru-RU" dirty="0"/>
          </a:p>
        </p:txBody>
      </p:sp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xmlns="" id="{B9E017F9-CC99-45E8-99C0-EBE1F7DC80DC}"/>
              </a:ext>
            </a:extLst>
          </p:cNvPr>
          <p:cNvSpPr/>
          <p:nvPr/>
        </p:nvSpPr>
        <p:spPr>
          <a:xfrm>
            <a:off x="2219638" y="1701543"/>
            <a:ext cx="1506288" cy="685800"/>
          </a:xfrm>
          <a:prstGeom prst="doubleWave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”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Aljabrning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tugi‘ilishi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”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</p:txBody>
      </p:sp>
      <p:sp>
        <p:nvSpPr>
          <p:cNvPr id="5" name="Волна 4">
            <a:extLst>
              <a:ext uri="{FF2B5EF4-FFF2-40B4-BE49-F238E27FC236}">
                <a16:creationId xmlns:a16="http://schemas.microsoft.com/office/drawing/2014/main" xmlns="" id="{51BB5F14-B992-4BA2-99FE-1CF42EEAF35D}"/>
              </a:ext>
            </a:extLst>
          </p:cNvPr>
          <p:cNvSpPr/>
          <p:nvPr/>
        </p:nvSpPr>
        <p:spPr>
          <a:xfrm>
            <a:off x="2320932" y="759873"/>
            <a:ext cx="1371600" cy="76200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To‘maris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”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xmlns="" id="{C85F7005-21B0-4374-B5B9-EB1729ABC0A9}"/>
              </a:ext>
            </a:extLst>
          </p:cNvPr>
          <p:cNvSpPr/>
          <p:nvPr/>
        </p:nvSpPr>
        <p:spPr>
          <a:xfrm>
            <a:off x="2253588" y="2387343"/>
            <a:ext cx="1506288" cy="677619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”Iskandar 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Spitamen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”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xmlns="" id="{6F6B68A6-AF59-45F7-8DBF-742D0F927993}"/>
              </a:ext>
            </a:extLst>
          </p:cNvPr>
          <p:cNvSpPr/>
          <p:nvPr/>
        </p:nvSpPr>
        <p:spPr>
          <a:xfrm>
            <a:off x="454633" y="1861178"/>
            <a:ext cx="1429516" cy="761999"/>
          </a:xfrm>
          <a:prstGeom prst="wave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” Ibn Sino 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qissasi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”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042892B-745D-4AF6-9CA2-E5AD55C02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0" y="620525"/>
            <a:ext cx="648473" cy="8382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B9AC94B-CD50-48C1-BA16-5C51B395B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4" y="1805013"/>
            <a:ext cx="581459" cy="9064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4809E58-55FD-41BC-89C2-86722480F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996" y="1747295"/>
            <a:ext cx="607466" cy="7959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40F3AE6-302D-4268-AC16-525C40D4A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149" y="595763"/>
            <a:ext cx="607467" cy="895514"/>
          </a:xfrm>
          <a:prstGeom prst="rect">
            <a:avLst/>
          </a:prstGeom>
        </p:spPr>
      </p:pic>
      <p:sp>
        <p:nvSpPr>
          <p:cNvPr id="18" name="Волна 17">
            <a:extLst>
              <a:ext uri="{FF2B5EF4-FFF2-40B4-BE49-F238E27FC236}">
                <a16:creationId xmlns:a16="http://schemas.microsoft.com/office/drawing/2014/main" xmlns="" id="{9BA85543-B45D-4431-8ACB-69A44982494C}"/>
              </a:ext>
            </a:extLst>
          </p:cNvPr>
          <p:cNvSpPr/>
          <p:nvPr/>
        </p:nvSpPr>
        <p:spPr>
          <a:xfrm>
            <a:off x="4165020" y="651803"/>
            <a:ext cx="1496785" cy="783434"/>
          </a:xfrm>
          <a:prstGeom prst="wave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</p:txBody>
      </p:sp>
      <p:sp>
        <p:nvSpPr>
          <p:cNvPr id="19" name="Двойная волна 18">
            <a:extLst>
              <a:ext uri="{FF2B5EF4-FFF2-40B4-BE49-F238E27FC236}">
                <a16:creationId xmlns:a16="http://schemas.microsoft.com/office/drawing/2014/main" xmlns="" id="{44AB56E7-51D4-4280-9349-09C7D7488F23}"/>
              </a:ext>
            </a:extLst>
          </p:cNvPr>
          <p:cNvSpPr/>
          <p:nvPr/>
        </p:nvSpPr>
        <p:spPr>
          <a:xfrm>
            <a:off x="3822491" y="1580986"/>
            <a:ext cx="1312028" cy="661191"/>
          </a:xfrm>
          <a:prstGeom prst="doubleWave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”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Temur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Malik”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</p:txBody>
      </p:sp>
      <p:sp>
        <p:nvSpPr>
          <p:cNvPr id="20" name="Двойная волна 19">
            <a:extLst>
              <a:ext uri="{FF2B5EF4-FFF2-40B4-BE49-F238E27FC236}">
                <a16:creationId xmlns:a16="http://schemas.microsoft.com/office/drawing/2014/main" xmlns="" id="{4C167287-3CAC-458F-A593-7E5FD4AAB0E3}"/>
              </a:ext>
            </a:extLst>
          </p:cNvPr>
          <p:cNvSpPr/>
          <p:nvPr/>
        </p:nvSpPr>
        <p:spPr>
          <a:xfrm>
            <a:off x="3889615" y="2303739"/>
            <a:ext cx="1371600" cy="661191"/>
          </a:xfrm>
          <a:prstGeom prst="doubleWave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b="1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 algn="ctr"/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Jayhun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ustida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bulutlar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”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  <a:p>
            <a:pPr lvl="0"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15E79B5-B7B5-4259-A37D-15ABAA819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019" y="623909"/>
            <a:ext cx="708458" cy="895515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4724D01-A473-4206-AAAF-354655F48DB1}"/>
              </a:ext>
            </a:extLst>
          </p:cNvPr>
          <p:cNvSpPr/>
          <p:nvPr/>
        </p:nvSpPr>
        <p:spPr>
          <a:xfrm>
            <a:off x="4478505" y="779455"/>
            <a:ext cx="918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Singan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setor</a:t>
            </a:r>
            <a:r>
              <a:rPr lang="en-US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”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68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 err="1"/>
              <a:t>Kitoblari</a:t>
            </a:r>
            <a:endParaRPr spc="15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2CBEB45-F320-4FB6-B0E7-526FA73258B3}"/>
              </a:ext>
            </a:extLst>
          </p:cNvPr>
          <p:cNvSpPr/>
          <p:nvPr/>
        </p:nvSpPr>
        <p:spPr>
          <a:xfrm>
            <a:off x="4752229" y="1466884"/>
            <a:ext cx="667564" cy="369332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endParaRPr lang="ru-RU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98ABD5-AFEE-4232-AFB9-059D04546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9" y="686477"/>
            <a:ext cx="1219619" cy="19624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E7B7C0-4CA7-4EA9-B5A5-F579673CE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848" y="654215"/>
            <a:ext cx="1061776" cy="19946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ECC05F-17B9-4E21-81D5-4E185D85E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051" y="645745"/>
            <a:ext cx="1163322" cy="19737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B61CBD-A7DB-4DA0-8107-5038846DB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827" y="659314"/>
            <a:ext cx="1219620" cy="19602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406284-8ECA-4C48-AB8F-512D41928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312" y="657504"/>
            <a:ext cx="1130300" cy="19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04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550" y="88249"/>
            <a:ext cx="512698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</a:t>
            </a:r>
            <a:r>
              <a:rPr lang="en-US" spc="15" dirty="0" err="1"/>
              <a:t>Kitoblari</a:t>
            </a:r>
            <a:endParaRPr spc="15" dirty="0"/>
          </a:p>
        </p:txBody>
      </p:sp>
      <p:grpSp>
        <p:nvGrpSpPr>
          <p:cNvPr id="6" name="object 6"/>
          <p:cNvGrpSpPr/>
          <p:nvPr/>
        </p:nvGrpSpPr>
        <p:grpSpPr>
          <a:xfrm>
            <a:off x="15550" y="491200"/>
            <a:ext cx="5734699" cy="2764529"/>
            <a:chOff x="61779" y="420859"/>
            <a:chExt cx="5734699" cy="2764529"/>
          </a:xfrm>
        </p:grpSpPr>
        <p:sp>
          <p:nvSpPr>
            <p:cNvPr id="7" name="object 7"/>
            <p:cNvSpPr/>
            <p:nvPr/>
          </p:nvSpPr>
          <p:spPr>
            <a:xfrm>
              <a:off x="61779" y="420859"/>
              <a:ext cx="5734699" cy="2764529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" y="525045"/>
            <a:ext cx="3269361" cy="19406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76EFA91-9899-4128-9268-235BF806F579}"/>
              </a:ext>
            </a:extLst>
          </p:cNvPr>
          <p:cNvSpPr/>
          <p:nvPr/>
        </p:nvSpPr>
        <p:spPr>
          <a:xfrm>
            <a:off x="15550" y="882006"/>
            <a:ext cx="4056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1B18656-F7C9-415D-B18C-F7C8291A0D5C}"/>
              </a:ext>
            </a:extLst>
          </p:cNvPr>
          <p:cNvSpPr/>
          <p:nvPr/>
        </p:nvSpPr>
        <p:spPr>
          <a:xfrm>
            <a:off x="254140" y="4873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3BBA2C-C969-485D-8B7D-945617F11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167" y="835713"/>
            <a:ext cx="1165731" cy="18062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060996C-6B5D-4537-899E-4034E5C02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139" y="835711"/>
            <a:ext cx="1165731" cy="18062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CD1E4C2-147C-4F40-960E-1C11D7216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6" y="835713"/>
            <a:ext cx="1199331" cy="18062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91C52E3-0DF3-43EA-871F-C7F4B77EC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866" y="843421"/>
            <a:ext cx="1236989" cy="18062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2F1CEF-A7B3-4FF7-B17E-FCD66EB13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3115" y="817569"/>
            <a:ext cx="1108374" cy="18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47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 err="1"/>
              <a:t>Mirkarim</a:t>
            </a:r>
            <a:r>
              <a:rPr lang="en-US" spc="15" dirty="0"/>
              <a:t> </a:t>
            </a:r>
            <a:r>
              <a:rPr lang="en-US" spc="15" dirty="0" err="1"/>
              <a:t>Osim</a:t>
            </a:r>
            <a:r>
              <a:rPr lang="en-US" spc="15" dirty="0"/>
              <a:t> – </a:t>
            </a:r>
            <a:r>
              <a:rPr lang="en-US" spc="15" dirty="0" err="1"/>
              <a:t>tarjimon</a:t>
            </a:r>
            <a:endParaRPr spc="15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2CBEB45-F320-4FB6-B0E7-526FA73258B3}"/>
              </a:ext>
            </a:extLst>
          </p:cNvPr>
          <p:cNvSpPr/>
          <p:nvPr/>
        </p:nvSpPr>
        <p:spPr>
          <a:xfrm>
            <a:off x="4752229" y="1466884"/>
            <a:ext cx="667564" cy="369332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endParaRPr lang="ru-RU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C8F553C-2730-4211-AD85-B2DD659E11DA}"/>
              </a:ext>
            </a:extLst>
          </p:cNvPr>
          <p:cNvSpPr/>
          <p:nvPr/>
        </p:nvSpPr>
        <p:spPr>
          <a:xfrm>
            <a:off x="1739900" y="631824"/>
            <a:ext cx="3886200" cy="2510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rjim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nlik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ао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liyati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 h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elimiz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а’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viyati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yuks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lishi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yo‘lid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 х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izm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qilg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yozuvchisi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Mixail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охо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vning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D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n”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             S. B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dinning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Yeldirim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yazid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mli r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nl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rini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l. B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tning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bo‘st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qiss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shq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ko‘pl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tilimizg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o‘girg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82C31A-9601-4B18-A700-73A6A6769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789831"/>
            <a:ext cx="1632123" cy="20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6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50" y="7317"/>
            <a:ext cx="5750250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21" y="90475"/>
            <a:ext cx="512698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            </a:t>
            </a:r>
            <a:endParaRPr spc="15" dirty="0"/>
          </a:p>
        </p:txBody>
      </p:sp>
      <p:grpSp>
        <p:nvGrpSpPr>
          <p:cNvPr id="6" name="object 6"/>
          <p:cNvGrpSpPr/>
          <p:nvPr/>
        </p:nvGrpSpPr>
        <p:grpSpPr>
          <a:xfrm>
            <a:off x="83692" y="539321"/>
            <a:ext cx="5551244" cy="2510601"/>
            <a:chOff x="153507" y="561484"/>
            <a:chExt cx="5551244" cy="2510601"/>
          </a:xfrm>
        </p:grpSpPr>
        <p:sp>
          <p:nvSpPr>
            <p:cNvPr id="7" name="object 7"/>
            <p:cNvSpPr/>
            <p:nvPr/>
          </p:nvSpPr>
          <p:spPr>
            <a:xfrm>
              <a:off x="153507" y="561484"/>
              <a:ext cx="5551244" cy="2510601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161" y="2979662"/>
            <a:ext cx="3269361" cy="14052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76EFA91-9899-4128-9268-235BF806F579}"/>
              </a:ext>
            </a:extLst>
          </p:cNvPr>
          <p:cNvSpPr/>
          <p:nvPr/>
        </p:nvSpPr>
        <p:spPr>
          <a:xfrm>
            <a:off x="15550" y="882006"/>
            <a:ext cx="4056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1B18656-F7C9-415D-B18C-F7C8291A0D5C}"/>
              </a:ext>
            </a:extLst>
          </p:cNvPr>
          <p:cNvSpPr/>
          <p:nvPr/>
        </p:nvSpPr>
        <p:spPr>
          <a:xfrm>
            <a:off x="254140" y="4873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1788912-1BC5-4C7E-9736-E217F1321A71}"/>
              </a:ext>
            </a:extLst>
          </p:cNvPr>
          <p:cNvSpPr/>
          <p:nvPr/>
        </p:nvSpPr>
        <p:spPr>
          <a:xfrm>
            <a:off x="1809956" y="900538"/>
            <a:ext cx="3500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Mirk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1984-yild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biyotimiz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yo‘lid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must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yligin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chin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 q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dr-qimm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BD8947-AFB9-472D-8CA2-091841DC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48" y="713778"/>
            <a:ext cx="1565352" cy="21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280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086" y="72444"/>
            <a:ext cx="452708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spc="15" dirty="0"/>
              <a:t>Grammatik </a:t>
            </a:r>
            <a:r>
              <a:rPr lang="en-US" sz="1800" spc="15" dirty="0" err="1"/>
              <a:t>mavzu</a:t>
            </a:r>
            <a:r>
              <a:rPr lang="en-US" sz="1800" spc="15" dirty="0"/>
              <a:t> </a:t>
            </a:r>
            <a:r>
              <a:rPr lang="en-US" sz="1800" spc="15" dirty="0" err="1"/>
              <a:t>yuzasidan</a:t>
            </a:r>
            <a:r>
              <a:rPr lang="en-US" sz="1800" spc="15" dirty="0"/>
              <a:t> </a:t>
            </a:r>
            <a:r>
              <a:rPr lang="en-US" sz="1800" spc="15" dirty="0" err="1"/>
              <a:t>topshiriq</a:t>
            </a:r>
            <a:endParaRPr sz="1800" spc="15" dirty="0"/>
          </a:p>
        </p:txBody>
      </p:sp>
      <p:sp>
        <p:nvSpPr>
          <p:cNvPr id="5" name="object 5"/>
          <p:cNvSpPr/>
          <p:nvPr/>
        </p:nvSpPr>
        <p:spPr>
          <a:xfrm>
            <a:off x="950500" y="567634"/>
            <a:ext cx="4029948" cy="338831"/>
          </a:xfrm>
          <a:custGeom>
            <a:avLst/>
            <a:gdLst/>
            <a:ahLst/>
            <a:cxnLst/>
            <a:rect l="l" t="t" r="r" b="b"/>
            <a:pathLst>
              <a:path w="3086100" h="257175">
                <a:moveTo>
                  <a:pt x="3086078" y="0"/>
                </a:moveTo>
                <a:lnTo>
                  <a:pt x="179997" y="0"/>
                </a:lnTo>
                <a:lnTo>
                  <a:pt x="132291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2906082" y="257176"/>
                </a:lnTo>
                <a:lnTo>
                  <a:pt x="2953788" y="250717"/>
                </a:lnTo>
                <a:lnTo>
                  <a:pt x="2996744" y="232509"/>
                </a:lnTo>
                <a:lnTo>
                  <a:pt x="3033202" y="204301"/>
                </a:lnTo>
                <a:lnTo>
                  <a:pt x="3061411" y="167843"/>
                </a:lnTo>
                <a:lnTo>
                  <a:pt x="3079619" y="124885"/>
                </a:lnTo>
                <a:lnTo>
                  <a:pt x="3086078" y="77176"/>
                </a:lnTo>
                <a:lnTo>
                  <a:pt x="3086078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lvl="0" algn="ctr">
              <a:defRPr/>
            </a:pPr>
            <a:r>
              <a:rPr kumimoji="0" lang="en-US" b="1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“</a:t>
            </a:r>
            <a:r>
              <a:rPr kumimoji="0" lang="en-US" b="1" i="0" u="none" strike="noStrike" kern="0" cap="none" spc="1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Assesment”metodi</a:t>
            </a:r>
            <a:r>
              <a:rPr kumimoji="0" lang="en-US" b="1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(</a:t>
            </a:r>
            <a:r>
              <a:rPr kumimoji="0" lang="en-US" b="1" i="0" u="none" strike="noStrike" kern="0" cap="none" spc="1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texnikasi</a:t>
            </a:r>
            <a:r>
              <a:rPr kumimoji="0" lang="en-US" b="1" i="0" u="none" strike="noStrike" kern="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3" name="Таблица 14">
            <a:extLst>
              <a:ext uri="{FF2B5EF4-FFF2-40B4-BE49-F238E27FC236}">
                <a16:creationId xmlns:a16="http://schemas.microsoft.com/office/drawing/2014/main" xmlns="" id="{E41407CB-7AAC-4947-9771-6E276CD9D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86171"/>
              </p:ext>
            </p:extLst>
          </p:nvPr>
        </p:nvGraphicFramePr>
        <p:xfrm>
          <a:off x="130303" y="840696"/>
          <a:ext cx="550519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597">
                  <a:extLst>
                    <a:ext uri="{9D8B030D-6E8A-4147-A177-3AD203B41FA5}">
                      <a16:colId xmlns:a16="http://schemas.microsoft.com/office/drawing/2014/main" xmlns="" val="121787650"/>
                    </a:ext>
                  </a:extLst>
                </a:gridCol>
                <a:gridCol w="2752597">
                  <a:extLst>
                    <a:ext uri="{9D8B030D-6E8A-4147-A177-3AD203B41FA5}">
                      <a16:colId xmlns:a16="http://schemas.microsoft.com/office/drawing/2014/main" xmlns="" val="2010540054"/>
                    </a:ext>
                  </a:extLst>
                </a:gridCol>
              </a:tblGrid>
              <a:tr h="85792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topshiriq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 ball)</a:t>
                      </a:r>
                    </a:p>
                    <a:p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Gapning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bo‘lagi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aniqlovchi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deyiladi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3-topshiriq. (1 ball)</a:t>
                      </a:r>
                    </a:p>
                    <a:p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Aniqlovchi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gapda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bo‘laklarga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bog‘lanadi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 </a:t>
                      </a:r>
                    </a:p>
                    <a:p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ru-RU" sz="1400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5704922"/>
                  </a:ext>
                </a:extLst>
              </a:tr>
              <a:tr h="870586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topshiriq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 ball)</a:t>
                      </a:r>
                    </a:p>
                    <a:p>
                      <a:r>
                        <a:rPr lang="en-US" sz="1200" b="1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Aniqlovchining</a:t>
                      </a:r>
                      <a:r>
                        <a:rPr lang="en-US" sz="12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ifodalanishi</a:t>
                      </a:r>
                      <a:r>
                        <a:rPr lang="en-US" sz="14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4-topshiriq. (2 ball)</a:t>
                      </a:r>
                    </a:p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Me’moriy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obidalarni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tasvirlab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gap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tuzing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Gapdagi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aniqlovchini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toping,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turkumi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ifodalanganini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aniqlang</a:t>
                      </a:r>
                      <a:r>
                        <a:rPr lang="en-US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1" i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0720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91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47" y="102424"/>
            <a:ext cx="512698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            </a:t>
            </a:r>
            <a:r>
              <a:rPr lang="en-US" spc="15" dirty="0" err="1"/>
              <a:t>Davlat</a:t>
            </a:r>
            <a:r>
              <a:rPr lang="en-US" spc="15" dirty="0"/>
              <a:t> </a:t>
            </a:r>
            <a:r>
              <a:rPr lang="en-US" spc="15" dirty="0" err="1"/>
              <a:t>mukofoti</a:t>
            </a:r>
            <a:endParaRPr spc="15" dirty="0"/>
          </a:p>
        </p:txBody>
      </p:sp>
      <p:grpSp>
        <p:nvGrpSpPr>
          <p:cNvPr id="6" name="object 6"/>
          <p:cNvGrpSpPr/>
          <p:nvPr/>
        </p:nvGrpSpPr>
        <p:grpSpPr>
          <a:xfrm>
            <a:off x="20611" y="491200"/>
            <a:ext cx="5650865" cy="2764529"/>
            <a:chOff x="66840" y="420859"/>
            <a:chExt cx="5650865" cy="2764529"/>
          </a:xfrm>
        </p:grpSpPr>
        <p:sp>
          <p:nvSpPr>
            <p:cNvPr id="7" name="object 7"/>
            <p:cNvSpPr/>
            <p:nvPr/>
          </p:nvSpPr>
          <p:spPr>
            <a:xfrm>
              <a:off x="66840" y="420859"/>
              <a:ext cx="5650865" cy="2764529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8" y="541181"/>
            <a:ext cx="3269361" cy="33786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76EFA91-9899-4128-9268-235BF806F579}"/>
              </a:ext>
            </a:extLst>
          </p:cNvPr>
          <p:cNvSpPr/>
          <p:nvPr/>
        </p:nvSpPr>
        <p:spPr>
          <a:xfrm>
            <a:off x="54544" y="808990"/>
            <a:ext cx="4056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1B18656-F7C9-415D-B18C-F7C8291A0D5C}"/>
              </a:ext>
            </a:extLst>
          </p:cNvPr>
          <p:cNvSpPr/>
          <p:nvPr/>
        </p:nvSpPr>
        <p:spPr>
          <a:xfrm>
            <a:off x="254140" y="4873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1788912-1BC5-4C7E-9736-E217F1321A71}"/>
              </a:ext>
            </a:extLst>
          </p:cNvPr>
          <p:cNvSpPr/>
          <p:nvPr/>
        </p:nvSpPr>
        <p:spPr>
          <a:xfrm>
            <a:off x="520699" y="1085989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2002-yild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kist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R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spublik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ntining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54BB4A-5659-40F4-92E5-0B568DBA7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30" y="623311"/>
            <a:ext cx="1290105" cy="25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00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topshiriqlar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844FBB-45C8-48B7-986A-C5E17793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1" y="557195"/>
            <a:ext cx="559219" cy="4697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39D6110-4EC4-4DE9-8B3A-63029EF567B2}"/>
              </a:ext>
            </a:extLst>
          </p:cNvPr>
          <p:cNvSpPr/>
          <p:nvPr/>
        </p:nvSpPr>
        <p:spPr>
          <a:xfrm>
            <a:off x="812800" y="710685"/>
            <a:ext cx="3878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Zulmat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ichra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nur”asarini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qahramonlari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ro‘yxatini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2.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Mirkarim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Osim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8">
            <a:extLst>
              <a:ext uri="{FF2B5EF4-FFF2-40B4-BE49-F238E27FC236}">
                <a16:creationId xmlns:a16="http://schemas.microsoft.com/office/drawing/2014/main" xmlns="" id="{B1460F1D-EE2D-4B03-BF27-78D786994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22134"/>
              </p:ext>
            </p:extLst>
          </p:nvPr>
        </p:nvGraphicFramePr>
        <p:xfrm>
          <a:off x="1103437" y="2088876"/>
          <a:ext cx="44196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49237391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1212323061"/>
                    </a:ext>
                  </a:extLst>
                </a:gridCol>
              </a:tblGrid>
              <a:tr h="476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Tarixiy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qahramonlik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haqidagi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asarlari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Tarixiy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biografik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asarlari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178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3833062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B5A462-2AFF-4541-9F47-9C61F921F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422" y="629292"/>
            <a:ext cx="1022556" cy="10225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887D63D-50EC-4D55-BE68-6AF2FA148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08" y="1880957"/>
            <a:ext cx="977900" cy="11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4889409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286" y="91640"/>
            <a:ext cx="4787900" cy="6399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Zakovatli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zukko</a:t>
            </a:r>
            <a:r>
              <a:rPr lang="ru-RU" sz="1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pc="15" dirty="0"/>
              <a:t> </a:t>
            </a:r>
            <a:endParaRPr spc="15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8468B2-FF4B-495C-BCCC-D5A0D02AB3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73" y="84069"/>
            <a:ext cx="751978" cy="443645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886A733A-BBB2-49BF-9F68-2067EA42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763786"/>
              </p:ext>
            </p:extLst>
          </p:nvPr>
        </p:nvGraphicFramePr>
        <p:xfrm>
          <a:off x="139830" y="1027015"/>
          <a:ext cx="5486140" cy="213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35">
                  <a:extLst>
                    <a:ext uri="{9D8B030D-6E8A-4147-A177-3AD203B41FA5}">
                      <a16:colId xmlns:a16="http://schemas.microsoft.com/office/drawing/2014/main" xmlns="" val="1124389859"/>
                    </a:ext>
                  </a:extLst>
                </a:gridCol>
                <a:gridCol w="1371535">
                  <a:extLst>
                    <a:ext uri="{9D8B030D-6E8A-4147-A177-3AD203B41FA5}">
                      <a16:colId xmlns:a16="http://schemas.microsoft.com/office/drawing/2014/main" xmlns="" val="886939446"/>
                    </a:ext>
                  </a:extLst>
                </a:gridCol>
                <a:gridCol w="1371535">
                  <a:extLst>
                    <a:ext uri="{9D8B030D-6E8A-4147-A177-3AD203B41FA5}">
                      <a16:colId xmlns:a16="http://schemas.microsoft.com/office/drawing/2014/main" xmlns="" val="834579235"/>
                    </a:ext>
                  </a:extLst>
                </a:gridCol>
                <a:gridCol w="1371535">
                  <a:extLst>
                    <a:ext uri="{9D8B030D-6E8A-4147-A177-3AD203B41FA5}">
                      <a16:colId xmlns:a16="http://schemas.microsoft.com/office/drawing/2014/main" xmlns="" val="3087140147"/>
                    </a:ext>
                  </a:extLst>
                </a:gridCol>
              </a:tblGrid>
              <a:tr h="56544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Registon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Ichan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qal’a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Labi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hovuz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Kalta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minor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672050"/>
                  </a:ext>
                </a:extLst>
              </a:tr>
              <a:tr h="52277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Ark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qal’asi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Sherdor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 </a:t>
                      </a:r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hovli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Ismoil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Somoniy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4929636"/>
                  </a:ext>
                </a:extLst>
              </a:tr>
              <a:tr h="52277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Avliyo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Minorai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Kalon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Shohi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Zinda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Juma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masjid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9532259"/>
                  </a:ext>
                </a:extLst>
              </a:tr>
              <a:tr h="52277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Bibixonim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masjid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Sitorai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Mohi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Xossa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Go‘ri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Amir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629505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9B49245-50EF-49A4-8B7F-82B5571B80AF}"/>
              </a:ext>
            </a:extLst>
          </p:cNvPr>
          <p:cNvSpPr/>
          <p:nvPr/>
        </p:nvSpPr>
        <p:spPr>
          <a:xfrm>
            <a:off x="1330699" y="609814"/>
            <a:ext cx="533400" cy="339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2DB56A6-C76F-4F7F-8D07-D0AABE92E1E7}"/>
              </a:ext>
            </a:extLst>
          </p:cNvPr>
          <p:cNvSpPr/>
          <p:nvPr/>
        </p:nvSpPr>
        <p:spPr>
          <a:xfrm>
            <a:off x="2943766" y="607708"/>
            <a:ext cx="533400" cy="3393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E42C5EC-0043-42A1-BEC9-495187A82223}"/>
              </a:ext>
            </a:extLst>
          </p:cNvPr>
          <p:cNvSpPr/>
          <p:nvPr/>
        </p:nvSpPr>
        <p:spPr>
          <a:xfrm>
            <a:off x="4823366" y="609814"/>
            <a:ext cx="533400" cy="339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68DA33F-35C4-41D9-AC9C-5E9F8F3F0D72}"/>
              </a:ext>
            </a:extLst>
          </p:cNvPr>
          <p:cNvSpPr/>
          <p:nvPr/>
        </p:nvSpPr>
        <p:spPr>
          <a:xfrm>
            <a:off x="2006433" y="605383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B1B5AB1-7181-429A-8599-F61F16BC7F82}"/>
              </a:ext>
            </a:extLst>
          </p:cNvPr>
          <p:cNvSpPr/>
          <p:nvPr/>
        </p:nvSpPr>
        <p:spPr>
          <a:xfrm>
            <a:off x="3962817" y="602617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Xiva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129F802-4753-4127-862B-9B79672641B3}"/>
              </a:ext>
            </a:extLst>
          </p:cNvPr>
          <p:cNvSpPr/>
          <p:nvPr/>
        </p:nvSpPr>
        <p:spPr>
          <a:xfrm>
            <a:off x="132522" y="623476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Samarqand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015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900" y="46578"/>
            <a:ext cx="4787900" cy="6399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Zakovatli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zukko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pc="15" dirty="0"/>
              <a:t> </a:t>
            </a:r>
            <a:endParaRPr spc="15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8468B2-FF4B-495C-BCCC-D5A0D02AB3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73" y="84069"/>
            <a:ext cx="751978" cy="443645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886A733A-BBB2-49BF-9F68-2067EA42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36187"/>
              </p:ext>
            </p:extLst>
          </p:nvPr>
        </p:nvGraphicFramePr>
        <p:xfrm>
          <a:off x="139830" y="1027015"/>
          <a:ext cx="5486140" cy="213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35">
                  <a:extLst>
                    <a:ext uri="{9D8B030D-6E8A-4147-A177-3AD203B41FA5}">
                      <a16:colId xmlns:a16="http://schemas.microsoft.com/office/drawing/2014/main" xmlns="" val="1124389859"/>
                    </a:ext>
                  </a:extLst>
                </a:gridCol>
                <a:gridCol w="1371535">
                  <a:extLst>
                    <a:ext uri="{9D8B030D-6E8A-4147-A177-3AD203B41FA5}">
                      <a16:colId xmlns:a16="http://schemas.microsoft.com/office/drawing/2014/main" xmlns="" val="886939446"/>
                    </a:ext>
                  </a:extLst>
                </a:gridCol>
                <a:gridCol w="1371535">
                  <a:extLst>
                    <a:ext uri="{9D8B030D-6E8A-4147-A177-3AD203B41FA5}">
                      <a16:colId xmlns:a16="http://schemas.microsoft.com/office/drawing/2014/main" xmlns="" val="834579235"/>
                    </a:ext>
                  </a:extLst>
                </a:gridCol>
                <a:gridCol w="1371535">
                  <a:extLst>
                    <a:ext uri="{9D8B030D-6E8A-4147-A177-3AD203B41FA5}">
                      <a16:colId xmlns:a16="http://schemas.microsoft.com/office/drawing/2014/main" xmlns="" val="3087140147"/>
                    </a:ext>
                  </a:extLst>
                </a:gridCol>
              </a:tblGrid>
              <a:tr h="56544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Registon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Ichan</a:t>
                      </a:r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qal’a</a:t>
                      </a:r>
                      <a:endParaRPr lang="ru-RU" sz="1400" b="1" i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Labi</a:t>
                      </a:r>
                      <a:r>
                        <a:rPr lang="en-US" sz="14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hovuz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Kalta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minor</a:t>
                      </a:r>
                      <a:endParaRPr lang="ru-RU" sz="1400" b="1" i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672050"/>
                  </a:ext>
                </a:extLst>
              </a:tr>
              <a:tr h="52277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Ark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qal’asi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Sherdor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 </a:t>
                      </a:r>
                      <a:r>
                        <a:rPr lang="en-US" sz="1400" b="1" i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hovli</a:t>
                      </a:r>
                      <a:endParaRPr lang="ru-RU" sz="1400" b="1" i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Ismoil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Somoniy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4929636"/>
                  </a:ext>
                </a:extLst>
              </a:tr>
              <a:tr h="52277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</a:t>
                      </a:r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Avliyo</a:t>
                      </a:r>
                      <a:endParaRPr lang="ru-RU" sz="1400" b="1" i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Minorai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Kalon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Shohi</a:t>
                      </a:r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Zinda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Juma</a:t>
                      </a:r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masjid</a:t>
                      </a:r>
                      <a:endParaRPr lang="ru-RU" sz="1400" b="1" i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9532259"/>
                  </a:ext>
                </a:extLst>
              </a:tr>
              <a:tr h="52277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Bibixonim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masjid</a:t>
                      </a:r>
                      <a:endParaRPr lang="ru-RU" sz="1400" b="1" i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Sitorai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Mohi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Xossa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Go‘ri</a:t>
                      </a:r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Amir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629505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9B49245-50EF-49A4-8B7F-82B5571B80AF}"/>
              </a:ext>
            </a:extLst>
          </p:cNvPr>
          <p:cNvSpPr/>
          <p:nvPr/>
        </p:nvSpPr>
        <p:spPr>
          <a:xfrm>
            <a:off x="1330699" y="609814"/>
            <a:ext cx="533400" cy="3393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2DB56A6-C76F-4F7F-8D07-D0AABE92E1E7}"/>
              </a:ext>
            </a:extLst>
          </p:cNvPr>
          <p:cNvSpPr/>
          <p:nvPr/>
        </p:nvSpPr>
        <p:spPr>
          <a:xfrm>
            <a:off x="2943766" y="607708"/>
            <a:ext cx="533400" cy="3393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E42C5EC-0043-42A1-BEC9-495187A82223}"/>
              </a:ext>
            </a:extLst>
          </p:cNvPr>
          <p:cNvSpPr/>
          <p:nvPr/>
        </p:nvSpPr>
        <p:spPr>
          <a:xfrm>
            <a:off x="4735125" y="586848"/>
            <a:ext cx="533400" cy="339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68DA33F-35C4-41D9-AC9C-5E9F8F3F0D72}"/>
              </a:ext>
            </a:extLst>
          </p:cNvPr>
          <p:cNvSpPr/>
          <p:nvPr/>
        </p:nvSpPr>
        <p:spPr>
          <a:xfrm>
            <a:off x="2006433" y="605383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B1B5AB1-7181-429A-8599-F61F16BC7F82}"/>
              </a:ext>
            </a:extLst>
          </p:cNvPr>
          <p:cNvSpPr/>
          <p:nvPr/>
        </p:nvSpPr>
        <p:spPr>
          <a:xfrm>
            <a:off x="3962817" y="602617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Xiva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129F802-4753-4127-862B-9B79672641B3}"/>
              </a:ext>
            </a:extLst>
          </p:cNvPr>
          <p:cNvSpPr/>
          <p:nvPr/>
        </p:nvSpPr>
        <p:spPr>
          <a:xfrm>
            <a:off x="132522" y="623476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Samarqand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243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71537"/>
            <a:ext cx="544335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15" dirty="0" err="1"/>
              <a:t>Mirkarim</a:t>
            </a:r>
            <a:r>
              <a:rPr lang="en-US" sz="2400" spc="15" dirty="0"/>
              <a:t> </a:t>
            </a:r>
            <a:r>
              <a:rPr lang="en-US" sz="2400" spc="15" dirty="0" err="1"/>
              <a:t>Osim</a:t>
            </a:r>
            <a:r>
              <a:rPr lang="en-US" sz="2400" spc="15" dirty="0"/>
              <a:t> </a:t>
            </a:r>
            <a:r>
              <a:rPr lang="ru-RU" sz="2400" spc="15" dirty="0"/>
              <a:t>(1907–1984)</a:t>
            </a:r>
            <a:endParaRPr sz="2400" spc="15" dirty="0"/>
          </a:p>
        </p:txBody>
      </p:sp>
      <p:sp>
        <p:nvSpPr>
          <p:cNvPr id="5" name="object 5"/>
          <p:cNvSpPr/>
          <p:nvPr/>
        </p:nvSpPr>
        <p:spPr>
          <a:xfrm>
            <a:off x="63500" y="555695"/>
            <a:ext cx="2706328" cy="92546"/>
          </a:xfrm>
          <a:custGeom>
            <a:avLst/>
            <a:gdLst/>
            <a:ahLst/>
            <a:cxnLst/>
            <a:rect l="l" t="t" r="r" b="b"/>
            <a:pathLst>
              <a:path w="3086100" h="257175">
                <a:moveTo>
                  <a:pt x="3086078" y="0"/>
                </a:moveTo>
                <a:lnTo>
                  <a:pt x="179997" y="0"/>
                </a:lnTo>
                <a:lnTo>
                  <a:pt x="132291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2906082" y="257176"/>
                </a:lnTo>
                <a:lnTo>
                  <a:pt x="2953788" y="250717"/>
                </a:lnTo>
                <a:lnTo>
                  <a:pt x="2996744" y="232509"/>
                </a:lnTo>
                <a:lnTo>
                  <a:pt x="3033202" y="204301"/>
                </a:lnTo>
                <a:lnTo>
                  <a:pt x="3061411" y="167843"/>
                </a:lnTo>
                <a:lnTo>
                  <a:pt x="3079619" y="124885"/>
                </a:lnTo>
                <a:lnTo>
                  <a:pt x="3086078" y="77176"/>
                </a:lnTo>
                <a:lnTo>
                  <a:pt x="3086078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BB37E6B-F31F-447C-8557-E7282AFEAFCF}"/>
              </a:ext>
            </a:extLst>
          </p:cNvPr>
          <p:cNvSpPr/>
          <p:nvPr/>
        </p:nvSpPr>
        <p:spPr>
          <a:xfrm>
            <a:off x="215900" y="784225"/>
            <a:ext cx="434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z-Cyrl-U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Ko‘l-u tog‘lik,</a:t>
            </a:r>
            <a:endParaRPr lang="en-US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z-Cyrl-U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Bog‘-u rog‘lik o‘zbek elim.</a:t>
            </a:r>
            <a:endParaRPr lang="ru-RU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z-Cyrl-U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Momo yurti,</a:t>
            </a:r>
            <a:endParaRPr lang="ru-RU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z-Cyrl-U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Bobo yurti, chambil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belim.</a:t>
            </a:r>
            <a:endParaRPr lang="en-US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z-Cyrl-U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Zar-u gavhar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uz-Cyrl-U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yaltiroq tosh, nedir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uz-Cyrl-U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olmos,  </a:t>
            </a:r>
            <a:endParaRPr lang="en-US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Cyrl-UZ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 biz uchun ham non, ham osh, mangu meros.</a:t>
            </a:r>
            <a:endParaRPr lang="ru-RU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C8CEB6-BCFA-48E5-A9FF-B321B8686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42" y="2538597"/>
            <a:ext cx="2091109" cy="4328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F30057-B3B4-4105-8417-0F8EF239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0" y="629308"/>
            <a:ext cx="1219200" cy="13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71537"/>
            <a:ext cx="40299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15" dirty="0" err="1"/>
              <a:t>Yangi</a:t>
            </a:r>
            <a:r>
              <a:rPr lang="en-US" sz="2400" spc="15" dirty="0"/>
              <a:t> </a:t>
            </a:r>
            <a:r>
              <a:rPr lang="en-US" sz="2400" spc="15" dirty="0" err="1"/>
              <a:t>mavzuning</a:t>
            </a:r>
            <a:r>
              <a:rPr lang="en-US" sz="2400" spc="15" dirty="0"/>
              <a:t> </a:t>
            </a:r>
            <a:r>
              <a:rPr lang="en-US" sz="2400" spc="15" dirty="0" err="1"/>
              <a:t>bayoni</a:t>
            </a:r>
            <a:endParaRPr sz="2400" spc="15" dirty="0"/>
          </a:p>
        </p:txBody>
      </p:sp>
      <p:sp>
        <p:nvSpPr>
          <p:cNvPr id="5" name="object 5"/>
          <p:cNvSpPr/>
          <p:nvPr/>
        </p:nvSpPr>
        <p:spPr>
          <a:xfrm>
            <a:off x="124686" y="2932850"/>
            <a:ext cx="1616863" cy="161688"/>
          </a:xfrm>
          <a:custGeom>
            <a:avLst/>
            <a:gdLst/>
            <a:ahLst/>
            <a:cxnLst/>
            <a:rect l="l" t="t" r="r" b="b"/>
            <a:pathLst>
              <a:path w="3086100" h="257175">
                <a:moveTo>
                  <a:pt x="3086078" y="0"/>
                </a:moveTo>
                <a:lnTo>
                  <a:pt x="179997" y="0"/>
                </a:lnTo>
                <a:lnTo>
                  <a:pt x="132291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2906082" y="257176"/>
                </a:lnTo>
                <a:lnTo>
                  <a:pt x="2953788" y="250717"/>
                </a:lnTo>
                <a:lnTo>
                  <a:pt x="2996744" y="232509"/>
                </a:lnTo>
                <a:lnTo>
                  <a:pt x="3033202" y="204301"/>
                </a:lnTo>
                <a:lnTo>
                  <a:pt x="3061411" y="167843"/>
                </a:lnTo>
                <a:lnTo>
                  <a:pt x="3079619" y="124885"/>
                </a:lnTo>
                <a:lnTo>
                  <a:pt x="3086078" y="77176"/>
                </a:lnTo>
                <a:lnTo>
                  <a:pt x="3086078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8A12DB-A181-4CB6-8B1A-50007CF8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6" y="860426"/>
            <a:ext cx="1616863" cy="207242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9C25AC7-87E3-4C7B-AC13-8DEA4A36879F}"/>
              </a:ext>
            </a:extLst>
          </p:cNvPr>
          <p:cNvSpPr/>
          <p:nvPr/>
        </p:nvSpPr>
        <p:spPr>
          <a:xfrm>
            <a:off x="1827320" y="1096538"/>
            <a:ext cx="3808351" cy="16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niqli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Mirk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1907-yild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shk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ntd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ziyoli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tug‘ilg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4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71537"/>
            <a:ext cx="40299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15" dirty="0" err="1"/>
              <a:t>Yangi</a:t>
            </a:r>
            <a:r>
              <a:rPr lang="en-US" sz="2400" spc="15" dirty="0"/>
              <a:t> </a:t>
            </a:r>
            <a:r>
              <a:rPr lang="en-US" sz="2400" spc="15" dirty="0" err="1"/>
              <a:t>mavzuning</a:t>
            </a:r>
            <a:r>
              <a:rPr lang="en-US" sz="2400" spc="15" dirty="0"/>
              <a:t> </a:t>
            </a:r>
            <a:r>
              <a:rPr lang="en-US" sz="2400" spc="15" dirty="0" err="1"/>
              <a:t>bayoni</a:t>
            </a:r>
            <a:endParaRPr sz="2400" spc="15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1A5D4CE-816C-4A88-89EA-FCB44CA96D64}"/>
              </a:ext>
            </a:extLst>
          </p:cNvPr>
          <p:cNvSpPr/>
          <p:nvPr/>
        </p:nvSpPr>
        <p:spPr>
          <a:xfrm>
            <a:off x="1594264" y="784225"/>
            <a:ext cx="40649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tahsil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1917–1920-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lig‘id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ul 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urf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n” 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mli 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ng‘ich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1921–1924-yill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а’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rbiya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ех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nikumid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hsil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Do‘stl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Oyb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 v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Yoqub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ех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nikumd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biyot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sirl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1926-yilda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skv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instituti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kult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o‘qishg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1930 -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muv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qiyatli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bitirg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8A12DB-A181-4CB6-8B1A-50007CF8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2" y="993435"/>
            <a:ext cx="1488526" cy="17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71537"/>
            <a:ext cx="40299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400" spc="15" dirty="0" err="1"/>
              <a:t>Faoliyati</a:t>
            </a:r>
            <a:endParaRPr sz="2400" spc="15" dirty="0"/>
          </a:p>
        </p:txBody>
      </p:sp>
      <p:sp>
        <p:nvSpPr>
          <p:cNvPr id="5" name="object 5"/>
          <p:cNvSpPr/>
          <p:nvPr/>
        </p:nvSpPr>
        <p:spPr>
          <a:xfrm flipV="1">
            <a:off x="139700" y="2913906"/>
            <a:ext cx="1600200" cy="103694"/>
          </a:xfrm>
          <a:custGeom>
            <a:avLst/>
            <a:gdLst/>
            <a:ahLst/>
            <a:cxnLst/>
            <a:rect l="l" t="t" r="r" b="b"/>
            <a:pathLst>
              <a:path w="3086100" h="257175">
                <a:moveTo>
                  <a:pt x="3086078" y="0"/>
                </a:moveTo>
                <a:lnTo>
                  <a:pt x="179997" y="0"/>
                </a:lnTo>
                <a:lnTo>
                  <a:pt x="132291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2906082" y="257176"/>
                </a:lnTo>
                <a:lnTo>
                  <a:pt x="2953788" y="250717"/>
                </a:lnTo>
                <a:lnTo>
                  <a:pt x="2996744" y="232509"/>
                </a:lnTo>
                <a:lnTo>
                  <a:pt x="3033202" y="204301"/>
                </a:lnTo>
                <a:lnTo>
                  <a:pt x="3061411" y="167843"/>
                </a:lnTo>
                <a:lnTo>
                  <a:pt x="3079619" y="124885"/>
                </a:lnTo>
                <a:lnTo>
                  <a:pt x="3086078" y="77176"/>
                </a:lnTo>
                <a:lnTo>
                  <a:pt x="3086078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1A5D4CE-816C-4A88-89EA-FCB44CA96D64}"/>
              </a:ext>
            </a:extLst>
          </p:cNvPr>
          <p:cNvSpPr/>
          <p:nvPr/>
        </p:nvSpPr>
        <p:spPr>
          <a:xfrm>
            <a:off x="1663700" y="909131"/>
            <a:ext cx="40649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Yurtimizg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rq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ndd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 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yyorl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kursid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1932–1949-yill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vv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 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kshirish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institutid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yin M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ао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miss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(v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zirligi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q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n. Shu p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ytl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е’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r, 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rslikl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 yar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6B7A3A-8339-412E-8628-6EFF46666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012825"/>
            <a:ext cx="1524000" cy="19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591" y="188300"/>
            <a:ext cx="5138558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ru-RU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biq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sho‘r</a:t>
            </a:r>
            <a:r>
              <a:rPr lang="ru-RU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lang="ru-RU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vl</a:t>
            </a:r>
            <a:r>
              <a:rPr lang="ru-RU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tining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</a:t>
            </a:r>
            <a:r>
              <a:rPr lang="ru-RU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lang="ru-RU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</a:t>
            </a:r>
            <a:r>
              <a:rPr lang="ru-RU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siyos</a:t>
            </a:r>
            <a:r>
              <a:rPr lang="ru-RU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qurboni</a:t>
            </a:r>
            <a:endParaRPr sz="1600" spc="15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1A5D4CE-816C-4A88-89EA-FCB44CA96D64}"/>
              </a:ext>
            </a:extLst>
          </p:cNvPr>
          <p:cNvSpPr/>
          <p:nvPr/>
        </p:nvSpPr>
        <p:spPr>
          <a:xfrm>
            <a:off x="31363" y="846130"/>
            <a:ext cx="40649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Mirk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50-yill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sho‘r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g‘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ksiz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uqub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 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rtdi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1955-yilg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libgin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g‘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qutulg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dib,1959-yild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 1972-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yilg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ntd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G‘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G‘ul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 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biyot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 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shriyotid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rrir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zif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х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64D04B-D743-4653-A186-9E932259B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952" y="858490"/>
            <a:ext cx="1657289" cy="16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5942</TotalTime>
  <Words>1320</Words>
  <Application>Microsoft Office PowerPoint</Application>
  <PresentationFormat>Произвольный</PresentationFormat>
  <Paragraphs>136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Andalus</vt:lpstr>
      <vt:lpstr>Arial</vt:lpstr>
      <vt:lpstr>Calibri</vt:lpstr>
      <vt:lpstr>Century Schoolbook</vt:lpstr>
      <vt:lpstr>Matura MT Script Capitals</vt:lpstr>
      <vt:lpstr>Monotype Corsiva</vt:lpstr>
      <vt:lpstr>Times New Roman</vt:lpstr>
      <vt:lpstr>Office Theme</vt:lpstr>
      <vt:lpstr> O‘zbek tili</vt:lpstr>
      <vt:lpstr>Grammatik mavzu yuzasidan topshiriq</vt:lpstr>
      <vt:lpstr>Zakovatli zukko  </vt:lpstr>
      <vt:lpstr>Zakovatli zukko   </vt:lpstr>
      <vt:lpstr>Mirkarim Osim (1907–1984)</vt:lpstr>
      <vt:lpstr>Yangi mavzuning bayoni</vt:lpstr>
      <vt:lpstr>Yangi mavzuning bayoni</vt:lpstr>
      <vt:lpstr>Faoliyati</vt:lpstr>
      <vt:lpstr>Sоbiq sho‘rо dаvlаtining qаtаg‘оn siyosаti qurboni</vt:lpstr>
      <vt:lpstr>Ijodiy faoliyati</vt:lpstr>
      <vt:lpstr>Ijodiy faoliyati</vt:lpstr>
      <vt:lpstr>Mirkarim Osim – tarixiy qissanavis</vt:lpstr>
      <vt:lpstr>A. Nаvоiyning hаyot vа ijоd yo‘llаrini kеng         аks ettiruvchi asarlari </vt:lpstr>
      <vt:lpstr> “Zulmat  ichra  nur”  qissasi  haqida</vt:lpstr>
      <vt:lpstr>Tarixiy mavzudagi asarlari</vt:lpstr>
      <vt:lpstr>Kitoblari</vt:lpstr>
      <vt:lpstr> Kitoblari</vt:lpstr>
      <vt:lpstr>Mirkarim Osim – tarjimon</vt:lpstr>
      <vt:lpstr>             </vt:lpstr>
      <vt:lpstr>             Davlat mukofoti</vt:lpstr>
      <vt:lpstr>Mustaqil bajarish uchun topshiriqlar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O‘zbek tili</dc:title>
  <cp:lastModifiedBy>Teacher</cp:lastModifiedBy>
  <cp:revision>563</cp:revision>
  <cp:lastPrinted>2020-09-12T06:53:39Z</cp:lastPrinted>
  <dcterms:created xsi:type="dcterms:W3CDTF">2020-04-13T08:06:06Z</dcterms:created>
  <dcterms:modified xsi:type="dcterms:W3CDTF">2020-12-15T13:45:49Z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