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37"/>
  </p:notesMasterIdLst>
  <p:sldIdLst>
    <p:sldId id="256" r:id="rId3"/>
    <p:sldId id="315" r:id="rId4"/>
    <p:sldId id="331" r:id="rId5"/>
    <p:sldId id="280" r:id="rId6"/>
    <p:sldId id="323" r:id="rId7"/>
    <p:sldId id="324" r:id="rId8"/>
    <p:sldId id="325" r:id="rId9"/>
    <p:sldId id="428" r:id="rId10"/>
    <p:sldId id="429" r:id="rId11"/>
    <p:sldId id="422" r:id="rId12"/>
    <p:sldId id="277" r:id="rId13"/>
    <p:sldId id="328" r:id="rId14"/>
    <p:sldId id="326" r:id="rId15"/>
    <p:sldId id="327" r:id="rId16"/>
    <p:sldId id="285" r:id="rId17"/>
    <p:sldId id="329" r:id="rId18"/>
    <p:sldId id="318" r:id="rId19"/>
    <p:sldId id="330" r:id="rId20"/>
    <p:sldId id="333" r:id="rId21"/>
    <p:sldId id="269" r:id="rId22"/>
    <p:sldId id="421" r:id="rId23"/>
    <p:sldId id="291" r:id="rId24"/>
    <p:sldId id="430" r:id="rId25"/>
    <p:sldId id="284" r:id="rId26"/>
    <p:sldId id="424" r:id="rId27"/>
    <p:sldId id="317" r:id="rId28"/>
    <p:sldId id="431" r:id="rId29"/>
    <p:sldId id="432" r:id="rId30"/>
    <p:sldId id="321" r:id="rId31"/>
    <p:sldId id="322" r:id="rId32"/>
    <p:sldId id="420" r:id="rId33"/>
    <p:sldId id="314" r:id="rId34"/>
    <p:sldId id="306" r:id="rId35"/>
    <p:sldId id="272" r:id="rId36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894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2054EC-80DC-4FE4-80B6-B2765A98DF6D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69CFD3-8022-40C4-BB9F-2D931F987D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380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18922" y="135606"/>
            <a:ext cx="4756785" cy="68642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8922" y="873456"/>
            <a:ext cx="2335149" cy="348370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946" b="0" cap="all" baseline="0">
                <a:solidFill>
                  <a:schemeClr val="tx2"/>
                </a:solidFill>
              </a:defRPr>
            </a:lvl1pPr>
            <a:lvl2pPr marL="216210" indent="0">
              <a:buNone/>
              <a:defRPr sz="946" b="1"/>
            </a:lvl2pPr>
            <a:lvl3pPr marL="432420" indent="0">
              <a:buNone/>
              <a:defRPr sz="851" b="1"/>
            </a:lvl3pPr>
            <a:lvl4pPr marL="648630" indent="0">
              <a:buNone/>
              <a:defRPr sz="757" b="1"/>
            </a:lvl4pPr>
            <a:lvl5pPr marL="864840" indent="0">
              <a:buNone/>
              <a:defRPr sz="757" b="1"/>
            </a:lvl5pPr>
            <a:lvl6pPr marL="1081049" indent="0">
              <a:buNone/>
              <a:defRPr sz="757" b="1"/>
            </a:lvl6pPr>
            <a:lvl7pPr marL="1297259" indent="0">
              <a:buNone/>
              <a:defRPr sz="757" b="1"/>
            </a:lvl7pPr>
            <a:lvl8pPr marL="1513469" indent="0">
              <a:buNone/>
              <a:defRPr sz="757" b="1"/>
            </a:lvl8pPr>
            <a:lvl9pPr marL="1729679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922" y="1221827"/>
            <a:ext cx="2335149" cy="155512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40558" y="873456"/>
            <a:ext cx="2335149" cy="348370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946" b="0" cap="all" baseline="0">
                <a:solidFill>
                  <a:schemeClr val="tx2"/>
                </a:solidFill>
              </a:defRPr>
            </a:lvl1pPr>
            <a:lvl2pPr marL="216210" indent="0">
              <a:buNone/>
              <a:defRPr sz="946" b="1"/>
            </a:lvl2pPr>
            <a:lvl3pPr marL="432420" indent="0">
              <a:buNone/>
              <a:defRPr sz="851" b="1"/>
            </a:lvl3pPr>
            <a:lvl4pPr marL="648630" indent="0">
              <a:buNone/>
              <a:defRPr sz="757" b="1"/>
            </a:lvl4pPr>
            <a:lvl5pPr marL="864840" indent="0">
              <a:buNone/>
              <a:defRPr sz="757" b="1"/>
            </a:lvl5pPr>
            <a:lvl6pPr marL="1081049" indent="0">
              <a:buNone/>
              <a:defRPr sz="757" b="1"/>
            </a:lvl6pPr>
            <a:lvl7pPr marL="1297259" indent="0">
              <a:buNone/>
              <a:defRPr sz="757" b="1"/>
            </a:lvl7pPr>
            <a:lvl8pPr marL="1513469" indent="0">
              <a:buNone/>
              <a:defRPr sz="757" b="1"/>
            </a:lvl8pPr>
            <a:lvl9pPr marL="1729679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40558" y="1221827"/>
            <a:ext cx="2335149" cy="155512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198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B341-C133-4B44-9B80-1C9A48A6E4F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3C7C-2C92-4BF0-82D8-FE2B3B216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5114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02" y="3028527"/>
            <a:ext cx="5764298" cy="2163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8" y="2997070"/>
            <a:ext cx="5764298" cy="302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B341-C133-4B44-9B80-1C9A48A6E4F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3C7C-2C92-4BF0-82D8-FE2B3B216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9542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" y="0"/>
            <a:ext cx="1915687" cy="32448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910617" y="0"/>
            <a:ext cx="30270" cy="32448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217" y="281220"/>
            <a:ext cx="1513523" cy="1081617"/>
          </a:xfrm>
        </p:spPr>
        <p:txBody>
          <a:bodyPr anchor="b">
            <a:normAutofit/>
          </a:bodyPr>
          <a:lstStyle>
            <a:lvl1pPr>
              <a:defRPr sz="1702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70284" y="346118"/>
            <a:ext cx="3070289" cy="248771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6217" y="1384469"/>
            <a:ext cx="1513523" cy="1598826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709">
                <a:solidFill>
                  <a:srgbClr val="FFFFFF"/>
                </a:solidFill>
              </a:defRPr>
            </a:lvl1pPr>
            <a:lvl2pPr marL="216210" indent="0">
              <a:buNone/>
              <a:defRPr sz="567"/>
            </a:lvl2pPr>
            <a:lvl3pPr marL="432420" indent="0">
              <a:buNone/>
              <a:defRPr sz="473"/>
            </a:lvl3pPr>
            <a:lvl4pPr marL="648630" indent="0">
              <a:buNone/>
              <a:defRPr sz="426"/>
            </a:lvl4pPr>
            <a:lvl5pPr marL="864840" indent="0">
              <a:buNone/>
              <a:defRPr sz="426"/>
            </a:lvl5pPr>
            <a:lvl6pPr marL="1081049" indent="0">
              <a:buNone/>
              <a:defRPr sz="426"/>
            </a:lvl6pPr>
            <a:lvl7pPr marL="1297259" indent="0">
              <a:buNone/>
              <a:defRPr sz="426"/>
            </a:lvl7pPr>
            <a:lvl8pPr marL="1513469" indent="0">
              <a:buNone/>
              <a:defRPr sz="426"/>
            </a:lvl8pPr>
            <a:lvl9pPr marL="1729679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20148" y="3056436"/>
            <a:ext cx="1238337" cy="172758"/>
          </a:xfrm>
        </p:spPr>
        <p:txBody>
          <a:bodyPr/>
          <a:lstStyle>
            <a:lvl1pPr algn="l">
              <a:defRPr/>
            </a:lvl1pPr>
          </a:lstStyle>
          <a:p>
            <a:fld id="{6303B341-C133-4B44-9B80-1C9A48A6E4F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70284" y="3056436"/>
            <a:ext cx="2198211" cy="172758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E2D3C7C-2C92-4BF0-82D8-FE2B3B216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9094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343503"/>
            <a:ext cx="5764298" cy="9013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8" y="2325559"/>
            <a:ext cx="5764298" cy="302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922" y="2401189"/>
            <a:ext cx="4782911" cy="389382"/>
          </a:xfrm>
        </p:spPr>
        <p:txBody>
          <a:bodyPr tIns="0" bIns="0" anchor="b">
            <a:noAutofit/>
          </a:bodyPr>
          <a:lstStyle>
            <a:lvl1pPr>
              <a:defRPr sz="1702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" y="0"/>
            <a:ext cx="5765793" cy="2325559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1513"/>
            </a:lvl1pPr>
            <a:lvl2pPr marL="216210" indent="0">
              <a:buNone/>
              <a:defRPr sz="1324"/>
            </a:lvl2pPr>
            <a:lvl3pPr marL="432420" indent="0">
              <a:buNone/>
              <a:defRPr sz="1135"/>
            </a:lvl3pPr>
            <a:lvl4pPr marL="648630" indent="0">
              <a:buNone/>
              <a:defRPr sz="946"/>
            </a:lvl4pPr>
            <a:lvl5pPr marL="864840" indent="0">
              <a:buNone/>
              <a:defRPr sz="946"/>
            </a:lvl5pPr>
            <a:lvl6pPr marL="1081049" indent="0">
              <a:buNone/>
              <a:defRPr sz="946"/>
            </a:lvl6pPr>
            <a:lvl7pPr marL="1297259" indent="0">
              <a:buNone/>
              <a:defRPr sz="946"/>
            </a:lvl7pPr>
            <a:lvl8pPr marL="1513469" indent="0">
              <a:buNone/>
              <a:defRPr sz="946"/>
            </a:lvl8pPr>
            <a:lvl9pPr marL="1729679" indent="0">
              <a:buNone/>
              <a:defRPr sz="946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8922" y="2794898"/>
            <a:ext cx="4782731" cy="28122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284"/>
              </a:spcAft>
              <a:buNone/>
              <a:defRPr sz="709">
                <a:solidFill>
                  <a:srgbClr val="FFFFFF"/>
                </a:solidFill>
              </a:defRPr>
            </a:lvl1pPr>
            <a:lvl2pPr marL="216210" indent="0">
              <a:buNone/>
              <a:defRPr sz="567"/>
            </a:lvl2pPr>
            <a:lvl3pPr marL="432420" indent="0">
              <a:buNone/>
              <a:defRPr sz="473"/>
            </a:lvl3pPr>
            <a:lvl4pPr marL="648630" indent="0">
              <a:buNone/>
              <a:defRPr sz="426"/>
            </a:lvl4pPr>
            <a:lvl5pPr marL="864840" indent="0">
              <a:buNone/>
              <a:defRPr sz="426"/>
            </a:lvl5pPr>
            <a:lvl6pPr marL="1081049" indent="0">
              <a:buNone/>
              <a:defRPr sz="426"/>
            </a:lvl6pPr>
            <a:lvl7pPr marL="1297259" indent="0">
              <a:buNone/>
              <a:defRPr sz="426"/>
            </a:lvl7pPr>
            <a:lvl8pPr marL="1513469" indent="0">
              <a:buNone/>
              <a:defRPr sz="426"/>
            </a:lvl8pPr>
            <a:lvl9pPr marL="1729679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B341-C133-4B44-9B80-1C9A48A6E4F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3C7C-2C92-4BF0-82D8-FE2B3B216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8803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B341-C133-4B44-9B80-1C9A48A6E4F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3C7C-2C92-4BF0-82D8-FE2B3B216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6141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02" y="3028527"/>
            <a:ext cx="5764298" cy="2163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" y="2997070"/>
            <a:ext cx="5764298" cy="302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126150" y="195080"/>
            <a:ext cx="1243251" cy="272528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6399" y="195080"/>
            <a:ext cx="3657679" cy="2725285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B341-C133-4B44-9B80-1C9A48A6E4F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3C7C-2C92-4BF0-82D8-FE2B3B216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36524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02" y="3028527"/>
            <a:ext cx="5764298" cy="2163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" y="2997070"/>
            <a:ext cx="5764298" cy="302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747134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02" y="3028527"/>
            <a:ext cx="5764298" cy="2163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" y="2997070"/>
            <a:ext cx="5764298" cy="302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943548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4">
            <a:extLst>
              <a:ext uri="{FF2B5EF4-FFF2-40B4-BE49-F238E27FC236}">
                <a16:creationId xmlns:a16="http://schemas.microsoft.com/office/drawing/2014/main" xmlns="" id="{9B5AFF89-3325-4992-B560-90C1644A74C9}"/>
              </a:ext>
            </a:extLst>
          </p:cNvPr>
          <p:cNvSpPr/>
          <p:nvPr userDrawn="1"/>
        </p:nvSpPr>
        <p:spPr>
          <a:xfrm>
            <a:off x="0" y="0"/>
            <a:ext cx="5765800" cy="2991086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32" tIns="16216" rIns="32432" bIns="16216" rtlCol="0" anchor="ctr">
            <a:normAutofit/>
          </a:bodyPr>
          <a:lstStyle/>
          <a:p>
            <a:pPr algn="ctr"/>
            <a:endParaRPr lang="en-US" sz="851"/>
          </a:p>
        </p:txBody>
      </p:sp>
    </p:spTree>
    <p:extLst>
      <p:ext uri="{BB962C8B-B14F-4D97-AF65-F5344CB8AC3E}">
        <p14:creationId xmlns:p14="http://schemas.microsoft.com/office/powerpoint/2010/main" val="2593787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4">
            <a:extLst>
              <a:ext uri="{FF2B5EF4-FFF2-40B4-BE49-F238E27FC236}">
                <a16:creationId xmlns:a16="http://schemas.microsoft.com/office/drawing/2014/main" xmlns="" id="{9B5AFF89-3325-4992-B560-90C1644A74C9}"/>
              </a:ext>
            </a:extLst>
          </p:cNvPr>
          <p:cNvSpPr/>
          <p:nvPr userDrawn="1"/>
        </p:nvSpPr>
        <p:spPr>
          <a:xfrm>
            <a:off x="0" y="0"/>
            <a:ext cx="5765800" cy="2991086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32" tIns="16216" rIns="32432" bIns="16216" rtlCol="0" anchor="ctr">
            <a:normAutofit/>
          </a:bodyPr>
          <a:lstStyle/>
          <a:p>
            <a:pPr algn="ctr"/>
            <a:endParaRPr lang="en-US" sz="851"/>
          </a:p>
        </p:txBody>
      </p:sp>
    </p:spTree>
    <p:extLst>
      <p:ext uri="{BB962C8B-B14F-4D97-AF65-F5344CB8AC3E}">
        <p14:creationId xmlns:p14="http://schemas.microsoft.com/office/powerpoint/2010/main" val="31689009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4">
            <a:extLst>
              <a:ext uri="{FF2B5EF4-FFF2-40B4-BE49-F238E27FC236}">
                <a16:creationId xmlns:a16="http://schemas.microsoft.com/office/drawing/2014/main" xmlns="" id="{9B5AFF89-3325-4992-B560-90C1644A74C9}"/>
              </a:ext>
            </a:extLst>
          </p:cNvPr>
          <p:cNvSpPr/>
          <p:nvPr userDrawn="1"/>
        </p:nvSpPr>
        <p:spPr>
          <a:xfrm>
            <a:off x="0" y="0"/>
            <a:ext cx="5765800" cy="2991086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32" tIns="16216" rIns="32432" bIns="16216" rtlCol="0" anchor="ctr">
            <a:normAutofit/>
          </a:bodyPr>
          <a:lstStyle/>
          <a:p>
            <a:pPr algn="ctr"/>
            <a:endParaRPr lang="en-US" sz="851"/>
          </a:p>
        </p:txBody>
      </p:sp>
    </p:spTree>
    <p:extLst>
      <p:ext uri="{BB962C8B-B14F-4D97-AF65-F5344CB8AC3E}">
        <p14:creationId xmlns:p14="http://schemas.microsoft.com/office/powerpoint/2010/main" val="21293001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4">
            <a:extLst>
              <a:ext uri="{FF2B5EF4-FFF2-40B4-BE49-F238E27FC236}">
                <a16:creationId xmlns:a16="http://schemas.microsoft.com/office/drawing/2014/main" xmlns="" id="{9B5AFF89-3325-4992-B560-90C1644A74C9}"/>
              </a:ext>
            </a:extLst>
          </p:cNvPr>
          <p:cNvSpPr/>
          <p:nvPr userDrawn="1"/>
        </p:nvSpPr>
        <p:spPr>
          <a:xfrm>
            <a:off x="0" y="0"/>
            <a:ext cx="5765800" cy="2991086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32" tIns="16216" rIns="32432" bIns="16216" rtlCol="0" anchor="ctr">
            <a:normAutofit/>
          </a:bodyPr>
          <a:lstStyle/>
          <a:p>
            <a:pPr algn="ctr"/>
            <a:endParaRPr lang="en-US" sz="851"/>
          </a:p>
        </p:txBody>
      </p:sp>
    </p:spTree>
    <p:extLst>
      <p:ext uri="{BB962C8B-B14F-4D97-AF65-F5344CB8AC3E}">
        <p14:creationId xmlns:p14="http://schemas.microsoft.com/office/powerpoint/2010/main" val="774651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4">
            <a:extLst>
              <a:ext uri="{FF2B5EF4-FFF2-40B4-BE49-F238E27FC236}">
                <a16:creationId xmlns:a16="http://schemas.microsoft.com/office/drawing/2014/main" xmlns="" id="{9B5AFF89-3325-4992-B560-90C1644A74C9}"/>
              </a:ext>
            </a:extLst>
          </p:cNvPr>
          <p:cNvSpPr/>
          <p:nvPr userDrawn="1"/>
        </p:nvSpPr>
        <p:spPr>
          <a:xfrm>
            <a:off x="0" y="0"/>
            <a:ext cx="5765800" cy="2991086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32" tIns="16216" rIns="32432" bIns="16216" rtlCol="0" anchor="ctr">
            <a:normAutofit/>
          </a:bodyPr>
          <a:lstStyle/>
          <a:p>
            <a:pPr algn="ctr"/>
            <a:endParaRPr lang="en-US" sz="851"/>
          </a:p>
        </p:txBody>
      </p:sp>
    </p:spTree>
    <p:extLst>
      <p:ext uri="{BB962C8B-B14F-4D97-AF65-F5344CB8AC3E}">
        <p14:creationId xmlns:p14="http://schemas.microsoft.com/office/powerpoint/2010/main" val="30764009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4">
            <a:extLst>
              <a:ext uri="{FF2B5EF4-FFF2-40B4-BE49-F238E27FC236}">
                <a16:creationId xmlns:a16="http://schemas.microsoft.com/office/drawing/2014/main" xmlns="" id="{9B5AFF89-3325-4992-B560-90C1644A74C9}"/>
              </a:ext>
            </a:extLst>
          </p:cNvPr>
          <p:cNvSpPr/>
          <p:nvPr userDrawn="1"/>
        </p:nvSpPr>
        <p:spPr>
          <a:xfrm>
            <a:off x="0" y="0"/>
            <a:ext cx="5765800" cy="2991086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32" tIns="16216" rIns="32432" bIns="16216" rtlCol="0" anchor="ctr">
            <a:normAutofit/>
          </a:bodyPr>
          <a:lstStyle/>
          <a:p>
            <a:pPr algn="ctr"/>
            <a:endParaRPr lang="en-US" sz="851"/>
          </a:p>
        </p:txBody>
      </p:sp>
    </p:spTree>
    <p:extLst>
      <p:ext uri="{BB962C8B-B14F-4D97-AF65-F5344CB8AC3E}">
        <p14:creationId xmlns:p14="http://schemas.microsoft.com/office/powerpoint/2010/main" val="27147027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4">
            <a:extLst>
              <a:ext uri="{FF2B5EF4-FFF2-40B4-BE49-F238E27FC236}">
                <a16:creationId xmlns:a16="http://schemas.microsoft.com/office/drawing/2014/main" xmlns="" id="{9B5AFF89-3325-4992-B560-90C1644A74C9}"/>
              </a:ext>
            </a:extLst>
          </p:cNvPr>
          <p:cNvSpPr/>
          <p:nvPr userDrawn="1"/>
        </p:nvSpPr>
        <p:spPr>
          <a:xfrm>
            <a:off x="0" y="0"/>
            <a:ext cx="5765800" cy="2991086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32" tIns="16216" rIns="32432" bIns="16216" rtlCol="0" anchor="ctr">
            <a:normAutofit/>
          </a:bodyPr>
          <a:lstStyle/>
          <a:p>
            <a:pPr algn="ctr"/>
            <a:endParaRPr lang="en-US" sz="851"/>
          </a:p>
        </p:txBody>
      </p:sp>
    </p:spTree>
    <p:extLst>
      <p:ext uri="{BB962C8B-B14F-4D97-AF65-F5344CB8AC3E}">
        <p14:creationId xmlns:p14="http://schemas.microsoft.com/office/powerpoint/2010/main" val="34847926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02" y="3028527"/>
            <a:ext cx="5764298" cy="2163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" y="2997070"/>
            <a:ext cx="5764298" cy="302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50911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02" y="3028527"/>
            <a:ext cx="5764298" cy="2163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" y="2997070"/>
            <a:ext cx="5764298" cy="302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392184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02" y="3028527"/>
            <a:ext cx="5764298" cy="2163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" y="2997070"/>
            <a:ext cx="5764298" cy="302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638772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02" y="3028527"/>
            <a:ext cx="5764298" cy="2163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" y="2997070"/>
            <a:ext cx="5764298" cy="302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39604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02" y="3028527"/>
            <a:ext cx="5764298" cy="2163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" y="2997070"/>
            <a:ext cx="5764298" cy="302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84394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02" y="3028527"/>
            <a:ext cx="5764298" cy="2163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" y="2997070"/>
            <a:ext cx="5764298" cy="302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899445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502" y="3028527"/>
            <a:ext cx="5764298" cy="2163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 userDrawn="1"/>
        </p:nvSpPr>
        <p:spPr>
          <a:xfrm>
            <a:off x="8" y="2997070"/>
            <a:ext cx="5764298" cy="302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54">
            <a:extLst>
              <a:ext uri="{FF2B5EF4-FFF2-40B4-BE49-F238E27FC236}">
                <a16:creationId xmlns:a16="http://schemas.microsoft.com/office/drawing/2014/main" xmlns="" id="{4574C3F8-7E14-4380-BF56-4937F43A240C}"/>
              </a:ext>
            </a:extLst>
          </p:cNvPr>
          <p:cNvSpPr/>
          <p:nvPr userDrawn="1"/>
        </p:nvSpPr>
        <p:spPr>
          <a:xfrm>
            <a:off x="0" y="0"/>
            <a:ext cx="5765800" cy="2991086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32" tIns="16216" rIns="32432" bIns="16216" rtlCol="0" anchor="ctr">
            <a:normAutofit/>
          </a:bodyPr>
          <a:lstStyle/>
          <a:p>
            <a:pPr algn="ctr"/>
            <a:endParaRPr lang="en-US" sz="851"/>
          </a:p>
        </p:txBody>
      </p:sp>
    </p:spTree>
    <p:extLst>
      <p:ext uri="{BB962C8B-B14F-4D97-AF65-F5344CB8AC3E}">
        <p14:creationId xmlns:p14="http://schemas.microsoft.com/office/powerpoint/2010/main" val="132375392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4">
            <a:extLst>
              <a:ext uri="{FF2B5EF4-FFF2-40B4-BE49-F238E27FC236}">
                <a16:creationId xmlns:a16="http://schemas.microsoft.com/office/drawing/2014/main" xmlns="" id="{2305B692-686D-4E2C-BEFA-6615C6DC1BC8}"/>
              </a:ext>
            </a:extLst>
          </p:cNvPr>
          <p:cNvSpPr/>
          <p:nvPr userDrawn="1"/>
        </p:nvSpPr>
        <p:spPr>
          <a:xfrm>
            <a:off x="0" y="0"/>
            <a:ext cx="5765800" cy="2991086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32" tIns="16216" rIns="32432" bIns="16216" rtlCol="0" anchor="ctr">
            <a:normAutofit/>
          </a:bodyPr>
          <a:lstStyle/>
          <a:p>
            <a:pPr algn="ctr"/>
            <a:endParaRPr lang="en-US" sz="851"/>
          </a:p>
        </p:txBody>
      </p:sp>
    </p:spTree>
    <p:extLst>
      <p:ext uri="{BB962C8B-B14F-4D97-AF65-F5344CB8AC3E}">
        <p14:creationId xmlns:p14="http://schemas.microsoft.com/office/powerpoint/2010/main" val="34236125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54">
            <a:extLst>
              <a:ext uri="{FF2B5EF4-FFF2-40B4-BE49-F238E27FC236}">
                <a16:creationId xmlns:a16="http://schemas.microsoft.com/office/drawing/2014/main" xmlns="" id="{F516DDFA-F52E-4D0C-AB46-ABFA090BFA35}"/>
              </a:ext>
            </a:extLst>
          </p:cNvPr>
          <p:cNvSpPr/>
          <p:nvPr userDrawn="1"/>
        </p:nvSpPr>
        <p:spPr>
          <a:xfrm>
            <a:off x="0" y="0"/>
            <a:ext cx="5765800" cy="2991086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32" tIns="16216" rIns="32432" bIns="16216" rtlCol="0" anchor="ctr">
            <a:normAutofit/>
          </a:bodyPr>
          <a:lstStyle/>
          <a:p>
            <a:pPr algn="ctr"/>
            <a:endParaRPr lang="en-US" sz="851"/>
          </a:p>
        </p:txBody>
      </p:sp>
    </p:spTree>
    <p:extLst>
      <p:ext uri="{BB962C8B-B14F-4D97-AF65-F5344CB8AC3E}">
        <p14:creationId xmlns:p14="http://schemas.microsoft.com/office/powerpoint/2010/main" val="660614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028527"/>
            <a:ext cx="5765800" cy="2163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0" y="2997070"/>
            <a:ext cx="5765800" cy="3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8922" y="359097"/>
            <a:ext cx="4756785" cy="1687322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783" spc="-24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0232" y="2108169"/>
            <a:ext cx="4756785" cy="540808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135" cap="all" spc="95" baseline="0">
                <a:solidFill>
                  <a:schemeClr val="tx2"/>
                </a:solidFill>
                <a:latin typeface="+mj-lt"/>
              </a:defRPr>
            </a:lvl1pPr>
            <a:lvl2pPr marL="216210" indent="0" algn="ctr">
              <a:buNone/>
              <a:defRPr sz="1135"/>
            </a:lvl2pPr>
            <a:lvl3pPr marL="432420" indent="0" algn="ctr">
              <a:buNone/>
              <a:defRPr sz="1135"/>
            </a:lvl3pPr>
            <a:lvl4pPr marL="648630" indent="0" algn="ctr">
              <a:buNone/>
              <a:defRPr sz="946"/>
            </a:lvl4pPr>
            <a:lvl5pPr marL="864840" indent="0" algn="ctr">
              <a:buNone/>
              <a:defRPr sz="946"/>
            </a:lvl5pPr>
            <a:lvl6pPr marL="1081049" indent="0" algn="ctr">
              <a:buNone/>
              <a:defRPr sz="946"/>
            </a:lvl6pPr>
            <a:lvl7pPr marL="1297259" indent="0" algn="ctr">
              <a:buNone/>
              <a:defRPr sz="946"/>
            </a:lvl7pPr>
            <a:lvl8pPr marL="1513469" indent="0" algn="ctr">
              <a:buNone/>
              <a:defRPr sz="946"/>
            </a:lvl8pPr>
            <a:lvl9pPr marL="1729679" indent="0" algn="ctr">
              <a:buNone/>
              <a:defRPr sz="946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571122" y="2055072"/>
            <a:ext cx="467029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6366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EF3B-A037-46D0-B02C-1428F07E9383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82DC-2269-4F26-9D2A-7E44B1A4CD8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236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02" y="3028527"/>
            <a:ext cx="5764298" cy="2163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" y="2997070"/>
            <a:ext cx="5764298" cy="302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922" y="359097"/>
            <a:ext cx="4756785" cy="1687322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783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8922" y="2106989"/>
            <a:ext cx="4756785" cy="540808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135" cap="all" spc="95" baseline="0">
                <a:solidFill>
                  <a:schemeClr val="tx2"/>
                </a:solidFill>
                <a:latin typeface="+mj-lt"/>
              </a:defRPr>
            </a:lvl1pPr>
            <a:lvl2pPr marL="216210" indent="0">
              <a:buNone/>
              <a:defRPr sz="851">
                <a:solidFill>
                  <a:schemeClr val="tx1">
                    <a:tint val="75000"/>
                  </a:schemeClr>
                </a:solidFill>
              </a:defRPr>
            </a:lvl2pPr>
            <a:lvl3pPr marL="432420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630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4840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04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25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346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2967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571122" y="2055072"/>
            <a:ext cx="467029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3378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18922" y="135606"/>
            <a:ext cx="4756785" cy="68642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8922" y="873306"/>
            <a:ext cx="2335149" cy="190364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40558" y="873306"/>
            <a:ext cx="2335149" cy="190364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142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31.xml"/><Relationship Id="rId3" Type="http://schemas.openxmlformats.org/officeDocument/2006/relationships/slideLayout" Target="../slideLayouts/slideLayout8.xml"/><Relationship Id="rId21" Type="http://schemas.openxmlformats.org/officeDocument/2006/relationships/slideLayout" Target="../slideLayouts/slideLayout26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30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5.xml"/><Relationship Id="rId29" Type="http://schemas.openxmlformats.org/officeDocument/2006/relationships/slideLayout" Target="../slideLayouts/slideLayout34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24" Type="http://schemas.openxmlformats.org/officeDocument/2006/relationships/slideLayout" Target="../slideLayouts/slideLayout29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28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32.xml"/><Relationship Id="rId30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02" y="3028527"/>
            <a:ext cx="5764298" cy="2163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8" y="2997070"/>
            <a:ext cx="5764298" cy="302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8922" y="135606"/>
            <a:ext cx="4756785" cy="68642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8922" y="873306"/>
            <a:ext cx="4756785" cy="190364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8922" y="3056436"/>
            <a:ext cx="1169178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3259" y="3056436"/>
            <a:ext cx="2280784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6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82092" y="3056436"/>
            <a:ext cx="620478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97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564441" y="822258"/>
            <a:ext cx="471354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0888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687" r:id="rId21"/>
    <p:sldLayoutId id="2147483688" r:id="rId22"/>
    <p:sldLayoutId id="2147483689" r:id="rId23"/>
    <p:sldLayoutId id="2147483690" r:id="rId24"/>
    <p:sldLayoutId id="2147483691" r:id="rId25"/>
    <p:sldLayoutId id="2147483692" r:id="rId26"/>
    <p:sldLayoutId id="2147483693" r:id="rId27"/>
    <p:sldLayoutId id="2147483694" r:id="rId28"/>
    <p:sldLayoutId id="2147483695" r:id="rId29"/>
  </p:sldLayoutIdLst>
  <p:txStyles>
    <p:titleStyle>
      <a:lvl1pPr algn="l" defTabSz="432420" rtl="0" eaLnBrk="1" latinLnBrk="0" hangingPunct="1">
        <a:lnSpc>
          <a:spcPct val="85000"/>
        </a:lnSpc>
        <a:spcBef>
          <a:spcPct val="0"/>
        </a:spcBef>
        <a:buNone/>
        <a:defRPr sz="2270" kern="1200" spc="-24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43242" indent="-43242" algn="l" defTabSz="432420" rtl="0" eaLnBrk="1" latinLnBrk="0" hangingPunct="1">
        <a:lnSpc>
          <a:spcPct val="90000"/>
        </a:lnSpc>
        <a:spcBef>
          <a:spcPts val="567"/>
        </a:spcBef>
        <a:spcAft>
          <a:spcPts val="95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946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81616" indent="-86484" algn="l" defTabSz="432420" rtl="0" eaLnBrk="1" latinLnBrk="0" hangingPunct="1">
        <a:lnSpc>
          <a:spcPct val="90000"/>
        </a:lnSpc>
        <a:spcBef>
          <a:spcPts val="95"/>
        </a:spcBef>
        <a:spcAft>
          <a:spcPts val="189"/>
        </a:spcAft>
        <a:buClr>
          <a:schemeClr val="accent1"/>
        </a:buClr>
        <a:buFont typeface="Calibri" pitchFamily="34" charset="0"/>
        <a:buChar char="◦"/>
        <a:defRPr sz="85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268100" indent="-86484" algn="l" defTabSz="432420" rtl="0" eaLnBrk="1" latinLnBrk="0" hangingPunct="1">
        <a:lnSpc>
          <a:spcPct val="90000"/>
        </a:lnSpc>
        <a:spcBef>
          <a:spcPts val="95"/>
        </a:spcBef>
        <a:spcAft>
          <a:spcPts val="189"/>
        </a:spcAft>
        <a:buClr>
          <a:schemeClr val="accent1"/>
        </a:buClr>
        <a:buFont typeface="Calibri" pitchFamily="34" charset="0"/>
        <a:buChar char="◦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354584" indent="-86484" algn="l" defTabSz="432420" rtl="0" eaLnBrk="1" latinLnBrk="0" hangingPunct="1">
        <a:lnSpc>
          <a:spcPct val="90000"/>
        </a:lnSpc>
        <a:spcBef>
          <a:spcPts val="95"/>
        </a:spcBef>
        <a:spcAft>
          <a:spcPts val="189"/>
        </a:spcAft>
        <a:buClr>
          <a:schemeClr val="accent1"/>
        </a:buClr>
        <a:buFont typeface="Calibri" pitchFamily="34" charset="0"/>
        <a:buChar char="◦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441068" indent="-86484" algn="l" defTabSz="432420" rtl="0" eaLnBrk="1" latinLnBrk="0" hangingPunct="1">
        <a:lnSpc>
          <a:spcPct val="90000"/>
        </a:lnSpc>
        <a:spcBef>
          <a:spcPts val="95"/>
        </a:spcBef>
        <a:spcAft>
          <a:spcPts val="189"/>
        </a:spcAft>
        <a:buClr>
          <a:schemeClr val="accent1"/>
        </a:buClr>
        <a:buFont typeface="Calibri" pitchFamily="34" charset="0"/>
        <a:buChar char="◦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520190" indent="-108105" algn="l" defTabSz="432420" rtl="0" eaLnBrk="1" latinLnBrk="0" hangingPunct="1">
        <a:lnSpc>
          <a:spcPct val="90000"/>
        </a:lnSpc>
        <a:spcBef>
          <a:spcPts val="95"/>
        </a:spcBef>
        <a:spcAft>
          <a:spcPts val="189"/>
        </a:spcAft>
        <a:buClr>
          <a:schemeClr val="accent1"/>
        </a:buClr>
        <a:buFont typeface="Calibri" pitchFamily="34" charset="0"/>
        <a:buChar char="◦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614770" indent="-108105" algn="l" defTabSz="432420" rtl="0" eaLnBrk="1" latinLnBrk="0" hangingPunct="1">
        <a:lnSpc>
          <a:spcPct val="90000"/>
        </a:lnSpc>
        <a:spcBef>
          <a:spcPts val="95"/>
        </a:spcBef>
        <a:spcAft>
          <a:spcPts val="189"/>
        </a:spcAft>
        <a:buClr>
          <a:schemeClr val="accent1"/>
        </a:buClr>
        <a:buFont typeface="Calibri" pitchFamily="34" charset="0"/>
        <a:buChar char="◦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709350" indent="-108105" algn="l" defTabSz="432420" rtl="0" eaLnBrk="1" latinLnBrk="0" hangingPunct="1">
        <a:lnSpc>
          <a:spcPct val="90000"/>
        </a:lnSpc>
        <a:spcBef>
          <a:spcPts val="95"/>
        </a:spcBef>
        <a:spcAft>
          <a:spcPts val="189"/>
        </a:spcAft>
        <a:buClr>
          <a:schemeClr val="accent1"/>
        </a:buClr>
        <a:buFont typeface="Calibri" pitchFamily="34" charset="0"/>
        <a:buChar char="◦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803930" indent="-108105" algn="l" defTabSz="432420" rtl="0" eaLnBrk="1" latinLnBrk="0" hangingPunct="1">
        <a:lnSpc>
          <a:spcPct val="90000"/>
        </a:lnSpc>
        <a:spcBef>
          <a:spcPts val="95"/>
        </a:spcBef>
        <a:spcAft>
          <a:spcPts val="189"/>
        </a:spcAft>
        <a:buClr>
          <a:schemeClr val="accent1"/>
        </a:buClr>
        <a:buFont typeface="Calibri" pitchFamily="34" charset="0"/>
        <a:buChar char="◦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1pPr>
      <a:lvl2pPr marL="216210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2pPr>
      <a:lvl3pPr marL="432420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3pPr>
      <a:lvl4pPr marL="648630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4pPr>
      <a:lvl5pPr marL="864840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5pPr>
      <a:lvl6pPr marL="1081049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6pPr>
      <a:lvl7pPr marL="1297259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7pPr>
      <a:lvl8pPr marL="1513469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8pPr>
      <a:lvl9pPr marL="1729679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2409373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80" dirty="0"/>
              <a:t> </a:t>
            </a:r>
            <a:r>
              <a:rPr lang="en-US" sz="3400" spc="-80" dirty="0" err="1"/>
              <a:t>O‘zbek</a:t>
            </a:r>
            <a:r>
              <a:rPr lang="en-US" sz="3400" spc="-80" dirty="0"/>
              <a:t> </a:t>
            </a:r>
            <a:r>
              <a:rPr sz="3400" spc="5" dirty="0" err="1"/>
              <a:t>tili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397284" y="1319061"/>
            <a:ext cx="5152616" cy="44499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algn="ctr"/>
            <a:r>
              <a:rPr lang="en-US" sz="2800" b="1" dirty="0" err="1">
                <a:solidFill>
                  <a:srgbClr val="0070C0"/>
                </a:solidFill>
                <a:latin typeface="Arial"/>
                <a:cs typeface="Arial"/>
              </a:rPr>
              <a:t>Mavzu</a:t>
            </a:r>
            <a:r>
              <a:rPr lang="en-US" sz="2800" b="1" dirty="0">
                <a:solidFill>
                  <a:srgbClr val="0070C0"/>
                </a:solidFill>
                <a:latin typeface="Arial"/>
                <a:cs typeface="Arial"/>
              </a:rPr>
              <a:t>: </a:t>
            </a:r>
            <a:r>
              <a:rPr lang="en-US" sz="2800" b="1" dirty="0" err="1">
                <a:solidFill>
                  <a:srgbClr val="0070C0"/>
                </a:solidFill>
                <a:latin typeface="Arial"/>
                <a:cs typeface="Arial"/>
              </a:rPr>
              <a:t>Milliy</a:t>
            </a:r>
            <a:r>
              <a:rPr lang="en-US" sz="2800" b="1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/>
                <a:cs typeface="Arial"/>
              </a:rPr>
              <a:t>an’analarimiz</a:t>
            </a:r>
            <a:r>
              <a:rPr lang="en-US" sz="2800" b="1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</a:p>
        </p:txBody>
      </p:sp>
      <p:sp>
        <p:nvSpPr>
          <p:cNvPr id="6" name="object 6"/>
          <p:cNvSpPr/>
          <p:nvPr/>
        </p:nvSpPr>
        <p:spPr>
          <a:xfrm>
            <a:off x="156968" y="1150212"/>
            <a:ext cx="287532" cy="68072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6968" y="1980309"/>
            <a:ext cx="287532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3949701" y="212868"/>
            <a:ext cx="1295399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168720" y="332953"/>
            <a:ext cx="1119458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9-sinf</a:t>
            </a:r>
            <a:endParaRPr sz="2250" dirty="0">
              <a:latin typeface="Arial"/>
              <a:cs typeface="Arial"/>
            </a:endParaRP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xmlns="" id="{3AEFCFC6-4D37-481C-9310-1F335B47B2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3100" y="2308226"/>
            <a:ext cx="1143000" cy="76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6900" y="134881"/>
            <a:ext cx="4267200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z="2000" spc="15" dirty="0" err="1"/>
              <a:t>Milliy</a:t>
            </a:r>
            <a:r>
              <a:rPr lang="en-US" sz="2000" spc="15" dirty="0"/>
              <a:t> </a:t>
            </a:r>
            <a:r>
              <a:rPr lang="en-US" sz="2000" spc="15" dirty="0" err="1"/>
              <a:t>an’analarimiz</a:t>
            </a:r>
            <a:endParaRPr lang="en-US" sz="2000" spc="15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63800DF-6213-42C2-B30D-576CF838CF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6887" y="631825"/>
            <a:ext cx="4467225" cy="2448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0896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6847" y="102424"/>
            <a:ext cx="5126985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15" dirty="0"/>
              <a:t>             </a:t>
            </a:r>
            <a:r>
              <a:rPr lang="en-US" spc="15" dirty="0" err="1"/>
              <a:t>Yangi</a:t>
            </a:r>
            <a:r>
              <a:rPr lang="en-US" spc="15" dirty="0"/>
              <a:t> </a:t>
            </a:r>
            <a:r>
              <a:rPr lang="en-US" spc="15" dirty="0" err="1"/>
              <a:t>mavzuning</a:t>
            </a:r>
            <a:r>
              <a:rPr lang="en-US" spc="15" dirty="0"/>
              <a:t> </a:t>
            </a:r>
            <a:r>
              <a:rPr lang="en-US" spc="15" dirty="0" err="1"/>
              <a:t>bayoni</a:t>
            </a:r>
            <a:endParaRPr lang="en-US" spc="15" dirty="0"/>
          </a:p>
        </p:txBody>
      </p:sp>
      <p:grpSp>
        <p:nvGrpSpPr>
          <p:cNvPr id="6" name="object 6"/>
          <p:cNvGrpSpPr/>
          <p:nvPr/>
        </p:nvGrpSpPr>
        <p:grpSpPr>
          <a:xfrm>
            <a:off x="66847" y="522770"/>
            <a:ext cx="5650865" cy="2764529"/>
            <a:chOff x="66840" y="420859"/>
            <a:chExt cx="5650865" cy="2764529"/>
          </a:xfrm>
        </p:grpSpPr>
        <p:sp>
          <p:nvSpPr>
            <p:cNvPr id="7" name="object 7"/>
            <p:cNvSpPr/>
            <p:nvPr/>
          </p:nvSpPr>
          <p:spPr>
            <a:xfrm>
              <a:off x="66840" y="420859"/>
              <a:ext cx="5650865" cy="2764529"/>
            </a:xfrm>
            <a:custGeom>
              <a:avLst/>
              <a:gdLst/>
              <a:ahLst/>
              <a:cxnLst/>
              <a:rect l="l" t="t" r="r" b="b"/>
              <a:pathLst>
                <a:path w="5650865" h="2649220">
                  <a:moveTo>
                    <a:pt x="5650712" y="24434"/>
                  </a:moveTo>
                  <a:lnTo>
                    <a:pt x="5626328" y="24434"/>
                  </a:lnTo>
                  <a:lnTo>
                    <a:pt x="5626328" y="2624975"/>
                  </a:lnTo>
                  <a:lnTo>
                    <a:pt x="5650712" y="2624975"/>
                  </a:lnTo>
                  <a:lnTo>
                    <a:pt x="5650712" y="24434"/>
                  </a:lnTo>
                  <a:close/>
                </a:path>
                <a:path w="5650865" h="264922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625090"/>
                  </a:lnTo>
                  <a:lnTo>
                    <a:pt x="0" y="2649220"/>
                  </a:lnTo>
                  <a:lnTo>
                    <a:pt x="5650712" y="2649220"/>
                  </a:lnTo>
                  <a:lnTo>
                    <a:pt x="5650712" y="2625090"/>
                  </a:lnTo>
                  <a:lnTo>
                    <a:pt x="24384" y="262509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4036" y="806201"/>
              <a:ext cx="5160010" cy="2103120"/>
            </a:xfrm>
            <a:custGeom>
              <a:avLst/>
              <a:gdLst/>
              <a:ahLst/>
              <a:cxnLst/>
              <a:rect l="l" t="t" r="r" b="b"/>
              <a:pathLst>
                <a:path w="5160010" h="2103120">
                  <a:moveTo>
                    <a:pt x="0" y="2103122"/>
                  </a:moveTo>
                  <a:lnTo>
                    <a:pt x="5159880" y="2103122"/>
                  </a:lnTo>
                  <a:lnTo>
                    <a:pt x="5159880" y="0"/>
                  </a:lnTo>
                  <a:lnTo>
                    <a:pt x="0" y="0"/>
                  </a:lnTo>
                  <a:lnTo>
                    <a:pt x="0" y="2103122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569C041-FCD4-4018-BC42-937CF564A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38" y="541180"/>
            <a:ext cx="5550761" cy="90865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0354EE8E-8D0E-4764-8817-9E804E5A8753}"/>
              </a:ext>
            </a:extLst>
          </p:cNvPr>
          <p:cNvSpPr/>
          <p:nvPr/>
        </p:nvSpPr>
        <p:spPr>
          <a:xfrm>
            <a:off x="111420" y="479217"/>
            <a:ext cx="554295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0234590F-69B8-4AF4-AD1B-BE5A87A299D5}"/>
              </a:ext>
            </a:extLst>
          </p:cNvPr>
          <p:cNvSpPr/>
          <p:nvPr/>
        </p:nvSpPr>
        <p:spPr>
          <a:xfrm>
            <a:off x="210385" y="964817"/>
            <a:ext cx="2291516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An’ana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</a:p>
        </p:txBody>
      </p:sp>
      <p:sp>
        <p:nvSpPr>
          <p:cNvPr id="12" name="Стрелка: изогнутая вниз 11">
            <a:extLst>
              <a:ext uri="{FF2B5EF4-FFF2-40B4-BE49-F238E27FC236}">
                <a16:creationId xmlns:a16="http://schemas.microsoft.com/office/drawing/2014/main" xmlns="" id="{2765BAE3-07C1-41D5-9DC2-D984BC047381}"/>
              </a:ext>
            </a:extLst>
          </p:cNvPr>
          <p:cNvSpPr/>
          <p:nvPr/>
        </p:nvSpPr>
        <p:spPr>
          <a:xfrm>
            <a:off x="2630339" y="1404393"/>
            <a:ext cx="838199" cy="33826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xmlns="" id="{ECB4E37A-3A5F-4A52-A835-DE3D3140AABF}"/>
              </a:ext>
            </a:extLst>
          </p:cNvPr>
          <p:cNvSpPr/>
          <p:nvPr/>
        </p:nvSpPr>
        <p:spPr>
          <a:xfrm>
            <a:off x="1816100" y="1904877"/>
            <a:ext cx="3751335" cy="11063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o‘tmishdan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kelajakka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meros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qoladigan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ru-RU" sz="1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avloddan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avlodga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o‘tadigan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ru-RU" sz="1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jamiyat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hayotining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turli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sohalarida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namoyon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bo‘ladigan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moddiy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va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ma’naviy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qadriyat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182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6847" y="102424"/>
            <a:ext cx="5587532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15" dirty="0" err="1"/>
              <a:t>Yangi</a:t>
            </a:r>
            <a:r>
              <a:rPr lang="en-US" spc="15" dirty="0"/>
              <a:t> </a:t>
            </a:r>
            <a:r>
              <a:rPr lang="en-US" spc="15" dirty="0" err="1"/>
              <a:t>mavzuning</a:t>
            </a:r>
            <a:r>
              <a:rPr lang="en-US" spc="15" dirty="0"/>
              <a:t> </a:t>
            </a:r>
            <a:r>
              <a:rPr lang="en-US" spc="15" dirty="0" err="1"/>
              <a:t>bayoni</a:t>
            </a:r>
            <a:endParaRPr lang="en-US" spc="15" dirty="0"/>
          </a:p>
        </p:txBody>
      </p:sp>
      <p:grpSp>
        <p:nvGrpSpPr>
          <p:cNvPr id="6" name="object 6"/>
          <p:cNvGrpSpPr/>
          <p:nvPr/>
        </p:nvGrpSpPr>
        <p:grpSpPr>
          <a:xfrm>
            <a:off x="66847" y="522770"/>
            <a:ext cx="5650865" cy="2764529"/>
            <a:chOff x="66840" y="420859"/>
            <a:chExt cx="5650865" cy="2764529"/>
          </a:xfrm>
        </p:grpSpPr>
        <p:sp>
          <p:nvSpPr>
            <p:cNvPr id="7" name="object 7"/>
            <p:cNvSpPr/>
            <p:nvPr/>
          </p:nvSpPr>
          <p:spPr>
            <a:xfrm>
              <a:off x="66840" y="420859"/>
              <a:ext cx="5650865" cy="2764529"/>
            </a:xfrm>
            <a:custGeom>
              <a:avLst/>
              <a:gdLst/>
              <a:ahLst/>
              <a:cxnLst/>
              <a:rect l="l" t="t" r="r" b="b"/>
              <a:pathLst>
                <a:path w="5650865" h="2649220">
                  <a:moveTo>
                    <a:pt x="5650712" y="24434"/>
                  </a:moveTo>
                  <a:lnTo>
                    <a:pt x="5626328" y="24434"/>
                  </a:lnTo>
                  <a:lnTo>
                    <a:pt x="5626328" y="2624975"/>
                  </a:lnTo>
                  <a:lnTo>
                    <a:pt x="5650712" y="2624975"/>
                  </a:lnTo>
                  <a:lnTo>
                    <a:pt x="5650712" y="24434"/>
                  </a:lnTo>
                  <a:close/>
                </a:path>
                <a:path w="5650865" h="264922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625090"/>
                  </a:lnTo>
                  <a:lnTo>
                    <a:pt x="0" y="2649220"/>
                  </a:lnTo>
                  <a:lnTo>
                    <a:pt x="5650712" y="2649220"/>
                  </a:lnTo>
                  <a:lnTo>
                    <a:pt x="5650712" y="2625090"/>
                  </a:lnTo>
                  <a:lnTo>
                    <a:pt x="24384" y="262509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4036" y="806201"/>
              <a:ext cx="5160010" cy="2103120"/>
            </a:xfrm>
            <a:custGeom>
              <a:avLst/>
              <a:gdLst/>
              <a:ahLst/>
              <a:cxnLst/>
              <a:rect l="l" t="t" r="r" b="b"/>
              <a:pathLst>
                <a:path w="5160010" h="2103120">
                  <a:moveTo>
                    <a:pt x="0" y="2103122"/>
                  </a:moveTo>
                  <a:lnTo>
                    <a:pt x="5159880" y="2103122"/>
                  </a:lnTo>
                  <a:lnTo>
                    <a:pt x="5159880" y="0"/>
                  </a:lnTo>
                  <a:lnTo>
                    <a:pt x="0" y="0"/>
                  </a:lnTo>
                  <a:lnTo>
                    <a:pt x="0" y="2103122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569C041-FCD4-4018-BC42-937CF564A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38" y="541180"/>
            <a:ext cx="5550761" cy="90865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0354EE8E-8D0E-4764-8817-9E804E5A8753}"/>
              </a:ext>
            </a:extLst>
          </p:cNvPr>
          <p:cNvSpPr/>
          <p:nvPr/>
        </p:nvSpPr>
        <p:spPr>
          <a:xfrm>
            <a:off x="111420" y="479217"/>
            <a:ext cx="554295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0234590F-69B8-4AF4-AD1B-BE5A87A299D5}"/>
              </a:ext>
            </a:extLst>
          </p:cNvPr>
          <p:cNvSpPr/>
          <p:nvPr/>
        </p:nvSpPr>
        <p:spPr>
          <a:xfrm>
            <a:off x="210385" y="964817"/>
            <a:ext cx="2291516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An’ana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</a:p>
        </p:txBody>
      </p:sp>
      <p:sp>
        <p:nvSpPr>
          <p:cNvPr id="12" name="Стрелка: изогнутая вниз 11">
            <a:extLst>
              <a:ext uri="{FF2B5EF4-FFF2-40B4-BE49-F238E27FC236}">
                <a16:creationId xmlns:a16="http://schemas.microsoft.com/office/drawing/2014/main" xmlns="" id="{2765BAE3-07C1-41D5-9DC2-D984BC047381}"/>
              </a:ext>
            </a:extLst>
          </p:cNvPr>
          <p:cNvSpPr/>
          <p:nvPr/>
        </p:nvSpPr>
        <p:spPr>
          <a:xfrm>
            <a:off x="2630339" y="1404393"/>
            <a:ext cx="838199" cy="33826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xmlns="" id="{ECB4E37A-3A5F-4A52-A835-DE3D3140AABF}"/>
              </a:ext>
            </a:extLst>
          </p:cNvPr>
          <p:cNvSpPr/>
          <p:nvPr/>
        </p:nvSpPr>
        <p:spPr>
          <a:xfrm>
            <a:off x="1816100" y="1904877"/>
            <a:ext cx="3751335" cy="11063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Muayyan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ijtimoiy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tartib-qoidalar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axloq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me’yorlari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urf-odat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marosim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va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boshqalar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an’ana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sifatida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namoyon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bo‘ladi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215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6847" y="102424"/>
            <a:ext cx="5554652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15" dirty="0" err="1"/>
              <a:t>Yangi</a:t>
            </a:r>
            <a:r>
              <a:rPr lang="en-US" spc="15" dirty="0"/>
              <a:t> </a:t>
            </a:r>
            <a:r>
              <a:rPr lang="en-US" spc="15" dirty="0" err="1"/>
              <a:t>mavzuning</a:t>
            </a:r>
            <a:r>
              <a:rPr lang="en-US" spc="15" dirty="0"/>
              <a:t> </a:t>
            </a:r>
            <a:r>
              <a:rPr lang="en-US" spc="15" dirty="0" err="1"/>
              <a:t>bayoni</a:t>
            </a:r>
            <a:endParaRPr lang="en-US" spc="15" dirty="0"/>
          </a:p>
        </p:txBody>
      </p:sp>
      <p:grpSp>
        <p:nvGrpSpPr>
          <p:cNvPr id="6" name="object 6"/>
          <p:cNvGrpSpPr/>
          <p:nvPr/>
        </p:nvGrpSpPr>
        <p:grpSpPr>
          <a:xfrm>
            <a:off x="66847" y="522770"/>
            <a:ext cx="5650865" cy="2764529"/>
            <a:chOff x="66840" y="420859"/>
            <a:chExt cx="5650865" cy="2764529"/>
          </a:xfrm>
        </p:grpSpPr>
        <p:sp>
          <p:nvSpPr>
            <p:cNvPr id="7" name="object 7"/>
            <p:cNvSpPr/>
            <p:nvPr/>
          </p:nvSpPr>
          <p:spPr>
            <a:xfrm>
              <a:off x="66840" y="420859"/>
              <a:ext cx="5650865" cy="2764529"/>
            </a:xfrm>
            <a:custGeom>
              <a:avLst/>
              <a:gdLst/>
              <a:ahLst/>
              <a:cxnLst/>
              <a:rect l="l" t="t" r="r" b="b"/>
              <a:pathLst>
                <a:path w="5650865" h="2649220">
                  <a:moveTo>
                    <a:pt x="5650712" y="24434"/>
                  </a:moveTo>
                  <a:lnTo>
                    <a:pt x="5626328" y="24434"/>
                  </a:lnTo>
                  <a:lnTo>
                    <a:pt x="5626328" y="2624975"/>
                  </a:lnTo>
                  <a:lnTo>
                    <a:pt x="5650712" y="2624975"/>
                  </a:lnTo>
                  <a:lnTo>
                    <a:pt x="5650712" y="24434"/>
                  </a:lnTo>
                  <a:close/>
                </a:path>
                <a:path w="5650865" h="264922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625090"/>
                  </a:lnTo>
                  <a:lnTo>
                    <a:pt x="0" y="2649220"/>
                  </a:lnTo>
                  <a:lnTo>
                    <a:pt x="5650712" y="2649220"/>
                  </a:lnTo>
                  <a:lnTo>
                    <a:pt x="5650712" y="2625090"/>
                  </a:lnTo>
                  <a:lnTo>
                    <a:pt x="24384" y="262509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4036" y="806201"/>
              <a:ext cx="5160010" cy="2103120"/>
            </a:xfrm>
            <a:custGeom>
              <a:avLst/>
              <a:gdLst/>
              <a:ahLst/>
              <a:cxnLst/>
              <a:rect l="l" t="t" r="r" b="b"/>
              <a:pathLst>
                <a:path w="5160010" h="2103120">
                  <a:moveTo>
                    <a:pt x="0" y="2103122"/>
                  </a:moveTo>
                  <a:lnTo>
                    <a:pt x="5159880" y="2103122"/>
                  </a:lnTo>
                  <a:lnTo>
                    <a:pt x="5159880" y="0"/>
                  </a:lnTo>
                  <a:lnTo>
                    <a:pt x="0" y="0"/>
                  </a:lnTo>
                  <a:lnTo>
                    <a:pt x="0" y="2103122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569C041-FCD4-4018-BC42-937CF564A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38" y="541180"/>
            <a:ext cx="5550761" cy="90865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0354EE8E-8D0E-4764-8817-9E804E5A8753}"/>
              </a:ext>
            </a:extLst>
          </p:cNvPr>
          <p:cNvSpPr/>
          <p:nvPr/>
        </p:nvSpPr>
        <p:spPr>
          <a:xfrm>
            <a:off x="111420" y="479217"/>
            <a:ext cx="554295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0234590F-69B8-4AF4-AD1B-BE5A87A299D5}"/>
              </a:ext>
            </a:extLst>
          </p:cNvPr>
          <p:cNvSpPr/>
          <p:nvPr/>
        </p:nvSpPr>
        <p:spPr>
          <a:xfrm>
            <a:off x="210385" y="964817"/>
            <a:ext cx="2291516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shakllanadi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2" name="Стрелка: изогнутая вниз 11">
            <a:extLst>
              <a:ext uri="{FF2B5EF4-FFF2-40B4-BE49-F238E27FC236}">
                <a16:creationId xmlns:a16="http://schemas.microsoft.com/office/drawing/2014/main" xmlns="" id="{2765BAE3-07C1-41D5-9DC2-D984BC047381}"/>
              </a:ext>
            </a:extLst>
          </p:cNvPr>
          <p:cNvSpPr/>
          <p:nvPr/>
        </p:nvSpPr>
        <p:spPr>
          <a:xfrm>
            <a:off x="2630339" y="1404393"/>
            <a:ext cx="838199" cy="33826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xmlns="" id="{ECB4E37A-3A5F-4A52-A835-DE3D3140AABF}"/>
              </a:ext>
            </a:extLst>
          </p:cNvPr>
          <p:cNvSpPr/>
          <p:nvPr/>
        </p:nvSpPr>
        <p:spPr>
          <a:xfrm>
            <a:off x="1816100" y="1904877"/>
            <a:ext cx="3751335" cy="11063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X</a:t>
            </a:r>
            <a:r>
              <a:rPr lang="ru-RU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alqlarning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tarixiy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rivojlanishi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jarayonida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shakllanadi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0500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6847" y="102424"/>
            <a:ext cx="5587532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15" dirty="0" err="1"/>
              <a:t>Yangi</a:t>
            </a:r>
            <a:r>
              <a:rPr lang="en-US" spc="15" dirty="0"/>
              <a:t> </a:t>
            </a:r>
            <a:r>
              <a:rPr lang="en-US" spc="15" dirty="0" err="1"/>
              <a:t>mavzuning</a:t>
            </a:r>
            <a:r>
              <a:rPr lang="en-US" spc="15" dirty="0"/>
              <a:t> </a:t>
            </a:r>
            <a:r>
              <a:rPr lang="en-US" spc="15" dirty="0" err="1"/>
              <a:t>bayoni</a:t>
            </a:r>
            <a:endParaRPr lang="en-US" spc="15" dirty="0"/>
          </a:p>
        </p:txBody>
      </p:sp>
      <p:grpSp>
        <p:nvGrpSpPr>
          <p:cNvPr id="6" name="object 6"/>
          <p:cNvGrpSpPr/>
          <p:nvPr/>
        </p:nvGrpSpPr>
        <p:grpSpPr>
          <a:xfrm>
            <a:off x="66847" y="522770"/>
            <a:ext cx="5650865" cy="2764529"/>
            <a:chOff x="66840" y="420859"/>
            <a:chExt cx="5650865" cy="2764529"/>
          </a:xfrm>
        </p:grpSpPr>
        <p:sp>
          <p:nvSpPr>
            <p:cNvPr id="7" name="object 7"/>
            <p:cNvSpPr/>
            <p:nvPr/>
          </p:nvSpPr>
          <p:spPr>
            <a:xfrm>
              <a:off x="66840" y="420859"/>
              <a:ext cx="5650865" cy="2764529"/>
            </a:xfrm>
            <a:custGeom>
              <a:avLst/>
              <a:gdLst/>
              <a:ahLst/>
              <a:cxnLst/>
              <a:rect l="l" t="t" r="r" b="b"/>
              <a:pathLst>
                <a:path w="5650865" h="2649220">
                  <a:moveTo>
                    <a:pt x="5650712" y="24434"/>
                  </a:moveTo>
                  <a:lnTo>
                    <a:pt x="5626328" y="24434"/>
                  </a:lnTo>
                  <a:lnTo>
                    <a:pt x="5626328" y="2624975"/>
                  </a:lnTo>
                  <a:lnTo>
                    <a:pt x="5650712" y="2624975"/>
                  </a:lnTo>
                  <a:lnTo>
                    <a:pt x="5650712" y="24434"/>
                  </a:lnTo>
                  <a:close/>
                </a:path>
                <a:path w="5650865" h="264922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625090"/>
                  </a:lnTo>
                  <a:lnTo>
                    <a:pt x="0" y="2649220"/>
                  </a:lnTo>
                  <a:lnTo>
                    <a:pt x="5650712" y="2649220"/>
                  </a:lnTo>
                  <a:lnTo>
                    <a:pt x="5650712" y="2625090"/>
                  </a:lnTo>
                  <a:lnTo>
                    <a:pt x="24384" y="262509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4036" y="806201"/>
              <a:ext cx="5160010" cy="2103120"/>
            </a:xfrm>
            <a:custGeom>
              <a:avLst/>
              <a:gdLst/>
              <a:ahLst/>
              <a:cxnLst/>
              <a:rect l="l" t="t" r="r" b="b"/>
              <a:pathLst>
                <a:path w="5160010" h="2103120">
                  <a:moveTo>
                    <a:pt x="0" y="2103122"/>
                  </a:moveTo>
                  <a:lnTo>
                    <a:pt x="5159880" y="2103122"/>
                  </a:lnTo>
                  <a:lnTo>
                    <a:pt x="5159880" y="0"/>
                  </a:lnTo>
                  <a:lnTo>
                    <a:pt x="0" y="0"/>
                  </a:lnTo>
                  <a:lnTo>
                    <a:pt x="0" y="2103122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569C041-FCD4-4018-BC42-937CF564A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38" y="541180"/>
            <a:ext cx="5550761" cy="90865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0354EE8E-8D0E-4764-8817-9E804E5A8753}"/>
              </a:ext>
            </a:extLst>
          </p:cNvPr>
          <p:cNvSpPr/>
          <p:nvPr/>
        </p:nvSpPr>
        <p:spPr>
          <a:xfrm>
            <a:off x="111420" y="479217"/>
            <a:ext cx="554295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0234590F-69B8-4AF4-AD1B-BE5A87A299D5}"/>
              </a:ext>
            </a:extLst>
          </p:cNvPr>
          <p:cNvSpPr/>
          <p:nvPr/>
        </p:nvSpPr>
        <p:spPr>
          <a:xfrm>
            <a:off x="210385" y="964817"/>
            <a:ext cx="2291516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shakllanadi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2" name="Стрелка: изогнутая вниз 11">
            <a:extLst>
              <a:ext uri="{FF2B5EF4-FFF2-40B4-BE49-F238E27FC236}">
                <a16:creationId xmlns:a16="http://schemas.microsoft.com/office/drawing/2014/main" xmlns="" id="{2765BAE3-07C1-41D5-9DC2-D984BC047381}"/>
              </a:ext>
            </a:extLst>
          </p:cNvPr>
          <p:cNvSpPr/>
          <p:nvPr/>
        </p:nvSpPr>
        <p:spPr>
          <a:xfrm>
            <a:off x="2630339" y="1404393"/>
            <a:ext cx="838199" cy="33826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xmlns="" id="{ECB4E37A-3A5F-4A52-A835-DE3D3140AABF}"/>
              </a:ext>
            </a:extLst>
          </p:cNvPr>
          <p:cNvSpPr/>
          <p:nvPr/>
        </p:nvSpPr>
        <p:spPr>
          <a:xfrm>
            <a:off x="1739901" y="1904877"/>
            <a:ext cx="3453932" cy="11063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Odamlarning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turmush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tarzi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an’analarning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shakllanishiga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ta’sir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qiladi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0924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258548" cy="3458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ts val="1200"/>
              </a:lnSpc>
              <a:spcBef>
                <a:spcPts val="13800"/>
              </a:spcBef>
              <a:spcAft>
                <a:spcPts val="430"/>
              </a:spcAft>
            </a:pPr>
            <a: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  <a:t/>
            </a:r>
            <a:b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</a:b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101601" y="619960"/>
            <a:ext cx="1714500" cy="299535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en-US" dirty="0">
                <a:solidFill>
                  <a:prstClr val="black"/>
                </a:solidFill>
              </a:rPr>
              <a:t>   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7B20C3F5-5334-4DBA-BFAB-AE14285862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02806" y="549026"/>
            <a:ext cx="862994" cy="370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C8E0E3CE-D87B-4207-918D-6A3D7DF367E6}"/>
              </a:ext>
            </a:extLst>
          </p:cNvPr>
          <p:cNvSpPr/>
          <p:nvPr/>
        </p:nvSpPr>
        <p:spPr>
          <a:xfrm>
            <a:off x="0" y="64831"/>
            <a:ext cx="59309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suhbatlashing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31263AF4-733C-42E9-9BDE-72DDFC729201}"/>
              </a:ext>
            </a:extLst>
          </p:cNvPr>
          <p:cNvSpPr/>
          <p:nvPr/>
        </p:nvSpPr>
        <p:spPr>
          <a:xfrm>
            <a:off x="101600" y="946669"/>
            <a:ext cx="5524500" cy="198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>
              <a:spcAft>
                <a:spcPts val="6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Komil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ma’naviy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barkamollikni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tushunasiz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indent="180975">
              <a:spcAft>
                <a:spcPts val="6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Kimlarni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fazilatli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deyish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indent="180975">
              <a:spcAft>
                <a:spcPts val="6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o‘zingizda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xislatlar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o‘ylaysiz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indent="180975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Xalqimizga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fazilatlarni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bilasiz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77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258548" cy="3458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ts val="1200"/>
              </a:lnSpc>
              <a:spcBef>
                <a:spcPts val="13800"/>
              </a:spcBef>
              <a:spcAft>
                <a:spcPts val="430"/>
              </a:spcAft>
            </a:pPr>
            <a: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  <a:t/>
            </a:r>
            <a:b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</a:b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92249" y="2536826"/>
            <a:ext cx="5533851" cy="506021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algn="ctr"/>
            <a:r>
              <a:rPr lang="en-US" dirty="0"/>
              <a:t>        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yuzasidan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2358CEF5-08F7-4D46-AE12-47494F0B832A}"/>
              </a:ext>
            </a:extLst>
          </p:cNvPr>
          <p:cNvSpPr/>
          <p:nvPr/>
        </p:nvSpPr>
        <p:spPr>
          <a:xfrm>
            <a:off x="1185237" y="44738"/>
            <a:ext cx="33017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2-topshiriq.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Tinglang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17DAFD80-1EC1-4A9B-9CB3-C5DAAFFB5E99}"/>
              </a:ext>
            </a:extLst>
          </p:cNvPr>
          <p:cNvSpPr/>
          <p:nvPr/>
        </p:nvSpPr>
        <p:spPr>
          <a:xfrm>
            <a:off x="1874302" y="561682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Odob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ziynati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8FD9C4BE-7C91-419D-B5DE-9B1683E7D776}"/>
              </a:ext>
            </a:extLst>
          </p:cNvPr>
          <p:cNvSpPr/>
          <p:nvPr/>
        </p:nvSpPr>
        <p:spPr>
          <a:xfrm>
            <a:off x="92249" y="883761"/>
            <a:ext cx="56261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Odob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ziynati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ziynat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insonning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axloqiy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xislatlarida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namoyon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Kamtarlik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insonning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atrofidagilarga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o‘z-o‘ziga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munosabatda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ortiqcha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izzat-ikrom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ehtirom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talab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qilmaydigan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axloqiy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xislat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7036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0700" y="88719"/>
            <a:ext cx="42672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z="2000" spc="15" dirty="0"/>
              <a:t>2- </a:t>
            </a:r>
            <a:r>
              <a:rPr lang="en-US" sz="2000" spc="15" dirty="0" err="1"/>
              <a:t>topshiriq</a:t>
            </a:r>
            <a:r>
              <a:rPr lang="en-US" sz="2000" spc="15" dirty="0"/>
              <a:t>. </a:t>
            </a:r>
            <a:r>
              <a:rPr lang="en-US" sz="2400" kern="1200" dirty="0" err="1">
                <a:solidFill>
                  <a:prstClr val="white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Tinglang</a:t>
            </a:r>
            <a:r>
              <a:rPr lang="en-US" sz="2400" kern="1200" dirty="0">
                <a:solidFill>
                  <a:prstClr val="white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.</a:t>
            </a:r>
            <a:endParaRPr lang="en-US" sz="2000" spc="15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388C0E1-FACF-4B6B-BC7B-191849FD6316}"/>
              </a:ext>
            </a:extLst>
          </p:cNvPr>
          <p:cNvSpPr/>
          <p:nvPr/>
        </p:nvSpPr>
        <p:spPr>
          <a:xfrm>
            <a:off x="97314" y="708025"/>
            <a:ext cx="561823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Kamtar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boshqalarni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hurmat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izzattalab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muvaffaqiyatlaridan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kibr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havoga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berilmaydi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maqtanchoqlik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qilmaydi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Xalqimiz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hamisha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kamtarlikni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ulug‘lab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kelishgan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„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Kamtarga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kamol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manmanga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zavol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maqoli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bekorga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aytilmagan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Kibr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kamtarlikning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aksi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insonning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qobiliyatiga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ortiqcha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baho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berishi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namoyon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57666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2100" y="102424"/>
            <a:ext cx="5257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z="2400" spc="15" dirty="0"/>
              <a:t>2-topshiriq.</a:t>
            </a:r>
            <a:r>
              <a:rPr lang="en-US" sz="2400" kern="1200" dirty="0">
                <a:solidFill>
                  <a:prstClr val="white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prstClr val="white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Tinglang</a:t>
            </a:r>
            <a:r>
              <a:rPr lang="en-US" sz="2400" kern="1200" dirty="0">
                <a:solidFill>
                  <a:prstClr val="white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.</a:t>
            </a:r>
            <a:r>
              <a:rPr lang="en-US" sz="2000" spc="15" dirty="0"/>
              <a:t>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388C0E1-FACF-4B6B-BC7B-191849FD6316}"/>
              </a:ext>
            </a:extLst>
          </p:cNvPr>
          <p:cNvSpPr/>
          <p:nvPr/>
        </p:nvSpPr>
        <p:spPr>
          <a:xfrm>
            <a:off x="139700" y="662744"/>
            <a:ext cx="554203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Ushbu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o‘rinda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Kaykovusning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„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Qobusnoma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“	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asarida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o‘g‘li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Gilonshohga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aytgan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pand-nasihatlari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beqiyos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egadir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indent="180975" algn="just"/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„Men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bo‘lsam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oldingga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qo‘ydim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o‘zingga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qo‘ymagaysan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kattalarga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hurmat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kichiklarga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izzat-ikrom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ko‘rgizgaysan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nomunosib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hayvoniy-hirsiy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qilmagaysan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padaringga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la’nat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keltirmagaysan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6656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258548" cy="3458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ts val="1200"/>
              </a:lnSpc>
              <a:spcBef>
                <a:spcPts val="13800"/>
              </a:spcBef>
              <a:spcAft>
                <a:spcPts val="430"/>
              </a:spcAft>
            </a:pPr>
            <a: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  <a:t/>
            </a:r>
            <a:b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</a:b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139700" y="570027"/>
            <a:ext cx="2209799" cy="277768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Eslab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qoling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2358CEF5-08F7-4D46-AE12-47494F0B832A}"/>
              </a:ext>
            </a:extLst>
          </p:cNvPr>
          <p:cNvSpPr/>
          <p:nvPr/>
        </p:nvSpPr>
        <p:spPr>
          <a:xfrm>
            <a:off x="1575675" y="54972"/>
            <a:ext cx="25266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“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Xotira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mashqi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”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749D46EF-8010-4EFF-B124-C648DF34DB4F}"/>
              </a:ext>
            </a:extLst>
          </p:cNvPr>
          <p:cNvSpPr/>
          <p:nvPr/>
        </p:nvSpPr>
        <p:spPr>
          <a:xfrm>
            <a:off x="444500" y="910890"/>
            <a:ext cx="51054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ziynati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украшение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человека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namoyon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проявляется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kamtarlik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скромность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izzat-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ikrom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почесть,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почтение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pand-nasihatlar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наставления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qo‘ymoq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хвалиться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nomunosib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недостойный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kibr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высокомерие</a:t>
            </a:r>
          </a:p>
        </p:txBody>
      </p:sp>
    </p:spTree>
    <p:extLst>
      <p:ext uri="{BB962C8B-B14F-4D97-AF65-F5344CB8AC3E}">
        <p14:creationId xmlns:p14="http://schemas.microsoft.com/office/powerpoint/2010/main" val="24304375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258548" cy="3458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ts val="1200"/>
              </a:lnSpc>
              <a:spcBef>
                <a:spcPts val="13800"/>
              </a:spcBef>
              <a:spcAft>
                <a:spcPts val="430"/>
              </a:spcAft>
            </a:pPr>
            <a: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  <a:t/>
            </a:r>
            <a:b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</a:b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139700" y="555625"/>
            <a:ext cx="2209799" cy="228600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7B20C3F5-5334-4DBA-BFAB-AE14285862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37103" y="100496"/>
            <a:ext cx="862994" cy="370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87D9A947-A9F9-485C-ACEF-23D343B4D42C}"/>
              </a:ext>
            </a:extLst>
          </p:cNvPr>
          <p:cNvSpPr/>
          <p:nvPr/>
        </p:nvSpPr>
        <p:spPr>
          <a:xfrm>
            <a:off x="368300" y="974725"/>
            <a:ext cx="3429001" cy="1295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o‘zbegim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lang="en-US" sz="1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Berar 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bizga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hayotdan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saboq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bordirki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sururli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bordirki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kelajak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porloq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462279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30364" y="135784"/>
            <a:ext cx="42585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pc="15" dirty="0"/>
              <a:t>  </a:t>
            </a:r>
            <a:r>
              <a:rPr lang="en-US" spc="15" dirty="0">
                <a:solidFill>
                  <a:prstClr val="white"/>
                </a:solidFill>
              </a:rPr>
              <a:t> “XATOSINI TUZATING” USULI</a:t>
            </a: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63500" y="569485"/>
            <a:ext cx="4648200" cy="290940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1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   </a:t>
            </a:r>
            <a:r>
              <a:rPr kumimoji="0" lang="en-US" sz="1600" b="1" i="0" u="none" strike="noStrike" kern="0" cap="none" spc="15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Namuna</a:t>
            </a:r>
            <a:r>
              <a:rPr kumimoji="0" lang="en-US" sz="1600" b="1" i="0" u="none" strike="noStrike" kern="0" cap="none" spc="1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 1-2. (</a:t>
            </a:r>
            <a:r>
              <a:rPr kumimoji="0" lang="en-US" sz="1400" b="1" i="0" u="none" strike="noStrike" kern="0" cap="none" spc="15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</a:t>
            </a:r>
            <a:r>
              <a:rPr kumimoji="0" lang="en-US" sz="14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idokor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c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амоотверженная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4E6C0291-1BFE-4330-968E-898CF83ED3BE}"/>
              </a:ext>
            </a:extLst>
          </p:cNvPr>
          <p:cNvSpPr/>
          <p:nvPr/>
        </p:nvSpPr>
        <p:spPr>
          <a:xfrm>
            <a:off x="181429" y="1095621"/>
            <a:ext cx="5410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xmlns="" id="{7A8EF597-3612-4BAA-987C-681A62310E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9198343"/>
              </p:ext>
            </p:extLst>
          </p:nvPr>
        </p:nvGraphicFramePr>
        <p:xfrm>
          <a:off x="174171" y="853621"/>
          <a:ext cx="5249855" cy="1517404"/>
        </p:xfrm>
        <a:graphic>
          <a:graphicData uri="http://schemas.openxmlformats.org/drawingml/2006/table">
            <a:tbl>
              <a:tblPr firstRow="1" firstCol="1" bandRow="1"/>
              <a:tblGrid>
                <a:gridCol w="2472342">
                  <a:extLst>
                    <a:ext uri="{9D8B030D-6E8A-4147-A177-3AD203B41FA5}">
                      <a16:colId xmlns:a16="http://schemas.microsoft.com/office/drawing/2014/main" xmlns="" val="422376496"/>
                    </a:ext>
                  </a:extLst>
                </a:gridCol>
                <a:gridCol w="2777513">
                  <a:extLst>
                    <a:ext uri="{9D8B030D-6E8A-4147-A177-3AD203B41FA5}">
                      <a16:colId xmlns:a16="http://schemas.microsoft.com/office/drawing/2014/main" xmlns="" val="1921296875"/>
                    </a:ext>
                  </a:extLst>
                </a:gridCol>
              </a:tblGrid>
              <a:tr h="29820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inson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ziynati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хвалиться</a:t>
                      </a:r>
                      <a:endParaRPr lang="ru-RU" sz="1400" b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62947314"/>
                  </a:ext>
                </a:extLst>
              </a:tr>
              <a:tr h="2420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en-US" sz="1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namoyon</a:t>
                      </a:r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bo‘ladi</a:t>
                      </a:r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наставления</a:t>
                      </a:r>
                      <a:endParaRPr lang="ru-RU" sz="1400" b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83105060"/>
                  </a:ext>
                </a:extLst>
              </a:tr>
              <a:tr h="2267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en-US" sz="1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kamtarlik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	 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высокомерие</a:t>
                      </a:r>
                      <a:endParaRPr kumimoji="0" lang="ru-RU" sz="1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6435064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izzat-</a:t>
                      </a:r>
                      <a:r>
                        <a:rPr kumimoji="0" lang="en-US" sz="1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ikrom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скромность</a:t>
                      </a:r>
                      <a:endParaRPr kumimoji="0" lang="ru-RU" sz="1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83583291"/>
                  </a:ext>
                </a:extLst>
              </a:tr>
              <a:tr h="104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en-US" sz="1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pand-nasihatlar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почесть,</a:t>
                      </a:r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почтение</a:t>
                      </a:r>
                      <a:endParaRPr lang="ru-RU" sz="1400" b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98049613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kumimoji="0" lang="en-US" sz="1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nomunosib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	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проявляется</a:t>
                      </a:r>
                      <a:endParaRPr kumimoji="0" lang="en-US" sz="1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85885406"/>
                  </a:ext>
                </a:extLst>
              </a:tr>
            </a:tbl>
          </a:graphicData>
        </a:graphic>
      </p:graphicFrame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xmlns="" id="{6935591B-5434-4F2A-A4C5-250DF8A7F9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650096"/>
              </p:ext>
            </p:extLst>
          </p:nvPr>
        </p:nvGraphicFramePr>
        <p:xfrm>
          <a:off x="174170" y="2343748"/>
          <a:ext cx="5249855" cy="243840"/>
        </p:xfrm>
        <a:graphic>
          <a:graphicData uri="http://schemas.openxmlformats.org/drawingml/2006/table">
            <a:tbl>
              <a:tblPr firstRow="1" firstCol="1" bandRow="1"/>
              <a:tblGrid>
                <a:gridCol w="2472342">
                  <a:extLst>
                    <a:ext uri="{9D8B030D-6E8A-4147-A177-3AD203B41FA5}">
                      <a16:colId xmlns:a16="http://schemas.microsoft.com/office/drawing/2014/main" xmlns="" val="2149670156"/>
                    </a:ext>
                  </a:extLst>
                </a:gridCol>
                <a:gridCol w="2777513">
                  <a:extLst>
                    <a:ext uri="{9D8B030D-6E8A-4147-A177-3AD203B41FA5}">
                      <a16:colId xmlns:a16="http://schemas.microsoft.com/office/drawing/2014/main" xmlns="" val="509619592"/>
                    </a:ext>
                  </a:extLst>
                </a:gridCol>
              </a:tblGrid>
              <a:tr h="21889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kumimoji="0" lang="en-US" sz="1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kibr</a:t>
                      </a:r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-u </a:t>
                      </a:r>
                      <a:r>
                        <a:rPr kumimoji="0" lang="en-US" sz="1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havo</a:t>
                      </a:r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	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недостойный</a:t>
                      </a:r>
                      <a:endParaRPr kumimoji="0" lang="en-US" sz="1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87557813"/>
                  </a:ext>
                </a:extLst>
              </a:tr>
            </a:tbl>
          </a:graphicData>
        </a:graphic>
      </p:graphicFrame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xmlns="" id="{714172BA-20EE-417A-8BC8-0197CE322E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1990189"/>
              </p:ext>
            </p:extLst>
          </p:nvPr>
        </p:nvGraphicFramePr>
        <p:xfrm>
          <a:off x="174171" y="2574144"/>
          <a:ext cx="5249855" cy="457200"/>
        </p:xfrm>
        <a:graphic>
          <a:graphicData uri="http://schemas.openxmlformats.org/drawingml/2006/table">
            <a:tbl>
              <a:tblPr firstRow="1" firstCol="1" bandRow="1"/>
              <a:tblGrid>
                <a:gridCol w="2472342">
                  <a:extLst>
                    <a:ext uri="{9D8B030D-6E8A-4147-A177-3AD203B41FA5}">
                      <a16:colId xmlns:a16="http://schemas.microsoft.com/office/drawing/2014/main" xmlns="" val="2149670156"/>
                    </a:ext>
                  </a:extLst>
                </a:gridCol>
                <a:gridCol w="2777513">
                  <a:extLst>
                    <a:ext uri="{9D8B030D-6E8A-4147-A177-3AD203B41FA5}">
                      <a16:colId xmlns:a16="http://schemas.microsoft.com/office/drawing/2014/main" xmlns="" val="509619592"/>
                    </a:ext>
                  </a:extLst>
                </a:gridCol>
              </a:tblGrid>
              <a:tr h="25347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kumimoji="0" lang="en-US" sz="1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o‘ziga</a:t>
                      </a:r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bino</a:t>
                      </a:r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qo‘ymoq</a:t>
                      </a: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	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украшение</a:t>
                      </a:r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человека</a:t>
                      </a:r>
                      <a:endParaRPr kumimoji="0" lang="en-US" sz="1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87557813"/>
                  </a:ext>
                </a:extLst>
              </a:tr>
            </a:tbl>
          </a:graphicData>
        </a:graphic>
      </p:graphicFrame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ED3F55AB-A2B8-416A-92C0-597005AF08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895" y="120614"/>
            <a:ext cx="588169" cy="332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0658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4050"/>
            <a:ext cx="5765800" cy="3230175"/>
            <a:chOff x="-67307" y="71163"/>
            <a:chExt cx="5845205" cy="3202362"/>
          </a:xfrm>
        </p:grpSpPr>
        <p:sp>
          <p:nvSpPr>
            <p:cNvPr id="3" name="object 3"/>
            <p:cNvSpPr/>
            <p:nvPr/>
          </p:nvSpPr>
          <p:spPr>
            <a:xfrm>
              <a:off x="-2932" y="638603"/>
              <a:ext cx="5780830" cy="2634922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-67307" y="71163"/>
              <a:ext cx="5845205" cy="579459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956" y="-24836"/>
            <a:ext cx="6825344" cy="630942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z="2000" b="0" kern="1200" dirty="0" err="1">
                <a:latin typeface="Arial" panose="020B0604020202020204" pitchFamily="34" charset="0"/>
                <a:cs typeface="Arial" panose="020B0604020202020204" pitchFamily="34" charset="0"/>
              </a:rPr>
              <a:t>Munosabat</a:t>
            </a:r>
            <a:r>
              <a:rPr lang="en-US" sz="2000" b="0" kern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kern="1200" dirty="0" err="1">
                <a:latin typeface="Arial" panose="020B0604020202020204" pitchFamily="34" charset="0"/>
                <a:cs typeface="Arial" panose="020B0604020202020204" pitchFamily="34" charset="0"/>
              </a:rPr>
              <a:t>bildiring</a:t>
            </a:r>
            <a:r>
              <a:rPr lang="en-US" sz="2000" kern="1200" cap="small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000" kern="1200" cap="small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kern="1200" cap="small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4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Kaykovusning</a:t>
            </a:r>
            <a:r>
              <a:rPr lang="en-US" sz="14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4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o‘g‘li</a:t>
            </a:r>
            <a:r>
              <a:rPr lang="en-US" sz="14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4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Gilonshohga</a:t>
            </a:r>
            <a:r>
              <a:rPr lang="en-US" sz="14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4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aytgan</a:t>
            </a:r>
            <a:r>
              <a:rPr lang="en-US" sz="14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4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pand-nasihatlari</a:t>
            </a:r>
            <a:r>
              <a:rPr lang="en-US" sz="14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4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asoida</a:t>
            </a:r>
            <a:r>
              <a:rPr lang="en-US" sz="1600" kern="1200" cap="small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sz="16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BA7A3B70-E624-4CBD-83FA-29487F1C1F4D}"/>
              </a:ext>
            </a:extLst>
          </p:cNvPr>
          <p:cNvSpPr/>
          <p:nvPr/>
        </p:nvSpPr>
        <p:spPr>
          <a:xfrm>
            <a:off x="825501" y="625"/>
            <a:ext cx="4800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1F21769C-2A94-4445-832A-CADB72E158A8}"/>
              </a:ext>
            </a:extLst>
          </p:cNvPr>
          <p:cNvSpPr/>
          <p:nvPr/>
        </p:nvSpPr>
        <p:spPr>
          <a:xfrm>
            <a:off x="308428" y="669224"/>
            <a:ext cx="3200400" cy="1213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otangiz</a:t>
            </a:r>
            <a:r>
              <a:rPr lang="en-US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sizga</a:t>
            </a:r>
            <a:r>
              <a:rPr lang="en-US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pand</a:t>
            </a:r>
            <a:r>
              <a:rPr lang="en-US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nasihatlarini</a:t>
            </a:r>
            <a:r>
              <a:rPr lang="en-US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eslab</a:t>
            </a:r>
            <a:r>
              <a:rPr lang="en-US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qolganmisiz</a:t>
            </a:r>
            <a:r>
              <a:rPr lang="en-US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BE67EAAB-F47C-45DA-AF92-48CDBB0B6836}"/>
              </a:ext>
            </a:extLst>
          </p:cNvPr>
          <p:cNvSpPr/>
          <p:nvPr/>
        </p:nvSpPr>
        <p:spPr>
          <a:xfrm>
            <a:off x="2273300" y="2079625"/>
            <a:ext cx="31242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b="1" dirty="0" err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b="1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amal</a:t>
            </a:r>
            <a:r>
              <a:rPr lang="en-US" b="1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qilasizmi</a:t>
            </a:r>
            <a:r>
              <a:rPr lang="en-US" b="1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b="1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трелка: изогнутая влево 11">
            <a:extLst>
              <a:ext uri="{FF2B5EF4-FFF2-40B4-BE49-F238E27FC236}">
                <a16:creationId xmlns:a16="http://schemas.microsoft.com/office/drawing/2014/main" xmlns="" id="{08835BD3-9033-4454-9871-CA701A4BB202}"/>
              </a:ext>
            </a:extLst>
          </p:cNvPr>
          <p:cNvSpPr/>
          <p:nvPr/>
        </p:nvSpPr>
        <p:spPr>
          <a:xfrm>
            <a:off x="3555999" y="1546225"/>
            <a:ext cx="546101" cy="53340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531182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Группа 25">
            <a:extLst>
              <a:ext uri="{FF2B5EF4-FFF2-40B4-BE49-F238E27FC236}">
                <a16:creationId xmlns:a16="http://schemas.microsoft.com/office/drawing/2014/main" xmlns="" id="{627954D7-698E-4F2F-A34B-794CF0C92918}"/>
              </a:ext>
            </a:extLst>
          </p:cNvPr>
          <p:cNvGrpSpPr/>
          <p:nvPr/>
        </p:nvGrpSpPr>
        <p:grpSpPr>
          <a:xfrm>
            <a:off x="140569" y="1297032"/>
            <a:ext cx="2786237" cy="640112"/>
            <a:chOff x="204397" y="2742633"/>
            <a:chExt cx="5891602" cy="135354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xmlns="" id="{A0E9D820-A938-498C-9398-9C540D5008A3}"/>
                </a:ext>
              </a:extLst>
            </p:cNvPr>
            <p:cNvSpPr/>
            <p:nvPr/>
          </p:nvSpPr>
          <p:spPr>
            <a:xfrm>
              <a:off x="204397" y="2753808"/>
              <a:ext cx="3820745" cy="1342365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16210"/>
              <a:endParaRPr lang="en-US" sz="946" noProof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Равнобедренный треугольник 27">
              <a:extLst>
                <a:ext uri="{FF2B5EF4-FFF2-40B4-BE49-F238E27FC236}">
                  <a16:creationId xmlns:a16="http://schemas.microsoft.com/office/drawing/2014/main" xmlns="" id="{8BB29CBA-8330-4704-9CD1-2E0B22B255BE}"/>
                </a:ext>
              </a:extLst>
            </p:cNvPr>
            <p:cNvSpPr/>
            <p:nvPr/>
          </p:nvSpPr>
          <p:spPr>
            <a:xfrm rot="16200000" flipH="1" flipV="1">
              <a:off x="4539053" y="2250478"/>
              <a:ext cx="1064791" cy="2049101"/>
            </a:xfrm>
            <a:prstGeom prst="triangle">
              <a:avLst/>
            </a:prstGeom>
            <a:solidFill>
              <a:srgbClr val="006896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16210"/>
              <a:endParaRPr lang="ru-RU" sz="851" dirty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xmlns="" id="{D0A01211-C3EC-431A-AB88-ADB6DDD51AD1}"/>
              </a:ext>
            </a:extLst>
          </p:cNvPr>
          <p:cNvGrpSpPr/>
          <p:nvPr/>
        </p:nvGrpSpPr>
        <p:grpSpPr>
          <a:xfrm>
            <a:off x="239027" y="1514386"/>
            <a:ext cx="2629294" cy="1343220"/>
            <a:chOff x="571729" y="3184245"/>
            <a:chExt cx="5559741" cy="2840288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grpSpPr>
        <p:sp>
          <p:nvSpPr>
            <p:cNvPr id="30" name="Прямоугольник 29">
              <a:extLst>
                <a:ext uri="{FF2B5EF4-FFF2-40B4-BE49-F238E27FC236}">
                  <a16:creationId xmlns:a16="http://schemas.microsoft.com/office/drawing/2014/main" xmlns="" id="{57C9AEF8-AD50-477A-BD65-6788C8851ED5}"/>
                </a:ext>
              </a:extLst>
            </p:cNvPr>
            <p:cNvSpPr/>
            <p:nvPr/>
          </p:nvSpPr>
          <p:spPr>
            <a:xfrm>
              <a:off x="571729" y="4540593"/>
              <a:ext cx="3453410" cy="1483940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16210"/>
              <a:r>
                <a:rPr lang="en-US" sz="14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Xushmuomalalik</a:t>
              </a:r>
              <a:r>
                <a:rPr lang="en-US" sz="1400" b="1" dirty="0">
                  <a:solidFill>
                    <a:srgbClr val="002060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 </a:t>
              </a:r>
              <a:r>
                <a:rPr lang="en-US" sz="14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mehnatsevarlik</a:t>
              </a:r>
              <a:endParaRPr lang="en-US" sz="1400" b="1" noProof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Равнобедренный треугольник 7">
              <a:extLst>
                <a:ext uri="{FF2B5EF4-FFF2-40B4-BE49-F238E27FC236}">
                  <a16:creationId xmlns:a16="http://schemas.microsoft.com/office/drawing/2014/main" xmlns="" id="{869479C0-300C-4681-8FA5-80C6E12EFC6D}"/>
                </a:ext>
              </a:extLst>
            </p:cNvPr>
            <p:cNvSpPr/>
            <p:nvPr/>
          </p:nvSpPr>
          <p:spPr>
            <a:xfrm rot="5400000" flipH="1">
              <a:off x="3680180" y="3548372"/>
              <a:ext cx="2815417" cy="2087163"/>
            </a:xfrm>
            <a:custGeom>
              <a:avLst/>
              <a:gdLst>
                <a:gd name="connsiteX0" fmla="*/ 0 w 751438"/>
                <a:gd name="connsiteY0" fmla="*/ 2049101 h 2049101"/>
                <a:gd name="connsiteX1" fmla="*/ 375719 w 751438"/>
                <a:gd name="connsiteY1" fmla="*/ 0 h 2049101"/>
                <a:gd name="connsiteX2" fmla="*/ 751438 w 751438"/>
                <a:gd name="connsiteY2" fmla="*/ 2049101 h 2049101"/>
                <a:gd name="connsiteX3" fmla="*/ 0 w 751438"/>
                <a:gd name="connsiteY3" fmla="*/ 2049101 h 2049101"/>
                <a:gd name="connsiteX0" fmla="*/ 0 w 2233097"/>
                <a:gd name="connsiteY0" fmla="*/ 2058626 h 2058626"/>
                <a:gd name="connsiteX1" fmla="*/ 2233097 w 2233097"/>
                <a:gd name="connsiteY1" fmla="*/ 0 h 2058626"/>
                <a:gd name="connsiteX2" fmla="*/ 751438 w 2233097"/>
                <a:gd name="connsiteY2" fmla="*/ 2058626 h 2058626"/>
                <a:gd name="connsiteX3" fmla="*/ 0 w 2233097"/>
                <a:gd name="connsiteY3" fmla="*/ 2058626 h 2058626"/>
                <a:gd name="connsiteX0" fmla="*/ 0 w 2197381"/>
                <a:gd name="connsiteY0" fmla="*/ 2053864 h 2053864"/>
                <a:gd name="connsiteX1" fmla="*/ 2197381 w 2197381"/>
                <a:gd name="connsiteY1" fmla="*/ 0 h 2053864"/>
                <a:gd name="connsiteX2" fmla="*/ 751438 w 2197381"/>
                <a:gd name="connsiteY2" fmla="*/ 2053864 h 2053864"/>
                <a:gd name="connsiteX3" fmla="*/ 0 w 2197381"/>
                <a:gd name="connsiteY3" fmla="*/ 2053864 h 2053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97381" h="2053864">
                  <a:moveTo>
                    <a:pt x="0" y="2053864"/>
                  </a:moveTo>
                  <a:lnTo>
                    <a:pt x="2197381" y="0"/>
                  </a:lnTo>
                  <a:lnTo>
                    <a:pt x="751438" y="2053864"/>
                  </a:lnTo>
                  <a:lnTo>
                    <a:pt x="0" y="2053864"/>
                  </a:lnTo>
                  <a:close/>
                </a:path>
              </a:pathLst>
            </a:custGeom>
            <a:solidFill>
              <a:srgbClr val="006896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16210"/>
              <a:endParaRPr lang="ru-RU" sz="851" dirty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xmlns="" id="{4B0B8893-13DA-48E8-94B6-51B5AA36554D}"/>
              </a:ext>
            </a:extLst>
          </p:cNvPr>
          <p:cNvGrpSpPr/>
          <p:nvPr/>
        </p:nvGrpSpPr>
        <p:grpSpPr>
          <a:xfrm>
            <a:off x="2921276" y="1275688"/>
            <a:ext cx="2769872" cy="661455"/>
            <a:chOff x="6100768" y="2742629"/>
            <a:chExt cx="5409054" cy="1398672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36" name="Прямоугольник 35">
              <a:extLst>
                <a:ext uri="{FF2B5EF4-FFF2-40B4-BE49-F238E27FC236}">
                  <a16:creationId xmlns:a16="http://schemas.microsoft.com/office/drawing/2014/main" xmlns="" id="{D8BA5F58-C398-42DF-8867-635390C65F5D}"/>
                </a:ext>
              </a:extLst>
            </p:cNvPr>
            <p:cNvSpPr/>
            <p:nvPr/>
          </p:nvSpPr>
          <p:spPr>
            <a:xfrm flipH="1">
              <a:off x="8149857" y="2742629"/>
              <a:ext cx="3359965" cy="1398672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16210"/>
              <a:endParaRPr lang="en-US" sz="946" noProof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Равнобедренный треугольник 36">
              <a:extLst>
                <a:ext uri="{FF2B5EF4-FFF2-40B4-BE49-F238E27FC236}">
                  <a16:creationId xmlns:a16="http://schemas.microsoft.com/office/drawing/2014/main" xmlns="" id="{6DF13077-207E-410F-8634-C0E16D13DC50}"/>
                </a:ext>
              </a:extLst>
            </p:cNvPr>
            <p:cNvSpPr/>
            <p:nvPr/>
          </p:nvSpPr>
          <p:spPr>
            <a:xfrm rot="5400000" flipV="1">
              <a:off x="6421106" y="2422293"/>
              <a:ext cx="1398670" cy="2039345"/>
            </a:xfrm>
            <a:prstGeom prst="triangle">
              <a:avLst/>
            </a:prstGeom>
            <a:solidFill>
              <a:srgbClr val="006896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16210"/>
              <a:endParaRPr lang="ru-RU" sz="851" dirty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38" name="Группа 37">
            <a:extLst>
              <a:ext uri="{FF2B5EF4-FFF2-40B4-BE49-F238E27FC236}">
                <a16:creationId xmlns:a16="http://schemas.microsoft.com/office/drawing/2014/main" xmlns="" id="{52EDC9B2-5260-46E5-9B2D-17AD5D745365}"/>
              </a:ext>
            </a:extLst>
          </p:cNvPr>
          <p:cNvGrpSpPr/>
          <p:nvPr/>
        </p:nvGrpSpPr>
        <p:grpSpPr>
          <a:xfrm>
            <a:off x="2870815" y="1327341"/>
            <a:ext cx="2820332" cy="1522553"/>
            <a:chOff x="6217838" y="2863680"/>
            <a:chExt cx="5963698" cy="3219495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39" name="Прямоугольник 38">
              <a:extLst>
                <a:ext uri="{FF2B5EF4-FFF2-40B4-BE49-F238E27FC236}">
                  <a16:creationId xmlns:a16="http://schemas.microsoft.com/office/drawing/2014/main" xmlns="" id="{746646E4-62E2-4185-8D57-863F1CF0B814}"/>
                </a:ext>
              </a:extLst>
            </p:cNvPr>
            <p:cNvSpPr/>
            <p:nvPr/>
          </p:nvSpPr>
          <p:spPr>
            <a:xfrm flipH="1">
              <a:off x="8383797" y="4684504"/>
              <a:ext cx="3797739" cy="1398671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16210"/>
              <a:endParaRPr lang="ru-RU" sz="946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Равнобедренный треугольник 7">
              <a:extLst>
                <a:ext uri="{FF2B5EF4-FFF2-40B4-BE49-F238E27FC236}">
                  <a16:creationId xmlns:a16="http://schemas.microsoft.com/office/drawing/2014/main" xmlns="" id="{2BBE9126-2590-4A86-9FA8-07218666D66E}"/>
                </a:ext>
              </a:extLst>
            </p:cNvPr>
            <p:cNvSpPr/>
            <p:nvPr/>
          </p:nvSpPr>
          <p:spPr>
            <a:xfrm rot="16200000">
              <a:off x="5745656" y="3335862"/>
              <a:ext cx="3152600" cy="2208235"/>
            </a:xfrm>
            <a:custGeom>
              <a:avLst/>
              <a:gdLst>
                <a:gd name="connsiteX0" fmla="*/ 0 w 751438"/>
                <a:gd name="connsiteY0" fmla="*/ 2049101 h 2049101"/>
                <a:gd name="connsiteX1" fmla="*/ 375719 w 751438"/>
                <a:gd name="connsiteY1" fmla="*/ 0 h 2049101"/>
                <a:gd name="connsiteX2" fmla="*/ 751438 w 751438"/>
                <a:gd name="connsiteY2" fmla="*/ 2049101 h 2049101"/>
                <a:gd name="connsiteX3" fmla="*/ 0 w 751438"/>
                <a:gd name="connsiteY3" fmla="*/ 2049101 h 2049101"/>
                <a:gd name="connsiteX0" fmla="*/ 0 w 2233097"/>
                <a:gd name="connsiteY0" fmla="*/ 2058626 h 2058626"/>
                <a:gd name="connsiteX1" fmla="*/ 2233097 w 2233097"/>
                <a:gd name="connsiteY1" fmla="*/ 0 h 2058626"/>
                <a:gd name="connsiteX2" fmla="*/ 751438 w 2233097"/>
                <a:gd name="connsiteY2" fmla="*/ 2058626 h 2058626"/>
                <a:gd name="connsiteX3" fmla="*/ 0 w 2233097"/>
                <a:gd name="connsiteY3" fmla="*/ 2058626 h 2058626"/>
                <a:gd name="connsiteX0" fmla="*/ 0 w 2197381"/>
                <a:gd name="connsiteY0" fmla="*/ 2053864 h 2053864"/>
                <a:gd name="connsiteX1" fmla="*/ 2197381 w 2197381"/>
                <a:gd name="connsiteY1" fmla="*/ 0 h 2053864"/>
                <a:gd name="connsiteX2" fmla="*/ 751438 w 2197381"/>
                <a:gd name="connsiteY2" fmla="*/ 2053864 h 2053864"/>
                <a:gd name="connsiteX3" fmla="*/ 0 w 2197381"/>
                <a:gd name="connsiteY3" fmla="*/ 2053864 h 2053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97381" h="2053864">
                  <a:moveTo>
                    <a:pt x="0" y="2053864"/>
                  </a:moveTo>
                  <a:lnTo>
                    <a:pt x="2197381" y="0"/>
                  </a:lnTo>
                  <a:lnTo>
                    <a:pt x="751438" y="2053864"/>
                  </a:lnTo>
                  <a:lnTo>
                    <a:pt x="0" y="2053864"/>
                  </a:lnTo>
                  <a:close/>
                </a:path>
              </a:pathLst>
            </a:custGeom>
            <a:solidFill>
              <a:srgbClr val="006896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16210"/>
              <a:endParaRPr lang="ru-RU" sz="851" dirty="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44" name="Овал 43">
            <a:extLst>
              <a:ext uri="{FF2B5EF4-FFF2-40B4-BE49-F238E27FC236}">
                <a16:creationId xmlns:a16="http://schemas.microsoft.com/office/drawing/2014/main" xmlns="" id="{78D59E26-7EEF-4992-B825-12E662B7120C}"/>
              </a:ext>
            </a:extLst>
          </p:cNvPr>
          <p:cNvSpPr/>
          <p:nvPr/>
        </p:nvSpPr>
        <p:spPr>
          <a:xfrm>
            <a:off x="2327892" y="681532"/>
            <a:ext cx="1206781" cy="119075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63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216210"/>
            <a:r>
              <a:rPr lang="en-US" sz="1324" noProof="1">
                <a:ln>
                  <a:solidFill>
                    <a:prstClr val="black"/>
                  </a:solidFill>
                </a:ln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Kamtarlik</a:t>
            </a:r>
          </a:p>
        </p:txBody>
      </p:sp>
      <p:sp>
        <p:nvSpPr>
          <p:cNvPr id="45" name="Развернутая стрелка 6">
            <a:extLst>
              <a:ext uri="{FF2B5EF4-FFF2-40B4-BE49-F238E27FC236}">
                <a16:creationId xmlns:a16="http://schemas.microsoft.com/office/drawing/2014/main" xmlns="" id="{3E2F6D36-E115-4EAA-8E0D-490B28C0F1BF}"/>
              </a:ext>
            </a:extLst>
          </p:cNvPr>
          <p:cNvSpPr/>
          <p:nvPr/>
        </p:nvSpPr>
        <p:spPr>
          <a:xfrm>
            <a:off x="3235466" y="326031"/>
            <a:ext cx="1589489" cy="440446"/>
          </a:xfrm>
          <a:prstGeom prst="uturnArrow">
            <a:avLst>
              <a:gd name="adj1" fmla="val 22655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chemeClr val="tx2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16210"/>
            <a:endParaRPr lang="ru-RU" sz="85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Развернутая стрелка 37">
            <a:extLst>
              <a:ext uri="{FF2B5EF4-FFF2-40B4-BE49-F238E27FC236}">
                <a16:creationId xmlns:a16="http://schemas.microsoft.com/office/drawing/2014/main" xmlns="" id="{D2685C99-E347-4CD0-95E8-17896C976862}"/>
              </a:ext>
            </a:extLst>
          </p:cNvPr>
          <p:cNvSpPr/>
          <p:nvPr/>
        </p:nvSpPr>
        <p:spPr>
          <a:xfrm flipH="1">
            <a:off x="952547" y="391207"/>
            <a:ext cx="1577789" cy="388075"/>
          </a:xfrm>
          <a:prstGeom prst="uturnArrow">
            <a:avLst>
              <a:gd name="adj1" fmla="val 22655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chemeClr val="tx2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16210"/>
            <a:endParaRPr lang="ru-RU" sz="851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7" name="Выноска со стрелкой вниз 12">
            <a:extLst>
              <a:ext uri="{FF2B5EF4-FFF2-40B4-BE49-F238E27FC236}">
                <a16:creationId xmlns:a16="http://schemas.microsoft.com/office/drawing/2014/main" xmlns="" id="{083737C6-A482-41C0-B51B-270F7ADB7FDE}"/>
              </a:ext>
            </a:extLst>
          </p:cNvPr>
          <p:cNvSpPr/>
          <p:nvPr/>
        </p:nvSpPr>
        <p:spPr>
          <a:xfrm>
            <a:off x="385978" y="569790"/>
            <a:ext cx="1706794" cy="752449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216210"/>
            <a:r>
              <a:rPr lang="en-US" sz="1135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xususiyatlari</a:t>
            </a:r>
            <a:endParaRPr lang="ru-RU" sz="1135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Выноска со стрелкой вниз 38">
            <a:extLst>
              <a:ext uri="{FF2B5EF4-FFF2-40B4-BE49-F238E27FC236}">
                <a16:creationId xmlns:a16="http://schemas.microsoft.com/office/drawing/2014/main" xmlns="" id="{CF699C7F-36F7-42DC-A93B-DAD8E2FBBCAD}"/>
              </a:ext>
            </a:extLst>
          </p:cNvPr>
          <p:cNvSpPr/>
          <p:nvPr/>
        </p:nvSpPr>
        <p:spPr>
          <a:xfrm>
            <a:off x="3843333" y="560535"/>
            <a:ext cx="1806186" cy="751651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216210"/>
            <a:r>
              <a:rPr lang="en-US" sz="1135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xususiyatlari</a:t>
            </a:r>
            <a:endParaRPr lang="ru-RU" sz="1135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4650" y="1275689"/>
            <a:ext cx="200783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216210"/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insonga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xos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eng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go‘zal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fazilatlardan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biridir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.</a:t>
            </a:r>
            <a:endParaRPr lang="en-US" sz="1400" b="1" noProof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082B5348-07C0-4235-899C-95B37E129FB4}"/>
              </a:ext>
            </a:extLst>
          </p:cNvPr>
          <p:cNvSpPr/>
          <p:nvPr/>
        </p:nvSpPr>
        <p:spPr>
          <a:xfrm>
            <a:off x="4095447" y="1327342"/>
            <a:ext cx="13019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rostgo‘lik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yaxshi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xulq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42893D8A-C3EA-4F56-B6FA-8F29768D0C65}"/>
              </a:ext>
            </a:extLst>
          </p:cNvPr>
          <p:cNvSpPr/>
          <p:nvPr/>
        </p:nvSpPr>
        <p:spPr>
          <a:xfrm>
            <a:off x="4036060" y="2243775"/>
            <a:ext cx="14510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xushfe’llik</a:t>
            </a:r>
            <a:endParaRPr lang="en-US" sz="1600" b="1" kern="0" dirty="0">
              <a:solidFill>
                <a:srgbClr val="002060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kamgaplik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…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5236B94-6702-4E0C-B0B8-55DD634E3E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20"/>
            <a:ext cx="5765800" cy="355501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70094A3F-CE1C-4F99-9318-0C81B8CDEF92}"/>
              </a:ext>
            </a:extLst>
          </p:cNvPr>
          <p:cNvSpPr/>
          <p:nvPr/>
        </p:nvSpPr>
        <p:spPr>
          <a:xfrm>
            <a:off x="1895788" y="-43301"/>
            <a:ext cx="16979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sm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IZOH BERING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1814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Группа 25">
            <a:extLst>
              <a:ext uri="{FF2B5EF4-FFF2-40B4-BE49-F238E27FC236}">
                <a16:creationId xmlns:a16="http://schemas.microsoft.com/office/drawing/2014/main" xmlns="" id="{627954D7-698E-4F2F-A34B-794CF0C92918}"/>
              </a:ext>
            </a:extLst>
          </p:cNvPr>
          <p:cNvGrpSpPr/>
          <p:nvPr/>
        </p:nvGrpSpPr>
        <p:grpSpPr>
          <a:xfrm>
            <a:off x="140569" y="1297032"/>
            <a:ext cx="2786237" cy="640112"/>
            <a:chOff x="204397" y="2742633"/>
            <a:chExt cx="5891602" cy="135354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xmlns="" id="{A0E9D820-A938-498C-9398-9C540D5008A3}"/>
                </a:ext>
              </a:extLst>
            </p:cNvPr>
            <p:cNvSpPr/>
            <p:nvPr/>
          </p:nvSpPr>
          <p:spPr>
            <a:xfrm>
              <a:off x="204397" y="2753808"/>
              <a:ext cx="3820745" cy="1342365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16210"/>
              <a:endParaRPr lang="en-US" sz="946" noProof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Равнобедренный треугольник 27">
              <a:extLst>
                <a:ext uri="{FF2B5EF4-FFF2-40B4-BE49-F238E27FC236}">
                  <a16:creationId xmlns:a16="http://schemas.microsoft.com/office/drawing/2014/main" xmlns="" id="{8BB29CBA-8330-4704-9CD1-2E0B22B255BE}"/>
                </a:ext>
              </a:extLst>
            </p:cNvPr>
            <p:cNvSpPr/>
            <p:nvPr/>
          </p:nvSpPr>
          <p:spPr>
            <a:xfrm rot="16200000" flipH="1" flipV="1">
              <a:off x="4539053" y="2250478"/>
              <a:ext cx="1064791" cy="2049101"/>
            </a:xfrm>
            <a:prstGeom prst="triangle">
              <a:avLst/>
            </a:prstGeom>
            <a:solidFill>
              <a:srgbClr val="006896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16210"/>
              <a:endParaRPr lang="ru-RU" sz="851" dirty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xmlns="" id="{D0A01211-C3EC-431A-AB88-ADB6DDD51AD1}"/>
              </a:ext>
            </a:extLst>
          </p:cNvPr>
          <p:cNvGrpSpPr/>
          <p:nvPr/>
        </p:nvGrpSpPr>
        <p:grpSpPr>
          <a:xfrm>
            <a:off x="239027" y="1514386"/>
            <a:ext cx="2629294" cy="1343220"/>
            <a:chOff x="571729" y="3184245"/>
            <a:chExt cx="5559741" cy="2840288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grpSpPr>
        <p:sp>
          <p:nvSpPr>
            <p:cNvPr id="30" name="Прямоугольник 29">
              <a:extLst>
                <a:ext uri="{FF2B5EF4-FFF2-40B4-BE49-F238E27FC236}">
                  <a16:creationId xmlns:a16="http://schemas.microsoft.com/office/drawing/2014/main" xmlns="" id="{57C9AEF8-AD50-477A-BD65-6788C8851ED5}"/>
                </a:ext>
              </a:extLst>
            </p:cNvPr>
            <p:cNvSpPr/>
            <p:nvPr/>
          </p:nvSpPr>
          <p:spPr>
            <a:xfrm>
              <a:off x="571729" y="4540593"/>
              <a:ext cx="3453410" cy="1483940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16210"/>
              <a:r>
                <a:rPr lang="en-US" sz="14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qo‘pollik</a:t>
              </a:r>
              <a:endPara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endParaRPr>
            </a:p>
            <a:p>
              <a:pPr algn="ctr" defTabSz="216210"/>
              <a:r>
                <a:rPr lang="en-US" sz="14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manmanlik</a:t>
              </a:r>
              <a:endParaRPr lang="en-US" sz="1400" b="1" noProof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Равнобедренный треугольник 7">
              <a:extLst>
                <a:ext uri="{FF2B5EF4-FFF2-40B4-BE49-F238E27FC236}">
                  <a16:creationId xmlns:a16="http://schemas.microsoft.com/office/drawing/2014/main" xmlns="" id="{869479C0-300C-4681-8FA5-80C6E12EFC6D}"/>
                </a:ext>
              </a:extLst>
            </p:cNvPr>
            <p:cNvSpPr/>
            <p:nvPr/>
          </p:nvSpPr>
          <p:spPr>
            <a:xfrm rot="5400000" flipH="1">
              <a:off x="3680180" y="3548372"/>
              <a:ext cx="2815417" cy="2087163"/>
            </a:xfrm>
            <a:custGeom>
              <a:avLst/>
              <a:gdLst>
                <a:gd name="connsiteX0" fmla="*/ 0 w 751438"/>
                <a:gd name="connsiteY0" fmla="*/ 2049101 h 2049101"/>
                <a:gd name="connsiteX1" fmla="*/ 375719 w 751438"/>
                <a:gd name="connsiteY1" fmla="*/ 0 h 2049101"/>
                <a:gd name="connsiteX2" fmla="*/ 751438 w 751438"/>
                <a:gd name="connsiteY2" fmla="*/ 2049101 h 2049101"/>
                <a:gd name="connsiteX3" fmla="*/ 0 w 751438"/>
                <a:gd name="connsiteY3" fmla="*/ 2049101 h 2049101"/>
                <a:gd name="connsiteX0" fmla="*/ 0 w 2233097"/>
                <a:gd name="connsiteY0" fmla="*/ 2058626 h 2058626"/>
                <a:gd name="connsiteX1" fmla="*/ 2233097 w 2233097"/>
                <a:gd name="connsiteY1" fmla="*/ 0 h 2058626"/>
                <a:gd name="connsiteX2" fmla="*/ 751438 w 2233097"/>
                <a:gd name="connsiteY2" fmla="*/ 2058626 h 2058626"/>
                <a:gd name="connsiteX3" fmla="*/ 0 w 2233097"/>
                <a:gd name="connsiteY3" fmla="*/ 2058626 h 2058626"/>
                <a:gd name="connsiteX0" fmla="*/ 0 w 2197381"/>
                <a:gd name="connsiteY0" fmla="*/ 2053864 h 2053864"/>
                <a:gd name="connsiteX1" fmla="*/ 2197381 w 2197381"/>
                <a:gd name="connsiteY1" fmla="*/ 0 h 2053864"/>
                <a:gd name="connsiteX2" fmla="*/ 751438 w 2197381"/>
                <a:gd name="connsiteY2" fmla="*/ 2053864 h 2053864"/>
                <a:gd name="connsiteX3" fmla="*/ 0 w 2197381"/>
                <a:gd name="connsiteY3" fmla="*/ 2053864 h 2053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97381" h="2053864">
                  <a:moveTo>
                    <a:pt x="0" y="2053864"/>
                  </a:moveTo>
                  <a:lnTo>
                    <a:pt x="2197381" y="0"/>
                  </a:lnTo>
                  <a:lnTo>
                    <a:pt x="751438" y="2053864"/>
                  </a:lnTo>
                  <a:lnTo>
                    <a:pt x="0" y="2053864"/>
                  </a:lnTo>
                  <a:close/>
                </a:path>
              </a:pathLst>
            </a:custGeom>
            <a:solidFill>
              <a:srgbClr val="006896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16210"/>
              <a:endParaRPr lang="ru-RU" sz="851" dirty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xmlns="" id="{4B0B8893-13DA-48E8-94B6-51B5AA36554D}"/>
              </a:ext>
            </a:extLst>
          </p:cNvPr>
          <p:cNvGrpSpPr/>
          <p:nvPr/>
        </p:nvGrpSpPr>
        <p:grpSpPr>
          <a:xfrm>
            <a:off x="2921276" y="1275688"/>
            <a:ext cx="2769872" cy="661455"/>
            <a:chOff x="6100768" y="2742629"/>
            <a:chExt cx="5409054" cy="1398672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36" name="Прямоугольник 35">
              <a:extLst>
                <a:ext uri="{FF2B5EF4-FFF2-40B4-BE49-F238E27FC236}">
                  <a16:creationId xmlns:a16="http://schemas.microsoft.com/office/drawing/2014/main" xmlns="" id="{D8BA5F58-C398-42DF-8867-635390C65F5D}"/>
                </a:ext>
              </a:extLst>
            </p:cNvPr>
            <p:cNvSpPr/>
            <p:nvPr/>
          </p:nvSpPr>
          <p:spPr>
            <a:xfrm flipH="1">
              <a:off x="8041529" y="2742629"/>
              <a:ext cx="3468293" cy="1398672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16210"/>
              <a:endParaRPr lang="en-US" sz="946" noProof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Равнобедренный треугольник 36">
              <a:extLst>
                <a:ext uri="{FF2B5EF4-FFF2-40B4-BE49-F238E27FC236}">
                  <a16:creationId xmlns:a16="http://schemas.microsoft.com/office/drawing/2014/main" xmlns="" id="{6DF13077-207E-410F-8634-C0E16D13DC50}"/>
                </a:ext>
              </a:extLst>
            </p:cNvPr>
            <p:cNvSpPr/>
            <p:nvPr/>
          </p:nvSpPr>
          <p:spPr>
            <a:xfrm rot="5400000" flipV="1">
              <a:off x="6421106" y="2422293"/>
              <a:ext cx="1398670" cy="2039345"/>
            </a:xfrm>
            <a:prstGeom prst="triangle">
              <a:avLst/>
            </a:prstGeom>
            <a:solidFill>
              <a:srgbClr val="006896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16210"/>
              <a:endParaRPr lang="ru-RU" sz="851" dirty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38" name="Группа 37">
            <a:extLst>
              <a:ext uri="{FF2B5EF4-FFF2-40B4-BE49-F238E27FC236}">
                <a16:creationId xmlns:a16="http://schemas.microsoft.com/office/drawing/2014/main" xmlns="" id="{52EDC9B2-5260-46E5-9B2D-17AD5D745365}"/>
              </a:ext>
            </a:extLst>
          </p:cNvPr>
          <p:cNvGrpSpPr/>
          <p:nvPr/>
        </p:nvGrpSpPr>
        <p:grpSpPr>
          <a:xfrm>
            <a:off x="2870815" y="1327341"/>
            <a:ext cx="2894984" cy="1522553"/>
            <a:chOff x="6217838" y="2863680"/>
            <a:chExt cx="6121552" cy="3219495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39" name="Прямоугольник 38">
              <a:extLst>
                <a:ext uri="{FF2B5EF4-FFF2-40B4-BE49-F238E27FC236}">
                  <a16:creationId xmlns:a16="http://schemas.microsoft.com/office/drawing/2014/main" xmlns="" id="{746646E4-62E2-4185-8D57-863F1CF0B814}"/>
                </a:ext>
              </a:extLst>
            </p:cNvPr>
            <p:cNvSpPr/>
            <p:nvPr/>
          </p:nvSpPr>
          <p:spPr>
            <a:xfrm flipH="1">
              <a:off x="8380553" y="4684504"/>
              <a:ext cx="3958837" cy="1398671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16210"/>
              <a:endParaRPr lang="ru-RU" sz="946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Равнобедренный треугольник 7">
              <a:extLst>
                <a:ext uri="{FF2B5EF4-FFF2-40B4-BE49-F238E27FC236}">
                  <a16:creationId xmlns:a16="http://schemas.microsoft.com/office/drawing/2014/main" xmlns="" id="{2BBE9126-2590-4A86-9FA8-07218666D66E}"/>
                </a:ext>
              </a:extLst>
            </p:cNvPr>
            <p:cNvSpPr/>
            <p:nvPr/>
          </p:nvSpPr>
          <p:spPr>
            <a:xfrm rot="16200000">
              <a:off x="5745656" y="3335862"/>
              <a:ext cx="3152600" cy="2208235"/>
            </a:xfrm>
            <a:custGeom>
              <a:avLst/>
              <a:gdLst>
                <a:gd name="connsiteX0" fmla="*/ 0 w 751438"/>
                <a:gd name="connsiteY0" fmla="*/ 2049101 h 2049101"/>
                <a:gd name="connsiteX1" fmla="*/ 375719 w 751438"/>
                <a:gd name="connsiteY1" fmla="*/ 0 h 2049101"/>
                <a:gd name="connsiteX2" fmla="*/ 751438 w 751438"/>
                <a:gd name="connsiteY2" fmla="*/ 2049101 h 2049101"/>
                <a:gd name="connsiteX3" fmla="*/ 0 w 751438"/>
                <a:gd name="connsiteY3" fmla="*/ 2049101 h 2049101"/>
                <a:gd name="connsiteX0" fmla="*/ 0 w 2233097"/>
                <a:gd name="connsiteY0" fmla="*/ 2058626 h 2058626"/>
                <a:gd name="connsiteX1" fmla="*/ 2233097 w 2233097"/>
                <a:gd name="connsiteY1" fmla="*/ 0 h 2058626"/>
                <a:gd name="connsiteX2" fmla="*/ 751438 w 2233097"/>
                <a:gd name="connsiteY2" fmla="*/ 2058626 h 2058626"/>
                <a:gd name="connsiteX3" fmla="*/ 0 w 2233097"/>
                <a:gd name="connsiteY3" fmla="*/ 2058626 h 2058626"/>
                <a:gd name="connsiteX0" fmla="*/ 0 w 2197381"/>
                <a:gd name="connsiteY0" fmla="*/ 2053864 h 2053864"/>
                <a:gd name="connsiteX1" fmla="*/ 2197381 w 2197381"/>
                <a:gd name="connsiteY1" fmla="*/ 0 h 2053864"/>
                <a:gd name="connsiteX2" fmla="*/ 751438 w 2197381"/>
                <a:gd name="connsiteY2" fmla="*/ 2053864 h 2053864"/>
                <a:gd name="connsiteX3" fmla="*/ 0 w 2197381"/>
                <a:gd name="connsiteY3" fmla="*/ 2053864 h 2053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97381" h="2053864">
                  <a:moveTo>
                    <a:pt x="0" y="2053864"/>
                  </a:moveTo>
                  <a:lnTo>
                    <a:pt x="2197381" y="0"/>
                  </a:lnTo>
                  <a:lnTo>
                    <a:pt x="751438" y="2053864"/>
                  </a:lnTo>
                  <a:lnTo>
                    <a:pt x="0" y="2053864"/>
                  </a:lnTo>
                  <a:close/>
                </a:path>
              </a:pathLst>
            </a:custGeom>
            <a:solidFill>
              <a:srgbClr val="006896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16210"/>
              <a:endParaRPr lang="ru-RU" sz="851" dirty="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44" name="Овал 43">
            <a:extLst>
              <a:ext uri="{FF2B5EF4-FFF2-40B4-BE49-F238E27FC236}">
                <a16:creationId xmlns:a16="http://schemas.microsoft.com/office/drawing/2014/main" xmlns="" id="{78D59E26-7EEF-4992-B825-12E662B7120C}"/>
              </a:ext>
            </a:extLst>
          </p:cNvPr>
          <p:cNvSpPr/>
          <p:nvPr/>
        </p:nvSpPr>
        <p:spPr>
          <a:xfrm>
            <a:off x="2327892" y="681532"/>
            <a:ext cx="1206781" cy="119075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63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216210"/>
            <a:r>
              <a:rPr lang="en-US" sz="1324" noProof="1">
                <a:ln>
                  <a:solidFill>
                    <a:prstClr val="black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Mag‘rurlik</a:t>
            </a:r>
          </a:p>
        </p:txBody>
      </p:sp>
      <p:sp>
        <p:nvSpPr>
          <p:cNvPr id="45" name="Развернутая стрелка 6">
            <a:extLst>
              <a:ext uri="{FF2B5EF4-FFF2-40B4-BE49-F238E27FC236}">
                <a16:creationId xmlns:a16="http://schemas.microsoft.com/office/drawing/2014/main" xmlns="" id="{3E2F6D36-E115-4EAA-8E0D-490B28C0F1BF}"/>
              </a:ext>
            </a:extLst>
          </p:cNvPr>
          <p:cNvSpPr/>
          <p:nvPr/>
        </p:nvSpPr>
        <p:spPr>
          <a:xfrm>
            <a:off x="3235466" y="326031"/>
            <a:ext cx="1589489" cy="440446"/>
          </a:xfrm>
          <a:prstGeom prst="uturnArrow">
            <a:avLst>
              <a:gd name="adj1" fmla="val 22655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chemeClr val="tx2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16210"/>
            <a:endParaRPr lang="ru-RU" sz="85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Развернутая стрелка 37">
            <a:extLst>
              <a:ext uri="{FF2B5EF4-FFF2-40B4-BE49-F238E27FC236}">
                <a16:creationId xmlns:a16="http://schemas.microsoft.com/office/drawing/2014/main" xmlns="" id="{D2685C99-E347-4CD0-95E8-17896C976862}"/>
              </a:ext>
            </a:extLst>
          </p:cNvPr>
          <p:cNvSpPr/>
          <p:nvPr/>
        </p:nvSpPr>
        <p:spPr>
          <a:xfrm flipH="1">
            <a:off x="952547" y="391207"/>
            <a:ext cx="1577789" cy="388075"/>
          </a:xfrm>
          <a:prstGeom prst="uturnArrow">
            <a:avLst>
              <a:gd name="adj1" fmla="val 22655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chemeClr val="tx2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16210"/>
            <a:endParaRPr lang="ru-RU" sz="851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7" name="Выноска со стрелкой вниз 12">
            <a:extLst>
              <a:ext uri="{FF2B5EF4-FFF2-40B4-BE49-F238E27FC236}">
                <a16:creationId xmlns:a16="http://schemas.microsoft.com/office/drawing/2014/main" xmlns="" id="{083737C6-A482-41C0-B51B-270F7ADB7FDE}"/>
              </a:ext>
            </a:extLst>
          </p:cNvPr>
          <p:cNvSpPr/>
          <p:nvPr/>
        </p:nvSpPr>
        <p:spPr>
          <a:xfrm>
            <a:off x="385978" y="569790"/>
            <a:ext cx="1706794" cy="752449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216210"/>
            <a:r>
              <a:rPr lang="en-US" sz="1135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xususiyatlari</a:t>
            </a:r>
            <a:endParaRPr lang="ru-RU" sz="1135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Выноска со стрелкой вниз 38">
            <a:extLst>
              <a:ext uri="{FF2B5EF4-FFF2-40B4-BE49-F238E27FC236}">
                <a16:creationId xmlns:a16="http://schemas.microsoft.com/office/drawing/2014/main" xmlns="" id="{CF699C7F-36F7-42DC-A93B-DAD8E2FBBCAD}"/>
              </a:ext>
            </a:extLst>
          </p:cNvPr>
          <p:cNvSpPr/>
          <p:nvPr/>
        </p:nvSpPr>
        <p:spPr>
          <a:xfrm>
            <a:off x="3843333" y="560535"/>
            <a:ext cx="1806186" cy="751651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216210"/>
            <a:r>
              <a:rPr lang="en-US" sz="1135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xususiyatlari</a:t>
            </a:r>
            <a:endParaRPr lang="ru-RU" sz="1135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4650" y="1275689"/>
            <a:ext cx="20078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216210"/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insonga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xos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salbiy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xususiyat</a:t>
            </a:r>
            <a:endParaRPr lang="en-US" sz="1400" b="1" noProof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082B5348-07C0-4235-899C-95B37E129FB4}"/>
              </a:ext>
            </a:extLst>
          </p:cNvPr>
          <p:cNvSpPr/>
          <p:nvPr/>
        </p:nvSpPr>
        <p:spPr>
          <a:xfrm>
            <a:off x="4104147" y="1368022"/>
            <a:ext cx="135806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kern="0" dirty="0" err="1">
                <a:solidFill>
                  <a:srgbClr val="00206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Yomon</a:t>
            </a:r>
            <a:r>
              <a:rPr lang="en-US" sz="1600" b="1" kern="0" dirty="0">
                <a:solidFill>
                  <a:srgbClr val="00206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600" b="1" kern="0" dirty="0" err="1">
                <a:solidFill>
                  <a:srgbClr val="00206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xulq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42893D8A-C3EA-4F56-B6FA-8F29768D0C65}"/>
              </a:ext>
            </a:extLst>
          </p:cNvPr>
          <p:cNvSpPr/>
          <p:nvPr/>
        </p:nvSpPr>
        <p:spPr>
          <a:xfrm>
            <a:off x="3843333" y="2272868"/>
            <a:ext cx="20313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Boshqalardan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o‘zini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ustun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qo‘yish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…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5236B94-6702-4E0C-B0B8-55DD634E3E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20"/>
            <a:ext cx="5765800" cy="355501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70094A3F-CE1C-4F99-9318-0C81B8CDEF92}"/>
              </a:ext>
            </a:extLst>
          </p:cNvPr>
          <p:cNvSpPr/>
          <p:nvPr/>
        </p:nvSpPr>
        <p:spPr>
          <a:xfrm>
            <a:off x="1895788" y="-43301"/>
            <a:ext cx="16979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sm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IZOH BERING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245265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39700" y="555625"/>
            <a:ext cx="2209799" cy="76200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7B20C3F5-5334-4DBA-BFAB-AE14285862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16500" y="72753"/>
            <a:ext cx="728825" cy="443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2358CEF5-08F7-4D46-AE12-47494F0B832A}"/>
              </a:ext>
            </a:extLst>
          </p:cNvPr>
          <p:cNvSpPr/>
          <p:nvPr/>
        </p:nvSpPr>
        <p:spPr>
          <a:xfrm>
            <a:off x="20475" y="20838"/>
            <a:ext cx="51155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Charxpalak</a:t>
            </a:r>
            <a:r>
              <a:rPr lang="en-US" sz="1400" b="1" kern="0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yo‘nalishida</a:t>
            </a:r>
            <a:r>
              <a:rPr lang="en-US" sz="1400" b="1" kern="0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600" b="1" kern="0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milliy</a:t>
            </a:r>
            <a:r>
              <a:rPr lang="en-US" sz="1600" b="1" kern="0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600" b="1" kern="0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an’analarimizni</a:t>
            </a:r>
            <a:r>
              <a:rPr lang="en-US" sz="1600" b="1" kern="0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600" b="1" kern="0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yozing</a:t>
            </a:r>
            <a:r>
              <a:rPr lang="en-US" sz="1600" b="1" kern="0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548E60C-FCEC-4191-A3B1-09D6D25D25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7990" y="853523"/>
            <a:ext cx="2209799" cy="187115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B28FEE7C-B69A-4E28-9D3B-4D75867196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8942" y="936370"/>
            <a:ext cx="341926" cy="51938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38C98774-D387-48C3-B5AE-59CDA21A1B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0024" y="653419"/>
            <a:ext cx="3048455" cy="244875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5067C8F0-7947-4C90-809D-06BE2B26DE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14244" y="1195472"/>
            <a:ext cx="1597290" cy="115224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5EB79F5D-9B6B-4871-B1B4-244633C2AC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59820" y="1622425"/>
            <a:ext cx="341406" cy="51820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61DF45C3-8CA1-4433-8066-077A0916D6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8414" y="2471660"/>
            <a:ext cx="341406" cy="51820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7F5C27B4-0975-45AC-9475-C19E451A10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59560" y="853523"/>
            <a:ext cx="341406" cy="51820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E01E8EF4-7100-4F46-9F9A-1782047302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3744" y="1614411"/>
            <a:ext cx="341406" cy="51820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9FB5ED25-30E2-4455-BCB1-A29260DC27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55867" y="2428550"/>
            <a:ext cx="341406" cy="518205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091872A1-F516-4D0B-B6BE-3C091944F9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84097" y="2746272"/>
            <a:ext cx="341406" cy="432366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03F496EE-CF2D-45D3-B062-7D80787A40F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8189" y="568779"/>
            <a:ext cx="1393056" cy="722438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B3041F6C-F921-4609-8D72-8BBE37C44F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43" y="1437088"/>
            <a:ext cx="1290036" cy="669012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FFC5F3B7-EAEC-46E3-8297-65508AA6C20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61563" y="2471660"/>
            <a:ext cx="1713131" cy="65957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B8CA5C30-0783-4B43-9B6B-855066E4422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16968" y="1638613"/>
            <a:ext cx="1610374" cy="620008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5ECBE27C-F75F-446D-A647-CDD55E7B5E1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84743" y="758840"/>
            <a:ext cx="1876421" cy="722438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9534E551-DDE7-406F-8AB3-8CFFD19CCDF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9652" y="2325343"/>
            <a:ext cx="1292464" cy="664522"/>
          </a:xfrm>
          <a:prstGeom prst="rect">
            <a:avLst/>
          </a:prstGeom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3B33F7BD-0B18-46F2-9FF5-01942D0488A2}"/>
              </a:ext>
            </a:extLst>
          </p:cNvPr>
          <p:cNvSpPr/>
          <p:nvPr/>
        </p:nvSpPr>
        <p:spPr>
          <a:xfrm>
            <a:off x="4315067" y="919369"/>
            <a:ext cx="12905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Mehmondo‘st-lik</a:t>
            </a: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74866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258548" cy="3458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ts val="1200"/>
              </a:lnSpc>
              <a:spcBef>
                <a:spcPts val="13800"/>
              </a:spcBef>
              <a:spcAft>
                <a:spcPts val="430"/>
              </a:spcAft>
            </a:pPr>
            <a: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  <a:t/>
            </a:r>
            <a:b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</a:b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139700" y="555625"/>
            <a:ext cx="2209799" cy="197053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2358CEF5-08F7-4D46-AE12-47494F0B832A}"/>
              </a:ext>
            </a:extLst>
          </p:cNvPr>
          <p:cNvSpPr/>
          <p:nvPr/>
        </p:nvSpPr>
        <p:spPr>
          <a:xfrm>
            <a:off x="1223152" y="56230"/>
            <a:ext cx="32095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Milliy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qadriyatlarimiz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5E33F75-AB5F-44CE-A1D4-EB39828B3D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57" y="784225"/>
            <a:ext cx="1595982" cy="119932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4A45001-3297-484A-8F6D-3BACA72118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6100" y="781050"/>
            <a:ext cx="1905000" cy="119932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2F31A03-6081-4029-B4EE-8C3B3E65D2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1561" y="1943106"/>
            <a:ext cx="1638412" cy="119932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B5B9554-F6D9-4B91-8274-5A2BCDBDD2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656" y="2015092"/>
            <a:ext cx="1595981" cy="1095375"/>
          </a:xfrm>
          <a:prstGeom prst="rect">
            <a:avLst/>
          </a:prstGeom>
        </p:spPr>
      </p:pic>
      <p:pic>
        <p:nvPicPr>
          <p:cNvPr id="2050" name="Picture 2" descr="Картинки по запросу &quot;milliy an'ana va qadriyatlar&quot;">
            <a:extLst>
              <a:ext uri="{FF2B5EF4-FFF2-40B4-BE49-F238E27FC236}">
                <a16:creationId xmlns:a16="http://schemas.microsoft.com/office/drawing/2014/main" xmlns="" id="{ED0CA9E4-D27B-4491-BF11-9379B09FD9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1561" y="714125"/>
            <a:ext cx="1638412" cy="1199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8FA9C037-8E09-4F58-B27F-4A069024F7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16101" y="2026431"/>
            <a:ext cx="1905000" cy="10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661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39700" y="543115"/>
            <a:ext cx="2209799" cy="228600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A584CB92-25E7-46F5-BC97-A3CE7D5A1A94}"/>
              </a:ext>
            </a:extLst>
          </p:cNvPr>
          <p:cNvSpPr/>
          <p:nvPr/>
        </p:nvSpPr>
        <p:spPr>
          <a:xfrm>
            <a:off x="191106" y="913398"/>
            <a:ext cx="3377594" cy="19937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79400" algn="just"/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O‘zbek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xalqida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qadimdan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mehr-oqibat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saxiylik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ota-ona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kattalarga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hurmat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yetim-yesirlarga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muruvvat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Vatanga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muhabbat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mehnatsevarlik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halollik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kabi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insoniy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fazilatlar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bor.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3F19FDF-DC51-46C7-A0C6-349487A0B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5220" y="546290"/>
            <a:ext cx="1929473" cy="136396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CD04144-554B-4F25-A467-8575F59C91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2520" y="1910253"/>
            <a:ext cx="1942174" cy="1268078"/>
          </a:xfrm>
          <a:prstGeom prst="rect">
            <a:avLst/>
          </a:prstGeo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E1681182-A12A-4AB8-AD1C-2258F2BCD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699" y="66519"/>
            <a:ext cx="5164295" cy="246221"/>
          </a:xfrm>
        </p:spPr>
        <p:txBody>
          <a:bodyPr/>
          <a:lstStyle/>
          <a:p>
            <a:r>
              <a:rPr lang="en-US" sz="16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O‘zbek</a:t>
            </a:r>
            <a:r>
              <a:rPr lang="en-US" sz="16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600" kern="1200" dirty="0" err="1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xalqining</a:t>
            </a:r>
            <a:r>
              <a:rPr lang="en-US" sz="1600" kern="1200" dirty="0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6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asosiy</a:t>
            </a:r>
            <a:r>
              <a:rPr lang="en-US" sz="16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6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o‘ziga</a:t>
            </a:r>
            <a:r>
              <a:rPr lang="en-US" sz="16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6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xos</a:t>
            </a:r>
            <a:r>
              <a:rPr lang="en-US" sz="16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6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xususiyatlari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3201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39700" y="543115"/>
            <a:ext cx="2209799" cy="228600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A584CB92-25E7-46F5-BC97-A3CE7D5A1A94}"/>
              </a:ext>
            </a:extLst>
          </p:cNvPr>
          <p:cNvSpPr/>
          <p:nvPr/>
        </p:nvSpPr>
        <p:spPr>
          <a:xfrm>
            <a:off x="191106" y="913398"/>
            <a:ext cx="3377594" cy="16234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79400" algn="just"/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Shuning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uchun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ham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o‘zbek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xalqi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orasida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bir-birini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yo‘qlash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nochor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nogiron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oilalarga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yordam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berish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odat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tusiga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kirgan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.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3F19FDF-DC51-46C7-A0C6-349487A0B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0664" y="1043129"/>
            <a:ext cx="1929473" cy="1363963"/>
          </a:xfrm>
          <a:prstGeom prst="rect">
            <a:avLst/>
          </a:prstGeo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E1681182-A12A-4AB8-AD1C-2258F2BCD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699" y="66519"/>
            <a:ext cx="5164295" cy="246221"/>
          </a:xfrm>
        </p:spPr>
        <p:txBody>
          <a:bodyPr/>
          <a:lstStyle/>
          <a:p>
            <a:r>
              <a:rPr lang="en-US" sz="16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O‘zbek</a:t>
            </a:r>
            <a:r>
              <a:rPr lang="en-US" sz="16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600" kern="1200" dirty="0" err="1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xalqining</a:t>
            </a:r>
            <a:r>
              <a:rPr lang="en-US" sz="1600" kern="1200" dirty="0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6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asosiy</a:t>
            </a:r>
            <a:r>
              <a:rPr lang="en-US" sz="16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6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o‘ziga</a:t>
            </a:r>
            <a:r>
              <a:rPr lang="en-US" sz="16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6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xos</a:t>
            </a:r>
            <a:r>
              <a:rPr lang="en-US" sz="16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6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xususiyatlari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19156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39700" y="543115"/>
            <a:ext cx="2209799" cy="228600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A584CB92-25E7-46F5-BC97-A3CE7D5A1A94}"/>
              </a:ext>
            </a:extLst>
          </p:cNvPr>
          <p:cNvSpPr/>
          <p:nvPr/>
        </p:nvSpPr>
        <p:spPr>
          <a:xfrm>
            <a:off x="191106" y="771716"/>
            <a:ext cx="3682394" cy="22985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79400" algn="just"/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O‘zbek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xalqining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ma’naviy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qiyofasini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belgilaydigan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meh-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mondo‘stlik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kattalarga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hurmat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to‘y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marosimlarda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o‘zaro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yor-damlashish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hashar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oilada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bir-biriga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ko‘maklashish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oila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buzilishiga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yo‘l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qo‘ymaslik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kabi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udumlar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ko‘p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yillardan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beri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mavjud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. 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E1681182-A12A-4AB8-AD1C-2258F2BCD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699" y="66519"/>
            <a:ext cx="5164295" cy="246221"/>
          </a:xfrm>
        </p:spPr>
        <p:txBody>
          <a:bodyPr/>
          <a:lstStyle/>
          <a:p>
            <a:r>
              <a:rPr lang="en-US" sz="16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O‘zbek</a:t>
            </a:r>
            <a:r>
              <a:rPr lang="en-US" sz="16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6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xallqining</a:t>
            </a:r>
            <a:r>
              <a:rPr lang="en-US" sz="16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6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asosiy</a:t>
            </a:r>
            <a:r>
              <a:rPr lang="en-US" sz="16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6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o‘ziga</a:t>
            </a:r>
            <a:r>
              <a:rPr lang="en-US" sz="16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6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xos</a:t>
            </a:r>
            <a:r>
              <a:rPr lang="en-US" sz="16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6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xususiyatlari</a:t>
            </a:r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CEB4DBB-D4AD-4A59-B578-3016B7A72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7577" y="672383"/>
            <a:ext cx="1563531" cy="126119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9D23227-D4B3-4DF5-B0EC-E2CCFD2B82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3775" y="1946825"/>
            <a:ext cx="1597290" cy="1091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345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258548" cy="3458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ts val="1200"/>
              </a:lnSpc>
              <a:spcBef>
                <a:spcPts val="13800"/>
              </a:spcBef>
              <a:spcAft>
                <a:spcPts val="430"/>
              </a:spcAft>
            </a:pPr>
            <a: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  <a:t/>
            </a:r>
            <a:b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</a:b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139700" y="555625"/>
            <a:ext cx="2209799" cy="228600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7B20C3F5-5334-4DBA-BFAB-AE14285862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1700" y="109301"/>
            <a:ext cx="862994" cy="370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2358CEF5-08F7-4D46-AE12-47494F0B832A}"/>
              </a:ext>
            </a:extLst>
          </p:cNvPr>
          <p:cNvSpPr/>
          <p:nvPr/>
        </p:nvSpPr>
        <p:spPr>
          <a:xfrm>
            <a:off x="1600737" y="51824"/>
            <a:ext cx="19111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Beshik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to‘yi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A584CB92-25E7-46F5-BC97-A3CE7D5A1A94}"/>
              </a:ext>
            </a:extLst>
          </p:cNvPr>
          <p:cNvSpPr/>
          <p:nvPr/>
        </p:nvSpPr>
        <p:spPr>
          <a:xfrm>
            <a:off x="139700" y="974725"/>
            <a:ext cx="3498850" cy="16383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79400" algn="just">
              <a:lnSpc>
                <a:spcPts val="1370"/>
              </a:lnSpc>
              <a:spcBef>
                <a:spcPts val="3300"/>
              </a:spcBef>
            </a:pP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Beshik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to‘yi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chaqaloqni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beshikka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solish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marosimli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bayramdir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marosimlardan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Odatda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chaqaloq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tug‘ilishining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7-, 9-, 11-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o‘tkaziladi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viloyatlarda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marosim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o‘zicha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xususiyatlarga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chemeClr val="bg1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4A56E88-6AD9-4C34-96DA-342C80F35D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6198" y="574221"/>
            <a:ext cx="1724025" cy="109432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C59100B3-90A2-4695-8679-CB16FEAFA3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6197" y="1690642"/>
            <a:ext cx="1724025" cy="1430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3302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258548" cy="3458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ts val="1200"/>
              </a:lnSpc>
              <a:spcBef>
                <a:spcPts val="13800"/>
              </a:spcBef>
              <a:spcAft>
                <a:spcPts val="430"/>
              </a:spcAft>
            </a:pPr>
            <a: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  <a:t/>
            </a:r>
            <a:b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</a:b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139700" y="555625"/>
            <a:ext cx="2209799" cy="228600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7B20C3F5-5334-4DBA-BFAB-AE14285862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37103" y="100496"/>
            <a:ext cx="862994" cy="370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2358CEF5-08F7-4D46-AE12-47494F0B832A}"/>
              </a:ext>
            </a:extLst>
          </p:cNvPr>
          <p:cNvSpPr/>
          <p:nvPr/>
        </p:nvSpPr>
        <p:spPr>
          <a:xfrm>
            <a:off x="1361087" y="25303"/>
            <a:ext cx="23903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Darsimiz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shiori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87D9A947-A9F9-485C-ACEF-23D343B4D42C}"/>
              </a:ext>
            </a:extLst>
          </p:cNvPr>
          <p:cNvSpPr/>
          <p:nvPr/>
        </p:nvSpPr>
        <p:spPr>
          <a:xfrm>
            <a:off x="558799" y="968172"/>
            <a:ext cx="3429001" cy="4953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kern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Aytsang</a:t>
            </a:r>
            <a:r>
              <a:rPr lang="en-US" kern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kern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unutaman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A5C414DD-E8D4-465E-8EE3-5349C4B9ABD3}"/>
              </a:ext>
            </a:extLst>
          </p:cNvPr>
          <p:cNvSpPr/>
          <p:nvPr/>
        </p:nvSpPr>
        <p:spPr>
          <a:xfrm>
            <a:off x="793132" y="1634922"/>
            <a:ext cx="32766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kern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Ko‘rsatsang</a:t>
            </a:r>
            <a:r>
              <a:rPr lang="en-US" kern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kern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eslab</a:t>
            </a:r>
            <a:r>
              <a:rPr lang="en-US" kern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kern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qolaman</a:t>
            </a:r>
            <a:endParaRPr lang="ru-RU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7290EF31-AAC1-405E-83E9-FA2B1F32BDBE}"/>
              </a:ext>
            </a:extLst>
          </p:cNvPr>
          <p:cNvSpPr/>
          <p:nvPr/>
        </p:nvSpPr>
        <p:spPr>
          <a:xfrm>
            <a:off x="1485551" y="2471084"/>
            <a:ext cx="3429001" cy="605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kern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O‘zim</a:t>
            </a:r>
            <a:r>
              <a:rPr lang="en-US" kern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kern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bajarsam</a:t>
            </a:r>
            <a:r>
              <a:rPr lang="en-US" kern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kern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Anglab</a:t>
            </a:r>
            <a:r>
              <a:rPr lang="en-US" kern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kern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yetaman</a:t>
            </a:r>
            <a:endParaRPr lang="ru-RU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Стрелка: изогнутая влево 6">
            <a:extLst>
              <a:ext uri="{FF2B5EF4-FFF2-40B4-BE49-F238E27FC236}">
                <a16:creationId xmlns:a16="http://schemas.microsoft.com/office/drawing/2014/main" xmlns="" id="{572E89F4-52D9-4044-A1C0-0E5DC3EB82DE}"/>
              </a:ext>
            </a:extLst>
          </p:cNvPr>
          <p:cNvSpPr/>
          <p:nvPr/>
        </p:nvSpPr>
        <p:spPr>
          <a:xfrm>
            <a:off x="4084703" y="1412875"/>
            <a:ext cx="304800" cy="41910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Стрелка: изогнутая вправо 7">
            <a:extLst>
              <a:ext uri="{FF2B5EF4-FFF2-40B4-BE49-F238E27FC236}">
                <a16:creationId xmlns:a16="http://schemas.microsoft.com/office/drawing/2014/main" xmlns="" id="{AF710AA2-DB33-4524-B87B-51B72718BF3F}"/>
              </a:ext>
            </a:extLst>
          </p:cNvPr>
          <p:cNvSpPr/>
          <p:nvPr/>
        </p:nvSpPr>
        <p:spPr>
          <a:xfrm>
            <a:off x="1206500" y="2225221"/>
            <a:ext cx="279051" cy="53340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877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258548" cy="3458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ts val="1200"/>
              </a:lnSpc>
              <a:spcBef>
                <a:spcPts val="13800"/>
              </a:spcBef>
              <a:spcAft>
                <a:spcPts val="430"/>
              </a:spcAft>
            </a:pPr>
            <a: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  <a:t/>
            </a:r>
            <a:b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</a:b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139700" y="555625"/>
            <a:ext cx="2209799" cy="228600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7B20C3F5-5334-4DBA-BFAB-AE14285862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1700" y="109301"/>
            <a:ext cx="862994" cy="370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2358CEF5-08F7-4D46-AE12-47494F0B832A}"/>
              </a:ext>
            </a:extLst>
          </p:cNvPr>
          <p:cNvSpPr/>
          <p:nvPr/>
        </p:nvSpPr>
        <p:spPr>
          <a:xfrm>
            <a:off x="1392925" y="202003"/>
            <a:ext cx="2326727" cy="2777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1200"/>
              </a:lnSpc>
              <a:spcBef>
                <a:spcPts val="13800"/>
              </a:spcBef>
              <a:spcAft>
                <a:spcPts val="430"/>
              </a:spcAft>
            </a:pP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SUNNAT TO‘YI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A584CB92-25E7-46F5-BC97-A3CE7D5A1A94}"/>
              </a:ext>
            </a:extLst>
          </p:cNvPr>
          <p:cNvSpPr/>
          <p:nvPr/>
        </p:nvSpPr>
        <p:spPr>
          <a:xfrm>
            <a:off x="139700" y="974725"/>
            <a:ext cx="3498850" cy="171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79400" algn="just"/>
            <a:r>
              <a:rPr lang="en-US" sz="15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Xatna</a:t>
            </a:r>
            <a:r>
              <a: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to‘yi</a:t>
            </a:r>
            <a:r>
              <a: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5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islom</a:t>
            </a:r>
            <a:r>
              <a: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muqaddas</a:t>
            </a:r>
            <a:r>
              <a: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5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e’zozlangan</a:t>
            </a:r>
            <a:r>
              <a: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qadimiy</a:t>
            </a:r>
            <a:r>
              <a: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odatidir</a:t>
            </a:r>
            <a:r>
              <a: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5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sunnat</a:t>
            </a:r>
            <a:r>
              <a: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to‘yi</a:t>
            </a:r>
            <a:r>
              <a: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Bu </a:t>
            </a:r>
            <a:r>
              <a:rPr lang="en-US" sz="15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marosim</a:t>
            </a:r>
            <a:r>
              <a: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o‘g‘il</a:t>
            </a:r>
            <a:r>
              <a: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3, 5, 7, 9 </a:t>
            </a:r>
            <a:r>
              <a:rPr lang="en-US" sz="15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yoshga</a:t>
            </a:r>
            <a:r>
              <a: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kirganda</a:t>
            </a:r>
            <a:r>
              <a: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kamdan-kam</a:t>
            </a:r>
            <a:r>
              <a: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hollarda</a:t>
            </a:r>
            <a:r>
              <a: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11-12 </a:t>
            </a:r>
            <a:r>
              <a:rPr lang="en-US" sz="15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yoshda</a:t>
            </a:r>
            <a:r>
              <a: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o‘tkaziladi</a:t>
            </a:r>
            <a:r>
              <a: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500" dirty="0">
              <a:solidFill>
                <a:schemeClr val="bg1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3B878E9-ED0E-4879-8D6A-EA9D47C10E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7300" y="843234"/>
            <a:ext cx="1828800" cy="2192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4513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4050"/>
            <a:ext cx="5765800" cy="3230175"/>
            <a:chOff x="-67307" y="71163"/>
            <a:chExt cx="5845205" cy="3202362"/>
          </a:xfrm>
        </p:grpSpPr>
        <p:sp>
          <p:nvSpPr>
            <p:cNvPr id="3" name="object 3"/>
            <p:cNvSpPr/>
            <p:nvPr/>
          </p:nvSpPr>
          <p:spPr>
            <a:xfrm>
              <a:off x="-2932" y="638603"/>
              <a:ext cx="5780830" cy="2634922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-67307" y="71163"/>
              <a:ext cx="5845205" cy="579459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956" y="-24836"/>
            <a:ext cx="6825344" cy="603883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z="2000" kern="1200" cap="small" dirty="0">
                <a:latin typeface="Arial" panose="020B0604020202020204" pitchFamily="34" charset="0"/>
                <a:cs typeface="Arial" panose="020B0604020202020204" pitchFamily="34" charset="0"/>
              </a:rPr>
              <a:t>“T</a:t>
            </a:r>
            <a:r>
              <a:rPr lang="en-US" sz="2000" kern="1200" cap="small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”</a:t>
            </a:r>
            <a:r>
              <a:rPr lang="en-US" sz="2000" kern="1200" cap="smal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cap="small" dirty="0" err="1">
                <a:latin typeface="Arial" panose="020B0604020202020204" pitchFamily="34" charset="0"/>
                <a:cs typeface="Arial" panose="020B0604020202020204" pitchFamily="34" charset="0"/>
              </a:rPr>
              <a:t>sxemasi</a:t>
            </a:r>
            <a:r>
              <a:rPr lang="en-US" sz="2000" kern="1200" cap="smal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cap="small" dirty="0" err="1">
                <a:latin typeface="Arial" panose="020B0604020202020204" pitchFamily="34" charset="0"/>
                <a:cs typeface="Arial" panose="020B0604020202020204" pitchFamily="34" charset="0"/>
              </a:rPr>
              <a:t>jadvali</a:t>
            </a:r>
            <a:r>
              <a:rPr lang="en-US" sz="2000" kern="1200" cap="smal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2000" kern="1200" cap="small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kern="1200" cap="small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600" kern="1200" cap="small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1600" kern="1200" cap="smal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1200" cap="small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kern="1200" cap="smal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1200" cap="small" dirty="0" err="1"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r>
              <a:rPr lang="en-US" sz="1600" kern="1200" cap="smal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1200" cap="small" dirty="0" err="1">
                <a:latin typeface="Arial" panose="020B0604020202020204" pitchFamily="34" charset="0"/>
                <a:cs typeface="Arial" panose="020B0604020202020204" pitchFamily="34" charset="0"/>
              </a:rPr>
              <a:t>xislatlarni</a:t>
            </a:r>
            <a:r>
              <a:rPr lang="en-US" sz="1600" kern="1200" cap="smal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1200" cap="small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600" kern="1200" cap="small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sz="16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BA7A3B70-E624-4CBD-83FA-29487F1C1F4D}"/>
              </a:ext>
            </a:extLst>
          </p:cNvPr>
          <p:cNvSpPr/>
          <p:nvPr/>
        </p:nvSpPr>
        <p:spPr>
          <a:xfrm>
            <a:off x="825501" y="625"/>
            <a:ext cx="4800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6527472-2B47-4988-8C8F-60CED15BD1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500" y="680830"/>
            <a:ext cx="4787900" cy="25216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A50F404-577A-45F8-8785-B824E4F829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2838450" y="796471"/>
            <a:ext cx="228600" cy="2311861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2478605C-8ADA-4C54-8832-92F9CD1C4CB3}"/>
              </a:ext>
            </a:extLst>
          </p:cNvPr>
          <p:cNvSpPr/>
          <p:nvPr/>
        </p:nvSpPr>
        <p:spPr>
          <a:xfrm>
            <a:off x="73025" y="825500"/>
            <a:ext cx="28956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en-US" sz="2000" b="0" i="0" u="sng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Yaxshi</a:t>
            </a:r>
            <a:r>
              <a:rPr kumimoji="0" lang="en-US" sz="20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sng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xislatlar</a:t>
            </a:r>
            <a:r>
              <a:rPr kumimoji="0" lang="en-US" sz="20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Kamtarlik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C8586F2-D7ED-4586-8C9C-B96E28F1B48F}"/>
              </a:ext>
            </a:extLst>
          </p:cNvPr>
          <p:cNvSpPr/>
          <p:nvPr/>
        </p:nvSpPr>
        <p:spPr>
          <a:xfrm>
            <a:off x="3130551" y="807659"/>
            <a:ext cx="2262351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en-US" sz="2000" b="0" i="0" u="sng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Yomon</a:t>
            </a:r>
            <a:r>
              <a:rPr kumimoji="0" lang="en-US" sz="20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sng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xislatlar</a:t>
            </a:r>
            <a:r>
              <a:rPr kumimoji="0" lang="en-US" sz="20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Manmanlik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1969067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5926" y="107067"/>
            <a:ext cx="5659874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Odob-axloq</a:t>
            </a:r>
            <a:r>
              <a:rPr lang="en-US" sz="18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qoidalari</a:t>
            </a:r>
            <a:r>
              <a:rPr lang="en-US" sz="18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asosida</a:t>
            </a:r>
            <a:r>
              <a:rPr lang="en-US" sz="18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jadvalni</a:t>
            </a:r>
            <a:r>
              <a:rPr lang="en-US" sz="18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to‘ldiring</a:t>
            </a:r>
            <a:endParaRPr lang="ru-RU" sz="18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454400" y="2949023"/>
            <a:ext cx="2209799" cy="152400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7B20C3F5-5334-4DBA-BFAB-AE14285862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1205" y="555625"/>
            <a:ext cx="862994" cy="370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7B41691-0182-4A37-AED9-12181B237C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300" y="1012825"/>
            <a:ext cx="1865518" cy="165360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8D22B21-D94B-4BCB-9EE7-8109119255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6700" y="1012825"/>
            <a:ext cx="1901462" cy="1653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900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7463" y="35820"/>
            <a:ext cx="5650873" cy="3114225"/>
            <a:chOff x="66840" y="71163"/>
            <a:chExt cx="5650873" cy="3114225"/>
          </a:xfrm>
        </p:grpSpPr>
        <p:sp>
          <p:nvSpPr>
            <p:cNvPr id="3" name="object 3"/>
            <p:cNvSpPr/>
            <p:nvPr/>
          </p:nvSpPr>
          <p:spPr>
            <a:xfrm>
              <a:off x="66840" y="667050"/>
              <a:ext cx="5650865" cy="2518338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505037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8086" y="94805"/>
            <a:ext cx="5541183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s-ES" sz="24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“Tinglab bajaramiz” usuli</a:t>
            </a:r>
            <a:endParaRPr sz="24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3CE513B0-FC93-492B-A512-D2AD59B00126}"/>
              </a:ext>
            </a:extLst>
          </p:cNvPr>
          <p:cNvSpPr/>
          <p:nvPr/>
        </p:nvSpPr>
        <p:spPr>
          <a:xfrm>
            <a:off x="906534" y="2628744"/>
            <a:ext cx="46200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5. O‘tkir Rahmat qanday mukofotlarga sazovor bo‘lgan?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7A7227E4-0BC8-4C13-94BB-05E9914C9E8E}"/>
              </a:ext>
            </a:extLst>
          </p:cNvPr>
          <p:cNvSpPr/>
          <p:nvPr/>
        </p:nvSpPr>
        <p:spPr>
          <a:xfrm>
            <a:off x="284351" y="712224"/>
            <a:ext cx="48051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1D0C2DEC-666F-4707-950D-26C139C92834}"/>
              </a:ext>
            </a:extLst>
          </p:cNvPr>
          <p:cNvSpPr/>
          <p:nvPr/>
        </p:nvSpPr>
        <p:spPr>
          <a:xfrm>
            <a:off x="1054100" y="712224"/>
            <a:ext cx="108696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KAMTARLIK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1C00D0EF-DDAA-4C19-B4EA-F53F26790CC7}"/>
              </a:ext>
            </a:extLst>
          </p:cNvPr>
          <p:cNvSpPr/>
          <p:nvPr/>
        </p:nvSpPr>
        <p:spPr>
          <a:xfrm>
            <a:off x="258713" y="957105"/>
            <a:ext cx="3031599" cy="2031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Garchi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shuncha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mag‘rur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tursa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ham,</a:t>
            </a:r>
          </a:p>
          <a:p>
            <a:pPr lvl="0">
              <a:defRPr/>
            </a:pP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Piyolaga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egilar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choynak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>
              <a:defRPr/>
            </a:pP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manmanlik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nechun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lvl="0">
              <a:defRPr/>
            </a:pP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Kibr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?      </a:t>
            </a:r>
          </a:p>
          <a:p>
            <a:pPr lvl="0">
              <a:defRPr/>
            </a:pP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Kamtarin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hatto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qadam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>
              <a:defRPr/>
            </a:pP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O‘tma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g‘urur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ostonasidan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defRPr/>
            </a:pP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Piyolani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shuning‐chun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lvl="0">
              <a:defRPr/>
            </a:pP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O‘par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peshonasidan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en-US" sz="1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             (</a:t>
            </a:r>
            <a:r>
              <a:rPr lang="en-US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Erkin</a:t>
            </a:r>
            <a:r>
              <a:rPr lang="en-US" sz="1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Vohidov</a:t>
            </a:r>
            <a:r>
              <a:rPr lang="en-US" sz="1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ru-RU" sz="1400" dirty="0">
              <a:solidFill>
                <a:prstClr val="black">
                  <a:lumMod val="95000"/>
                  <a:lumOff val="5000"/>
                </a:prst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13A7444-5A28-4B98-B703-CC8FACA125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9202" y="940145"/>
            <a:ext cx="2420068" cy="170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8602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49300" y="98425"/>
            <a:ext cx="47919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pc="20" dirty="0" err="1"/>
              <a:t>Mustaqil</a:t>
            </a:r>
            <a:r>
              <a:rPr lang="en-US" spc="20" dirty="0"/>
              <a:t> </a:t>
            </a:r>
            <a:r>
              <a:rPr lang="en-US" spc="20" dirty="0" err="1"/>
              <a:t>bajarish</a:t>
            </a:r>
            <a:r>
              <a:rPr lang="en-US" spc="20" dirty="0"/>
              <a:t> </a:t>
            </a:r>
            <a:r>
              <a:rPr lang="en-US" spc="20" dirty="0" err="1"/>
              <a:t>uchun</a:t>
            </a:r>
            <a:r>
              <a:rPr lang="en-US" spc="20" dirty="0"/>
              <a:t> </a:t>
            </a:r>
            <a:r>
              <a:rPr lang="en-US" spc="20" dirty="0" err="1"/>
              <a:t>topshiriq</a:t>
            </a:r>
            <a:endParaRPr spc="15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1844FBB-45C8-48B7-986A-C5E177939E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281" y="557195"/>
            <a:ext cx="559219" cy="46974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F1BF73CD-AEBA-4962-A445-C2ADAD82129A}"/>
              </a:ext>
            </a:extLst>
          </p:cNvPr>
          <p:cNvSpPr/>
          <p:nvPr/>
        </p:nvSpPr>
        <p:spPr>
          <a:xfrm>
            <a:off x="545890" y="1253093"/>
            <a:ext cx="48606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bayramlarning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AE17FDAA-39AC-4BCA-8176-973B04E5C833}"/>
              </a:ext>
            </a:extLst>
          </p:cNvPr>
          <p:cNvSpPr/>
          <p:nvPr/>
        </p:nvSpPr>
        <p:spPr>
          <a:xfrm>
            <a:off x="1441450" y="1681347"/>
            <a:ext cx="28829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1720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6900" y="95123"/>
            <a:ext cx="4267200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z="2000" spc="15" dirty="0"/>
              <a:t> “</a:t>
            </a:r>
            <a:r>
              <a:rPr lang="en-US" sz="2000" spc="15" dirty="0" err="1"/>
              <a:t>Ta’rif</a:t>
            </a:r>
            <a:r>
              <a:rPr lang="en-US" sz="2000" spc="15" dirty="0"/>
              <a:t> </a:t>
            </a:r>
            <a:r>
              <a:rPr lang="en-US" sz="2000" spc="15" dirty="0" err="1"/>
              <a:t>egasini</a:t>
            </a:r>
            <a:r>
              <a:rPr lang="en-US" sz="2000" spc="15" dirty="0"/>
              <a:t> top” </a:t>
            </a:r>
            <a:r>
              <a:rPr lang="en-US" sz="2000" spc="15" dirty="0" err="1"/>
              <a:t>metodi</a:t>
            </a:r>
            <a:r>
              <a:rPr lang="en-US" sz="2000" spc="15" dirty="0"/>
              <a:t>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388C0E1-FACF-4B6B-BC7B-191849FD6316}"/>
              </a:ext>
            </a:extLst>
          </p:cNvPr>
          <p:cNvSpPr/>
          <p:nvPr/>
        </p:nvSpPr>
        <p:spPr>
          <a:xfrm>
            <a:off x="139700" y="1202476"/>
            <a:ext cx="5486400" cy="1015663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lvl="0" algn="ctr" defTabSz="457200">
              <a:buClr>
                <a:srgbClr val="90C226"/>
              </a:buClr>
              <a:buSzPct val="80000"/>
              <a:defRPr/>
            </a:pPr>
            <a:r>
              <a:rPr lang="en-US" altLang="ru-RU" sz="2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altLang="ru-RU" sz="20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jodiy</a:t>
            </a:r>
            <a:r>
              <a:rPr lang="ru-RU" altLang="ru-RU" sz="2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kamolotida</a:t>
            </a:r>
            <a:r>
              <a:rPr lang="en-US" altLang="ru-RU" sz="2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ru-RU" altLang="ru-RU" sz="2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altLang="ru-RU" sz="2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</a:t>
            </a:r>
            <a:r>
              <a:rPr lang="en-US" altLang="ru-RU" sz="2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klassiklari</a:t>
            </a:r>
            <a:r>
              <a:rPr lang="ru-RU" altLang="ru-RU" sz="2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0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ru-RU" altLang="ru-RU" sz="2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</a:t>
            </a:r>
            <a:r>
              <a:rPr lang="en-US" altLang="ru-RU" sz="2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altLang="ru-RU" sz="20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zaki</a:t>
            </a:r>
            <a:r>
              <a:rPr lang="ru-RU" altLang="ru-RU" sz="2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ijodiyoti</a:t>
            </a:r>
            <a:r>
              <a:rPr lang="ru-RU" altLang="ru-RU" sz="2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altLang="ru-RU" sz="2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ru-RU" altLang="ru-RU" sz="2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adabiyoti</a:t>
            </a:r>
            <a:r>
              <a:rPr lang="ru-RU" altLang="ru-RU" sz="2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an’analarining</a:t>
            </a:r>
            <a:r>
              <a:rPr lang="en-US" altLang="ru-RU" sz="2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r>
              <a:rPr lang="ru-RU" altLang="ru-RU" sz="2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benihoya</a:t>
            </a:r>
            <a:r>
              <a:rPr lang="en-US" altLang="ru-RU" sz="2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ru-RU" altLang="ru-RU" sz="2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ru-RU" altLang="ru-RU" sz="2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endParaRPr lang="ru-RU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B444934-F34C-45AC-8AD3-5F6D77E417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500" y="631825"/>
            <a:ext cx="1752600" cy="284434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9FF7D76F-AFF7-4113-82FA-7F8E15964109}"/>
              </a:ext>
            </a:extLst>
          </p:cNvPr>
          <p:cNvSpPr/>
          <p:nvPr/>
        </p:nvSpPr>
        <p:spPr>
          <a:xfrm>
            <a:off x="825500" y="573987"/>
            <a:ext cx="9653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1-ta’rif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B7BF186-83A6-4CC1-8DC1-99690B8AFA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2957" y="2372781"/>
            <a:ext cx="902286" cy="57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859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6900" y="108374"/>
            <a:ext cx="4267200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z="2000" spc="15" dirty="0"/>
              <a:t> “</a:t>
            </a:r>
            <a:r>
              <a:rPr lang="en-US" sz="2000" spc="15" dirty="0" err="1"/>
              <a:t>Ta’rif</a:t>
            </a:r>
            <a:r>
              <a:rPr lang="en-US" sz="2000" spc="15" dirty="0"/>
              <a:t> </a:t>
            </a:r>
            <a:r>
              <a:rPr lang="en-US" sz="2000" spc="15" dirty="0" err="1"/>
              <a:t>egasini</a:t>
            </a:r>
            <a:r>
              <a:rPr lang="en-US" sz="2000" spc="15" dirty="0"/>
              <a:t> top” </a:t>
            </a:r>
            <a:r>
              <a:rPr lang="en-US" sz="2000" spc="15" dirty="0" err="1"/>
              <a:t>metodi</a:t>
            </a:r>
            <a:endParaRPr lang="en-US" sz="2000" spc="15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388C0E1-FACF-4B6B-BC7B-191849FD6316}"/>
              </a:ext>
            </a:extLst>
          </p:cNvPr>
          <p:cNvSpPr/>
          <p:nvPr/>
        </p:nvSpPr>
        <p:spPr>
          <a:xfrm>
            <a:off x="185057" y="1217270"/>
            <a:ext cx="5395686" cy="646331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lvl="0" algn="ctr" defTabSz="457200">
              <a:buClr>
                <a:srgbClr val="90C226"/>
              </a:buClr>
              <a:buSzPct val="80000"/>
              <a:defRPr/>
            </a:pPr>
            <a:r>
              <a:rPr lang="en-US" b="1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b="1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Oʻylar</a:t>
            </a:r>
            <a:r>
              <a:rPr lang="en-US" b="1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b="1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Shalola</a:t>
            </a:r>
            <a:r>
              <a:rPr lang="en-US" b="1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sheʼriy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toʻplamlari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Respublika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mukofotiga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sazovor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boʻlgan</a:t>
            </a:r>
            <a:endParaRPr lang="ru-RU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B444934-F34C-45AC-8AD3-5F6D77E417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500" y="631825"/>
            <a:ext cx="1752600" cy="284434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9FF7D76F-AFF7-4113-82FA-7F8E15964109}"/>
              </a:ext>
            </a:extLst>
          </p:cNvPr>
          <p:cNvSpPr/>
          <p:nvPr/>
        </p:nvSpPr>
        <p:spPr>
          <a:xfrm>
            <a:off x="825500" y="573987"/>
            <a:ext cx="9653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2-ta’rif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9199364-4284-4EEC-B456-4824B54B0D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357" y="2232025"/>
            <a:ext cx="902286" cy="57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2856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6900" y="103957"/>
            <a:ext cx="4267200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z="2000" spc="15" dirty="0"/>
              <a:t> “</a:t>
            </a:r>
            <a:r>
              <a:rPr lang="en-US" sz="2000" spc="15" dirty="0" err="1"/>
              <a:t>Ta’rif</a:t>
            </a:r>
            <a:r>
              <a:rPr lang="en-US" sz="2000" spc="15" dirty="0"/>
              <a:t> </a:t>
            </a:r>
            <a:r>
              <a:rPr lang="en-US" sz="2000" spc="15" dirty="0" err="1"/>
              <a:t>egasini</a:t>
            </a:r>
            <a:r>
              <a:rPr lang="en-US" sz="2000" spc="15" dirty="0"/>
              <a:t> top” </a:t>
            </a:r>
            <a:r>
              <a:rPr lang="en-US" sz="2000" spc="15" dirty="0" err="1"/>
              <a:t>metodi</a:t>
            </a:r>
            <a:endParaRPr lang="en-US" sz="2000" spc="15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388C0E1-FACF-4B6B-BC7B-191849FD6316}"/>
              </a:ext>
            </a:extLst>
          </p:cNvPr>
          <p:cNvSpPr/>
          <p:nvPr/>
        </p:nvSpPr>
        <p:spPr>
          <a:xfrm>
            <a:off x="184150" y="1217270"/>
            <a:ext cx="5397500" cy="707886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lvl="0" algn="ctr" defTabSz="457200">
              <a:buClr>
                <a:srgbClr val="90C226"/>
              </a:buClr>
              <a:buSzPct val="80000"/>
              <a:defRPr/>
            </a:pP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she’riy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to‘plami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varaqlari</a:t>
            </a:r>
            <a:r>
              <a:rPr lang="en-US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1932-yilda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bosilib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endParaRPr lang="ru-RU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B444934-F34C-45AC-8AD3-5F6D77E417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300" y="631825"/>
            <a:ext cx="1447800" cy="284434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9FF7D76F-AFF7-4113-82FA-7F8E15964109}"/>
              </a:ext>
            </a:extLst>
          </p:cNvPr>
          <p:cNvSpPr/>
          <p:nvPr/>
        </p:nvSpPr>
        <p:spPr>
          <a:xfrm>
            <a:off x="631371" y="573987"/>
            <a:ext cx="9670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3-ta’rif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D13D4DE-A862-4742-8A81-9F83D67A98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0700" y="2232025"/>
            <a:ext cx="902286" cy="57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569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67577" y="112793"/>
            <a:ext cx="4267200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z="2000" spc="15" dirty="0"/>
              <a:t> “</a:t>
            </a:r>
            <a:r>
              <a:rPr lang="en-US" sz="2000" spc="15" dirty="0" err="1"/>
              <a:t>Ta’rif</a:t>
            </a:r>
            <a:r>
              <a:rPr lang="en-US" sz="2000" spc="15" dirty="0"/>
              <a:t> </a:t>
            </a:r>
            <a:r>
              <a:rPr lang="en-US" sz="2000" spc="15" dirty="0" err="1"/>
              <a:t>egasini</a:t>
            </a:r>
            <a:r>
              <a:rPr lang="en-US" sz="2000" spc="15" dirty="0"/>
              <a:t> top” </a:t>
            </a:r>
            <a:r>
              <a:rPr lang="en-US" sz="2000" spc="15" dirty="0" err="1"/>
              <a:t>metodi</a:t>
            </a:r>
            <a:endParaRPr lang="en-US" sz="2000" spc="15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B444934-F34C-45AC-8AD3-5F6D77E417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00" y="631825"/>
            <a:ext cx="2213040" cy="28443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D690369-9B40-4DE2-87B2-C30D324BFF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6500" y="1170771"/>
            <a:ext cx="3121423" cy="1743607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57045A89-0EF0-4EEC-A893-E419E808171C}"/>
              </a:ext>
            </a:extLst>
          </p:cNvPr>
          <p:cNvSpPr/>
          <p:nvPr/>
        </p:nvSpPr>
        <p:spPr>
          <a:xfrm>
            <a:off x="799176" y="610434"/>
            <a:ext cx="135562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91670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258548" cy="3458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ts val="1200"/>
              </a:lnSpc>
              <a:spcBef>
                <a:spcPts val="13800"/>
              </a:spcBef>
              <a:spcAft>
                <a:spcPts val="430"/>
              </a:spcAft>
            </a:pPr>
            <a: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  <a:t/>
            </a:r>
            <a:b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</a:b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139700" y="555625"/>
            <a:ext cx="2209799" cy="228600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7" name="Таблица 7">
            <a:extLst>
              <a:ext uri="{FF2B5EF4-FFF2-40B4-BE49-F238E27FC236}">
                <a16:creationId xmlns:a16="http://schemas.microsoft.com/office/drawing/2014/main" xmlns="" id="{96EF5237-E7F5-4A51-A234-9F2C1AEC0F85}"/>
              </a:ext>
            </a:extLst>
          </p:cNvPr>
          <p:cNvGraphicFramePr>
            <a:graphicFrameLocks noGrp="1"/>
          </p:cNvGraphicFramePr>
          <p:nvPr/>
        </p:nvGraphicFramePr>
        <p:xfrm>
          <a:off x="139700" y="790480"/>
          <a:ext cx="4960396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400">
                  <a:extLst>
                    <a:ext uri="{9D8B030D-6E8A-4147-A177-3AD203B41FA5}">
                      <a16:colId xmlns:a16="http://schemas.microsoft.com/office/drawing/2014/main" xmlns="" val="743106130"/>
                    </a:ext>
                  </a:extLst>
                </a:gridCol>
                <a:gridCol w="1184798">
                  <a:extLst>
                    <a:ext uri="{9D8B030D-6E8A-4147-A177-3AD203B41FA5}">
                      <a16:colId xmlns:a16="http://schemas.microsoft.com/office/drawing/2014/main" xmlns="" val="2343445773"/>
                    </a:ext>
                  </a:extLst>
                </a:gridCol>
                <a:gridCol w="1240099">
                  <a:extLst>
                    <a:ext uri="{9D8B030D-6E8A-4147-A177-3AD203B41FA5}">
                      <a16:colId xmlns:a16="http://schemas.microsoft.com/office/drawing/2014/main" xmlns="" val="2080958887"/>
                    </a:ext>
                  </a:extLst>
                </a:gridCol>
                <a:gridCol w="1240099">
                  <a:extLst>
                    <a:ext uri="{9D8B030D-6E8A-4147-A177-3AD203B41FA5}">
                      <a16:colId xmlns:a16="http://schemas.microsoft.com/office/drawing/2014/main" xmlns="" val="404900583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O‘ylar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Ko‘klam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Tong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qo‘shig‘i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Kuz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ertasi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82244376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Oygul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Baxtiyor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Shalola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Baxt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Qizlar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qo‘shig‘i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37952233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Mening</a:t>
                      </a:r>
                      <a:r>
                        <a:rPr kumimoji="0" lang="en-US" sz="16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Oybegim</a:t>
                      </a:r>
                      <a:endParaRPr kumimoji="0" lang="ru-RU" sz="16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ru-RU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Olov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sochlar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Hayot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varaqlari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Saylanma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40335497"/>
                  </a:ext>
                </a:extLst>
              </a:tr>
            </a:tbl>
          </a:graphicData>
        </a:graphic>
      </p:graphicFrame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BEFF0C94-CB69-4158-BD6B-5A6338271B62}"/>
              </a:ext>
            </a:extLst>
          </p:cNvPr>
          <p:cNvSpPr/>
          <p:nvPr/>
        </p:nvSpPr>
        <p:spPr>
          <a:xfrm>
            <a:off x="593202" y="28977"/>
            <a:ext cx="45793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Ortiqchasini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top!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3071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258548" cy="3458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ts val="1200"/>
              </a:lnSpc>
              <a:spcBef>
                <a:spcPts val="13800"/>
              </a:spcBef>
              <a:spcAft>
                <a:spcPts val="430"/>
              </a:spcAft>
            </a:pPr>
            <a: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  <a:t/>
            </a:r>
            <a:b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</a:b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139700" y="555625"/>
            <a:ext cx="2209799" cy="228600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7" name="Таблица 7">
            <a:extLst>
              <a:ext uri="{FF2B5EF4-FFF2-40B4-BE49-F238E27FC236}">
                <a16:creationId xmlns:a16="http://schemas.microsoft.com/office/drawing/2014/main" xmlns="" id="{96EF5237-E7F5-4A51-A234-9F2C1AEC0F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256534"/>
              </p:ext>
            </p:extLst>
          </p:nvPr>
        </p:nvGraphicFramePr>
        <p:xfrm>
          <a:off x="139700" y="790480"/>
          <a:ext cx="4960396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400">
                  <a:extLst>
                    <a:ext uri="{9D8B030D-6E8A-4147-A177-3AD203B41FA5}">
                      <a16:colId xmlns:a16="http://schemas.microsoft.com/office/drawing/2014/main" xmlns="" val="743106130"/>
                    </a:ext>
                  </a:extLst>
                </a:gridCol>
                <a:gridCol w="1184798">
                  <a:extLst>
                    <a:ext uri="{9D8B030D-6E8A-4147-A177-3AD203B41FA5}">
                      <a16:colId xmlns:a16="http://schemas.microsoft.com/office/drawing/2014/main" xmlns="" val="2343445773"/>
                    </a:ext>
                  </a:extLst>
                </a:gridCol>
                <a:gridCol w="1240099">
                  <a:extLst>
                    <a:ext uri="{9D8B030D-6E8A-4147-A177-3AD203B41FA5}">
                      <a16:colId xmlns:a16="http://schemas.microsoft.com/office/drawing/2014/main" xmlns="" val="2080958887"/>
                    </a:ext>
                  </a:extLst>
                </a:gridCol>
                <a:gridCol w="1240099">
                  <a:extLst>
                    <a:ext uri="{9D8B030D-6E8A-4147-A177-3AD203B41FA5}">
                      <a16:colId xmlns:a16="http://schemas.microsoft.com/office/drawing/2014/main" xmlns="" val="404900583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O‘ylar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Ko‘klam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Tong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qo‘shig‘i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Kuz</a:t>
                      </a:r>
                      <a:r>
                        <a:rPr lang="en-US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en-US" dirty="0" err="1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ertasi</a:t>
                      </a:r>
                      <a:endParaRPr lang="ru-RU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82244376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Oygul</a:t>
                      </a:r>
                      <a:r>
                        <a:rPr lang="en-US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Baxtiyor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Shalola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Baxt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Qizlar</a:t>
                      </a:r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qo‘shig‘i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37952233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Mening</a:t>
                      </a:r>
                      <a:r>
                        <a:rPr kumimoji="0" lang="en-US" sz="16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Oybegim</a:t>
                      </a:r>
                      <a:endParaRPr kumimoji="0" lang="ru-RU" sz="16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Olov</a:t>
                      </a:r>
                      <a:r>
                        <a:rPr lang="en-US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sochlar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Hayot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varaqlari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Saylanma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40335497"/>
                  </a:ext>
                </a:extLst>
              </a:tr>
            </a:tbl>
          </a:graphicData>
        </a:graphic>
      </p:graphicFrame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BEFF0C94-CB69-4158-BD6B-5A6338271B62}"/>
              </a:ext>
            </a:extLst>
          </p:cNvPr>
          <p:cNvSpPr/>
          <p:nvPr/>
        </p:nvSpPr>
        <p:spPr>
          <a:xfrm>
            <a:off x="593202" y="28977"/>
            <a:ext cx="45793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Ortiqchasini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top!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62977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2603</TotalTime>
  <Words>823</Words>
  <Application>Microsoft Office PowerPoint</Application>
  <PresentationFormat>Произвольный</PresentationFormat>
  <Paragraphs>185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34</vt:i4>
      </vt:variant>
    </vt:vector>
  </HeadingPairs>
  <TitlesOfParts>
    <vt:vector size="42" baseType="lpstr">
      <vt:lpstr>Arial Unicode MS</vt:lpstr>
      <vt:lpstr>Arial</vt:lpstr>
      <vt:lpstr>Calibri</vt:lpstr>
      <vt:lpstr>Calibri Light</vt:lpstr>
      <vt:lpstr>Times New Roman</vt:lpstr>
      <vt:lpstr>Wingdings</vt:lpstr>
      <vt:lpstr>Office Theme</vt:lpstr>
      <vt:lpstr>Ретро</vt:lpstr>
      <vt:lpstr> O‘zbek tili</vt:lpstr>
      <vt:lpstr> </vt:lpstr>
      <vt:lpstr> </vt:lpstr>
      <vt:lpstr> “Ta’rif egasini top” metodi.</vt:lpstr>
      <vt:lpstr> “Ta’rif egasini top” metodi</vt:lpstr>
      <vt:lpstr> “Ta’rif egasini top” metodi</vt:lpstr>
      <vt:lpstr> “Ta’rif egasini top” metodi</vt:lpstr>
      <vt:lpstr> </vt:lpstr>
      <vt:lpstr> </vt:lpstr>
      <vt:lpstr>Milliy an’analarimiz</vt:lpstr>
      <vt:lpstr>             Yangi mavzuning bayoni</vt:lpstr>
      <vt:lpstr>Yangi mavzuning bayoni</vt:lpstr>
      <vt:lpstr>Yangi mavzuning bayoni</vt:lpstr>
      <vt:lpstr>Yangi mavzuning bayoni</vt:lpstr>
      <vt:lpstr> </vt:lpstr>
      <vt:lpstr> </vt:lpstr>
      <vt:lpstr>2- topshiriq. Tinglang.</vt:lpstr>
      <vt:lpstr>2-topshiriq. Tinglang. </vt:lpstr>
      <vt:lpstr> </vt:lpstr>
      <vt:lpstr>   “XATOSINI TUZATING” USULI</vt:lpstr>
      <vt:lpstr>Munosabat bildiring (Kaykovusning o‘g‘li Gilonshohga aytgan pand-nasihatlari asoida)</vt:lpstr>
      <vt:lpstr>Презентация PowerPoint</vt:lpstr>
      <vt:lpstr>Презентация PowerPoint</vt:lpstr>
      <vt:lpstr>Презентация PowerPoint</vt:lpstr>
      <vt:lpstr> </vt:lpstr>
      <vt:lpstr>O‘zbek xalqining asosiy o‘ziga xos xususiyatlari</vt:lpstr>
      <vt:lpstr>O‘zbek xalqining asosiy o‘ziga xos xususiyatlari</vt:lpstr>
      <vt:lpstr>O‘zbek xallqining asosiy o‘ziga xos xususiyatlari</vt:lpstr>
      <vt:lpstr> </vt:lpstr>
      <vt:lpstr> </vt:lpstr>
      <vt:lpstr>“T ” sxemasi jadvali  (Yaxshi va yomon xislatlarni yozing)</vt:lpstr>
      <vt:lpstr>Odob-axloq qoidalari asosida jadvalni to‘ldiring</vt:lpstr>
      <vt:lpstr>“Tinglab bajaramiz” usuli</vt:lpstr>
      <vt:lpstr>Mustaqil bajarish uchun topshiriq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O‘zbek tili</dc:title>
  <cp:lastModifiedBy>Teacher</cp:lastModifiedBy>
  <cp:revision>310</cp:revision>
  <dcterms:created xsi:type="dcterms:W3CDTF">2020-04-13T08:06:06Z</dcterms:created>
  <dcterms:modified xsi:type="dcterms:W3CDTF">2021-02-09T11:14:00Z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