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7"/>
  </p:notesMasterIdLst>
  <p:sldIdLst>
    <p:sldId id="256" r:id="rId3"/>
    <p:sldId id="315" r:id="rId4"/>
    <p:sldId id="331" r:id="rId5"/>
    <p:sldId id="280" r:id="rId6"/>
    <p:sldId id="323" r:id="rId7"/>
    <p:sldId id="324" r:id="rId8"/>
    <p:sldId id="325" r:id="rId9"/>
    <p:sldId id="428" r:id="rId10"/>
    <p:sldId id="429" r:id="rId11"/>
    <p:sldId id="422" r:id="rId12"/>
    <p:sldId id="277" r:id="rId13"/>
    <p:sldId id="328" r:id="rId14"/>
    <p:sldId id="326" r:id="rId15"/>
    <p:sldId id="327" r:id="rId16"/>
    <p:sldId id="285" r:id="rId17"/>
    <p:sldId id="329" r:id="rId18"/>
    <p:sldId id="318" r:id="rId19"/>
    <p:sldId id="330" r:id="rId20"/>
    <p:sldId id="333" r:id="rId21"/>
    <p:sldId id="269" r:id="rId22"/>
    <p:sldId id="421" r:id="rId23"/>
    <p:sldId id="291" r:id="rId24"/>
    <p:sldId id="430" r:id="rId25"/>
    <p:sldId id="284" r:id="rId26"/>
    <p:sldId id="424" r:id="rId27"/>
    <p:sldId id="317" r:id="rId28"/>
    <p:sldId id="431" r:id="rId29"/>
    <p:sldId id="432" r:id="rId30"/>
    <p:sldId id="321" r:id="rId31"/>
    <p:sldId id="322" r:id="rId32"/>
    <p:sldId id="420" r:id="rId33"/>
    <p:sldId id="314" r:id="rId34"/>
    <p:sldId id="306" r:id="rId35"/>
    <p:sldId id="272" r:id="rId3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8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54EC-80DC-4FE4-80B6-B2765A98DF6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CFD3-8022-40C4-BB9F-2D931F987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873456"/>
            <a:ext cx="2335149" cy="348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46" b="0" cap="all" baseline="0">
                <a:solidFill>
                  <a:schemeClr val="tx2"/>
                </a:solidFill>
              </a:defRPr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22" y="1221827"/>
            <a:ext cx="2335149" cy="1555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58" y="873456"/>
            <a:ext cx="2335149" cy="348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46" b="0" cap="all" baseline="0">
                <a:solidFill>
                  <a:schemeClr val="tx2"/>
                </a:solidFill>
              </a:defRPr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40558" y="1221827"/>
            <a:ext cx="2335149" cy="1555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9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5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0"/>
            <a:ext cx="1915687" cy="324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10617" y="0"/>
            <a:ext cx="3027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" y="281220"/>
            <a:ext cx="1513523" cy="1081617"/>
          </a:xfrm>
        </p:spPr>
        <p:txBody>
          <a:bodyPr anchor="b">
            <a:normAutofit/>
          </a:bodyPr>
          <a:lstStyle>
            <a:lvl1pPr>
              <a:defRPr sz="1702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284" y="346118"/>
            <a:ext cx="3070289" cy="24877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217" y="1384469"/>
            <a:ext cx="1513523" cy="159882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709">
                <a:solidFill>
                  <a:srgbClr val="FFFFFF"/>
                </a:solidFill>
              </a:defRPr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48" y="3056436"/>
            <a:ext cx="1238337" cy="172758"/>
          </a:xfrm>
        </p:spPr>
        <p:txBody>
          <a:bodyPr/>
          <a:lstStyle>
            <a:lvl1pPr algn="l">
              <a:defRPr/>
            </a:lvl1pPr>
          </a:lstStyle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0284" y="3056436"/>
            <a:ext cx="2198211" cy="17275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0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43503"/>
            <a:ext cx="5764298" cy="901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" y="2325559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2401189"/>
            <a:ext cx="4782911" cy="389382"/>
          </a:xfrm>
        </p:spPr>
        <p:txBody>
          <a:bodyPr tIns="0" bIns="0" anchor="b">
            <a:noAutofit/>
          </a:bodyPr>
          <a:lstStyle>
            <a:lvl1pPr>
              <a:defRPr sz="1702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" y="0"/>
            <a:ext cx="5765793" cy="2325559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922" y="2794898"/>
            <a:ext cx="4782731" cy="2812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284"/>
              </a:spcAft>
              <a:buNone/>
              <a:defRPr sz="709">
                <a:solidFill>
                  <a:srgbClr val="FFFFFF"/>
                </a:solidFill>
              </a:defRPr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8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1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150" y="195080"/>
            <a:ext cx="1243251" cy="27252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399" y="195080"/>
            <a:ext cx="3657679" cy="2725285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5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471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435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259378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3168900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212930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7746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3076400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271470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348479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091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21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3877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960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439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9944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54">
            <a:extLst>
              <a:ext uri="{FF2B5EF4-FFF2-40B4-BE49-F238E27FC236}">
                <a16:creationId xmlns:a16="http://schemas.microsoft.com/office/drawing/2014/main" xmlns="" id="{4574C3F8-7E14-4380-BF56-4937F43A240C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1323753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4">
            <a:extLst>
              <a:ext uri="{FF2B5EF4-FFF2-40B4-BE49-F238E27FC236}">
                <a16:creationId xmlns:a16="http://schemas.microsoft.com/office/drawing/2014/main" xmlns="" id="{2305B692-686D-4E2C-BEFA-6615C6DC1BC8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3423612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>
            <a:extLst>
              <a:ext uri="{FF2B5EF4-FFF2-40B4-BE49-F238E27FC236}">
                <a16:creationId xmlns:a16="http://schemas.microsoft.com/office/drawing/2014/main" xmlns="" id="{F516DDFA-F52E-4D0C-AB46-ABFA090BFA35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6606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28527"/>
            <a:ext cx="5765800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2997070"/>
            <a:ext cx="5765800" cy="3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22" y="359097"/>
            <a:ext cx="4756785" cy="16873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783" spc="-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232" y="2108169"/>
            <a:ext cx="4756785" cy="54080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 algn="ctr">
              <a:buNone/>
              <a:defRPr sz="1135"/>
            </a:lvl2pPr>
            <a:lvl3pPr marL="432420" indent="0" algn="ctr">
              <a:buNone/>
              <a:defRPr sz="1135"/>
            </a:lvl3pPr>
            <a:lvl4pPr marL="648630" indent="0" algn="ctr">
              <a:buNone/>
              <a:defRPr sz="946"/>
            </a:lvl4pPr>
            <a:lvl5pPr marL="864840" indent="0" algn="ctr">
              <a:buNone/>
              <a:defRPr sz="946"/>
            </a:lvl5pPr>
            <a:lvl6pPr marL="1081049" indent="0" algn="ctr">
              <a:buNone/>
              <a:defRPr sz="946"/>
            </a:lvl6pPr>
            <a:lvl7pPr marL="1297259" indent="0" algn="ctr">
              <a:buNone/>
              <a:defRPr sz="946"/>
            </a:lvl7pPr>
            <a:lvl8pPr marL="1513469" indent="0" algn="ctr">
              <a:buNone/>
              <a:defRPr sz="946"/>
            </a:lvl8pPr>
            <a:lvl9pPr marL="1729679" indent="0" algn="ctr">
              <a:buNone/>
              <a:defRPr sz="94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6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359097"/>
            <a:ext cx="4756785" cy="16873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78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2106989"/>
            <a:ext cx="4756785" cy="54080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7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922" y="873306"/>
            <a:ext cx="2335149" cy="1903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0558" y="873306"/>
            <a:ext cx="2335149" cy="1903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873306"/>
            <a:ext cx="4756785" cy="19036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922" y="3056436"/>
            <a:ext cx="116917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3259" y="3056436"/>
            <a:ext cx="2280784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2092" y="3056436"/>
            <a:ext cx="62047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7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4441" y="822258"/>
            <a:ext cx="47135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8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</p:sldLayoutIdLst>
  <p:txStyles>
    <p:titleStyle>
      <a:lvl1pPr algn="l" defTabSz="432420" rtl="0" eaLnBrk="1" latinLnBrk="0" hangingPunct="1">
        <a:lnSpc>
          <a:spcPct val="85000"/>
        </a:lnSpc>
        <a:spcBef>
          <a:spcPct val="0"/>
        </a:spcBef>
        <a:buNone/>
        <a:defRPr sz="2270" kern="1200" spc="-24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242" indent="-43242" algn="l" defTabSz="432420" rtl="0" eaLnBrk="1" latinLnBrk="0" hangingPunct="1">
        <a:lnSpc>
          <a:spcPct val="90000"/>
        </a:lnSpc>
        <a:spcBef>
          <a:spcPts val="567"/>
        </a:spcBef>
        <a:spcAft>
          <a:spcPts val="9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9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1616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8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68100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54584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41068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2019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1477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0935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0393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397284" y="1319061"/>
            <a:ext cx="515261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/>
            <a:r>
              <a:rPr lang="en-US" sz="2800" b="1" dirty="0" err="1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cs typeface="Arial"/>
              </a:rPr>
              <a:t>Milliy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cs typeface="Arial"/>
              </a:rPr>
              <a:t>an’analarimiz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287532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287532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949701" y="212868"/>
            <a:ext cx="1295399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68720" y="332953"/>
            <a:ext cx="1119458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2308226"/>
            <a:ext cx="1143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34881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 err="1"/>
              <a:t>Milliy</a:t>
            </a:r>
            <a:r>
              <a:rPr lang="en-US" sz="2000" spc="15" dirty="0"/>
              <a:t> </a:t>
            </a:r>
            <a:r>
              <a:rPr lang="en-US" sz="2000" spc="15" dirty="0" err="1"/>
              <a:t>an’analarimiz</a:t>
            </a:r>
            <a:endParaRPr lang="en-US" sz="2000" spc="15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3800DF-6213-42C2-B30D-576CF838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887" y="631825"/>
            <a:ext cx="4467225" cy="24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8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1269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            </a:t>
            </a: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lang="en-US"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22770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" y="541180"/>
            <a:ext cx="5550761" cy="908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1420" y="479217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34590F-69B8-4AF4-AD1B-BE5A87A299D5}"/>
              </a:ext>
            </a:extLst>
          </p:cNvPr>
          <p:cNvSpPr/>
          <p:nvPr/>
        </p:nvSpPr>
        <p:spPr>
          <a:xfrm>
            <a:off x="210385" y="964817"/>
            <a:ext cx="2291516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2765BAE3-07C1-41D5-9DC2-D984BC047381}"/>
              </a:ext>
            </a:extLst>
          </p:cNvPr>
          <p:cNvSpPr/>
          <p:nvPr/>
        </p:nvSpPr>
        <p:spPr>
          <a:xfrm>
            <a:off x="2630339" y="1404393"/>
            <a:ext cx="838199" cy="338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CB4E37A-3A5F-4A52-A835-DE3D3140AABF}"/>
              </a:ext>
            </a:extLst>
          </p:cNvPr>
          <p:cNvSpPr/>
          <p:nvPr/>
        </p:nvSpPr>
        <p:spPr>
          <a:xfrm>
            <a:off x="1816100" y="1904877"/>
            <a:ext cx="3751335" cy="1106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o‘tmishdan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kelajakka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meros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qoladigan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avloddan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avlodga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o‘tadigan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jamiyat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hayotining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turli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sohalarida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namoyon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bo‘ladigan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moddiy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ma’naviy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qadriyat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58753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lang="en-US"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22770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" y="541180"/>
            <a:ext cx="5550761" cy="908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1420" y="479217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34590F-69B8-4AF4-AD1B-BE5A87A299D5}"/>
              </a:ext>
            </a:extLst>
          </p:cNvPr>
          <p:cNvSpPr/>
          <p:nvPr/>
        </p:nvSpPr>
        <p:spPr>
          <a:xfrm>
            <a:off x="210385" y="964817"/>
            <a:ext cx="2291516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2765BAE3-07C1-41D5-9DC2-D984BC047381}"/>
              </a:ext>
            </a:extLst>
          </p:cNvPr>
          <p:cNvSpPr/>
          <p:nvPr/>
        </p:nvSpPr>
        <p:spPr>
          <a:xfrm>
            <a:off x="2630339" y="1404393"/>
            <a:ext cx="838199" cy="338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CB4E37A-3A5F-4A52-A835-DE3D3140AABF}"/>
              </a:ext>
            </a:extLst>
          </p:cNvPr>
          <p:cNvSpPr/>
          <p:nvPr/>
        </p:nvSpPr>
        <p:spPr>
          <a:xfrm>
            <a:off x="1816100" y="1904877"/>
            <a:ext cx="3751335" cy="1106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Muayyan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ijtimoiy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tartib-qoidalar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axloq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me’yorlari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urf-odat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marosim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boshqalar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an’ana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sifatida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namoyon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bo‘ladi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55465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lang="en-US"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22770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" y="541180"/>
            <a:ext cx="5550761" cy="908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1420" y="479217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34590F-69B8-4AF4-AD1B-BE5A87A299D5}"/>
              </a:ext>
            </a:extLst>
          </p:cNvPr>
          <p:cNvSpPr/>
          <p:nvPr/>
        </p:nvSpPr>
        <p:spPr>
          <a:xfrm>
            <a:off x="210385" y="964817"/>
            <a:ext cx="2291516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2765BAE3-07C1-41D5-9DC2-D984BC047381}"/>
              </a:ext>
            </a:extLst>
          </p:cNvPr>
          <p:cNvSpPr/>
          <p:nvPr/>
        </p:nvSpPr>
        <p:spPr>
          <a:xfrm>
            <a:off x="2630339" y="1404393"/>
            <a:ext cx="838199" cy="338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CB4E37A-3A5F-4A52-A835-DE3D3140AABF}"/>
              </a:ext>
            </a:extLst>
          </p:cNvPr>
          <p:cNvSpPr/>
          <p:nvPr/>
        </p:nvSpPr>
        <p:spPr>
          <a:xfrm>
            <a:off x="1816100" y="1904877"/>
            <a:ext cx="3751335" cy="1106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alqlarning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tarixiy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rivojlanishi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jarayonida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shakllanadi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58753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lang="en-US"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22770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" y="541180"/>
            <a:ext cx="5550761" cy="908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1420" y="479217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34590F-69B8-4AF4-AD1B-BE5A87A299D5}"/>
              </a:ext>
            </a:extLst>
          </p:cNvPr>
          <p:cNvSpPr/>
          <p:nvPr/>
        </p:nvSpPr>
        <p:spPr>
          <a:xfrm>
            <a:off x="210385" y="964817"/>
            <a:ext cx="2291516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2765BAE3-07C1-41D5-9DC2-D984BC047381}"/>
              </a:ext>
            </a:extLst>
          </p:cNvPr>
          <p:cNvSpPr/>
          <p:nvPr/>
        </p:nvSpPr>
        <p:spPr>
          <a:xfrm>
            <a:off x="2630339" y="1404393"/>
            <a:ext cx="838199" cy="3382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CB4E37A-3A5F-4A52-A835-DE3D3140AABF}"/>
              </a:ext>
            </a:extLst>
          </p:cNvPr>
          <p:cNvSpPr/>
          <p:nvPr/>
        </p:nvSpPr>
        <p:spPr>
          <a:xfrm>
            <a:off x="1739901" y="1904877"/>
            <a:ext cx="3453932" cy="1106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Odamlarning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turmush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tarzi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an’analarning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shakllanishiga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ta’sir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qiladi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01601" y="619960"/>
            <a:ext cx="1714500" cy="299535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806" y="54902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8E0E3CE-D87B-4207-918D-6A3D7DF367E6}"/>
              </a:ext>
            </a:extLst>
          </p:cNvPr>
          <p:cNvSpPr/>
          <p:nvPr/>
        </p:nvSpPr>
        <p:spPr>
          <a:xfrm>
            <a:off x="0" y="64831"/>
            <a:ext cx="593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suhbatlashing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1263AF4-733C-42E9-9BDE-72DDFC729201}"/>
              </a:ext>
            </a:extLst>
          </p:cNvPr>
          <p:cNvSpPr/>
          <p:nvPr/>
        </p:nvSpPr>
        <p:spPr>
          <a:xfrm>
            <a:off x="101600" y="946669"/>
            <a:ext cx="55245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barkamollikni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180975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180975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o‘zingizda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xislatlar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1809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Xalqimizga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fazilatlarni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92249" y="2536826"/>
            <a:ext cx="5533851" cy="506021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/>
              <a:t>       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185237" y="44738"/>
            <a:ext cx="3301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2-topshiriq.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Tinglang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7DAFD80-1EC1-4A9B-9CB3-C5DAAFFB5E99}"/>
              </a:ext>
            </a:extLst>
          </p:cNvPr>
          <p:cNvSpPr/>
          <p:nvPr/>
        </p:nvSpPr>
        <p:spPr>
          <a:xfrm>
            <a:off x="1874302" y="56168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ziynati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D9C4BE-7C91-419D-B5DE-9B1683E7D776}"/>
              </a:ext>
            </a:extLst>
          </p:cNvPr>
          <p:cNvSpPr/>
          <p:nvPr/>
        </p:nvSpPr>
        <p:spPr>
          <a:xfrm>
            <a:off x="92249" y="883761"/>
            <a:ext cx="5626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ziynati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ziynat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axloqiy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xislatlarida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Kamtarlik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atrofidagilarga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o‘z-o‘ziga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munosabatda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izzat-ikrom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ehtirom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talab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qilmaydigan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axloqiy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xislat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0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88719"/>
            <a:ext cx="4267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2- </a:t>
            </a:r>
            <a:r>
              <a:rPr lang="en-US" sz="2000" spc="15" dirty="0" err="1"/>
              <a:t>topshiriq</a:t>
            </a:r>
            <a:r>
              <a:rPr lang="en-US" sz="2000" spc="15" dirty="0"/>
              <a:t>.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Tinglang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000" spc="1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97314" y="708025"/>
            <a:ext cx="5618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boshqalarni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izzattalab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muvaffaqiyatlaridan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kibr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maqtanchoqlik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kamtarlikni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ulug‘lab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kelishgan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Kamtarga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manmanga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zavol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bekorga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aytilmagan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Kibr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kamtarlikning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02424"/>
            <a:ext cx="5257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400" spc="15" dirty="0"/>
              <a:t>2-topshiriq.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Tinglang</a:t>
            </a: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r>
              <a:rPr lang="en-US" sz="2000" spc="15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139700" y="662744"/>
            <a:ext cx="55420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Ushbu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Kaykovusning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Qobusnoma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Gilonshohga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pand-nasihatlari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beqiyos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egadir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80975"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qo‘ymagaysan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izzat-ikrom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ko‘rgizgaysan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nomunosib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hayvoniy-hirsiy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qilmagaysan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padaringga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la’nat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keltirmagaysan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6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70027"/>
            <a:ext cx="2209799" cy="277768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575675" y="54972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Xotira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mashqi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49D46EF-8010-4EFF-B124-C648DF34DB4F}"/>
              </a:ext>
            </a:extLst>
          </p:cNvPr>
          <p:cNvSpPr/>
          <p:nvPr/>
        </p:nvSpPr>
        <p:spPr>
          <a:xfrm>
            <a:off x="444500" y="910890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ziynati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украшение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проявляется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kamtarlik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скромность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izzat-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ikrom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почесть,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pand-nasihatlar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qo‘ymoq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хвалиться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nomunosib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недостойный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высокомерие</a:t>
            </a:r>
          </a:p>
        </p:txBody>
      </p:sp>
    </p:spTree>
    <p:extLst>
      <p:ext uri="{BB962C8B-B14F-4D97-AF65-F5344CB8AC3E}">
        <p14:creationId xmlns:p14="http://schemas.microsoft.com/office/powerpoint/2010/main" val="243043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7D9A947-A9F9-485C-ACEF-23D343B4D42C}"/>
              </a:ext>
            </a:extLst>
          </p:cNvPr>
          <p:cNvSpPr/>
          <p:nvPr/>
        </p:nvSpPr>
        <p:spPr>
          <a:xfrm>
            <a:off x="368300" y="974725"/>
            <a:ext cx="3429001" cy="129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o‘zbegim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saboq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bordirki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sururli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bordirki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porloq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22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364" y="13578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r>
              <a:rPr lang="en-US" spc="15" dirty="0">
                <a:solidFill>
                  <a:prstClr val="white"/>
                </a:solidFill>
              </a:rPr>
              <a:t> “XATOSINI TUZATING” USULI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569485"/>
            <a:ext cx="4648200" cy="29094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en-US" sz="1600" b="1" i="0" u="none" strike="noStrike" kern="0" cap="none" spc="1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Namuna</a:t>
            </a:r>
            <a:r>
              <a:rPr kumimoji="0" lang="en-US" sz="1600" b="1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1-2. (</a:t>
            </a:r>
            <a:r>
              <a:rPr kumimoji="0" lang="en-US" sz="1400" b="1" i="0" u="none" strike="noStrike" kern="0" cap="none" spc="1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idokor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c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амоотверженная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A8EF597-3612-4BAA-987C-681A62310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98343"/>
              </p:ext>
            </p:extLst>
          </p:nvPr>
        </p:nvGraphicFramePr>
        <p:xfrm>
          <a:off x="174171" y="853621"/>
          <a:ext cx="5249855" cy="1517404"/>
        </p:xfrm>
        <a:graphic>
          <a:graphicData uri="http://schemas.openxmlformats.org/drawingml/2006/table">
            <a:tbl>
              <a:tblPr firstRow="1" firstCol="1" bandRow="1"/>
              <a:tblGrid>
                <a:gridCol w="2472342">
                  <a:extLst>
                    <a:ext uri="{9D8B030D-6E8A-4147-A177-3AD203B41FA5}">
                      <a16:colId xmlns:a16="http://schemas.microsoft.com/office/drawing/2014/main" xmlns="" val="422376496"/>
                    </a:ext>
                  </a:extLst>
                </a:gridCol>
                <a:gridCol w="2777513">
                  <a:extLst>
                    <a:ext uri="{9D8B030D-6E8A-4147-A177-3AD203B41FA5}">
                      <a16:colId xmlns:a16="http://schemas.microsoft.com/office/drawing/2014/main" xmlns="" val="1921296875"/>
                    </a:ext>
                  </a:extLst>
                </a:gridCol>
              </a:tblGrid>
              <a:tr h="298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inson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ziynati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хвалиться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2947314"/>
                  </a:ext>
                </a:extLst>
              </a:tr>
              <a:tr h="2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namoyon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bo‘ladi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наставления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3105060"/>
                  </a:ext>
                </a:extLst>
              </a:tr>
              <a:tr h="226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kamtarlik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высокомерие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43506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izzat-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ikrom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скромность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583291"/>
                  </a:ext>
                </a:extLst>
              </a:tr>
              <a:tr h="104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pand-nasihatlar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почесть,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почтение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04961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nomunosib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проявляется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88540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935591B-5434-4F2A-A4C5-250DF8A7F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0096"/>
              </p:ext>
            </p:extLst>
          </p:nvPr>
        </p:nvGraphicFramePr>
        <p:xfrm>
          <a:off x="174170" y="2343748"/>
          <a:ext cx="5249855" cy="243840"/>
        </p:xfrm>
        <a:graphic>
          <a:graphicData uri="http://schemas.openxmlformats.org/drawingml/2006/table">
            <a:tbl>
              <a:tblPr firstRow="1" firstCol="1" bandRow="1"/>
              <a:tblGrid>
                <a:gridCol w="2472342">
                  <a:extLst>
                    <a:ext uri="{9D8B030D-6E8A-4147-A177-3AD203B41FA5}">
                      <a16:colId xmlns:a16="http://schemas.microsoft.com/office/drawing/2014/main" xmlns="" val="2149670156"/>
                    </a:ext>
                  </a:extLst>
                </a:gridCol>
                <a:gridCol w="2777513">
                  <a:extLst>
                    <a:ext uri="{9D8B030D-6E8A-4147-A177-3AD203B41FA5}">
                      <a16:colId xmlns:a16="http://schemas.microsoft.com/office/drawing/2014/main" xmlns="" val="509619592"/>
                    </a:ext>
                  </a:extLst>
                </a:gridCol>
              </a:tblGrid>
              <a:tr h="218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kibr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-u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havo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недостойный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755781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14172BA-20EE-417A-8BC8-0197CE322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90189"/>
              </p:ext>
            </p:extLst>
          </p:nvPr>
        </p:nvGraphicFramePr>
        <p:xfrm>
          <a:off x="174171" y="2574144"/>
          <a:ext cx="5249855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2472342">
                  <a:extLst>
                    <a:ext uri="{9D8B030D-6E8A-4147-A177-3AD203B41FA5}">
                      <a16:colId xmlns:a16="http://schemas.microsoft.com/office/drawing/2014/main" xmlns="" val="2149670156"/>
                    </a:ext>
                  </a:extLst>
                </a:gridCol>
                <a:gridCol w="2777513">
                  <a:extLst>
                    <a:ext uri="{9D8B030D-6E8A-4147-A177-3AD203B41FA5}">
                      <a16:colId xmlns:a16="http://schemas.microsoft.com/office/drawing/2014/main" xmlns="" val="509619592"/>
                    </a:ext>
                  </a:extLst>
                </a:gridCol>
              </a:tblGrid>
              <a:tr h="253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o‘ziga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bino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qo‘ymoq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украшение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человека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755781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3F55AB-A2B8-416A-92C0-597005AF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5" y="120614"/>
            <a:ext cx="588169" cy="3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230175"/>
            <a:chOff x="-67307" y="71163"/>
            <a:chExt cx="5845205" cy="3202362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63492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b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000" b="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Kaykovusning</a:t>
            </a:r>
            <a:r>
              <a:rPr lang="en-US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o‘g‘li</a:t>
            </a:r>
            <a:r>
              <a:rPr lang="en-US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Gilonshohga</a:t>
            </a:r>
            <a:r>
              <a:rPr lang="en-US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aytgan</a:t>
            </a:r>
            <a:r>
              <a:rPr lang="en-US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pand-nasihatlari</a:t>
            </a:r>
            <a:r>
              <a:rPr lang="en-US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asoida</a:t>
            </a: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6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F21769C-2A94-4445-832A-CADB72E158A8}"/>
              </a:ext>
            </a:extLst>
          </p:cNvPr>
          <p:cNvSpPr/>
          <p:nvPr/>
        </p:nvSpPr>
        <p:spPr>
          <a:xfrm>
            <a:off x="308428" y="669224"/>
            <a:ext cx="3200400" cy="121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otangiz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pand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nasihatlarini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qolganmisiz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E67EAAB-F47C-45DA-AF92-48CDBB0B6836}"/>
              </a:ext>
            </a:extLst>
          </p:cNvPr>
          <p:cNvSpPr/>
          <p:nvPr/>
        </p:nvSpPr>
        <p:spPr>
          <a:xfrm>
            <a:off x="2273300" y="2079625"/>
            <a:ext cx="3124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qilasizmi</a:t>
            </a: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xmlns="" id="{08835BD3-9033-4454-9871-CA701A4BB202}"/>
              </a:ext>
            </a:extLst>
          </p:cNvPr>
          <p:cNvSpPr/>
          <p:nvPr/>
        </p:nvSpPr>
        <p:spPr>
          <a:xfrm>
            <a:off x="3555999" y="1546225"/>
            <a:ext cx="546101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11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627954D7-698E-4F2F-A34B-794CF0C92918}"/>
              </a:ext>
            </a:extLst>
          </p:cNvPr>
          <p:cNvGrpSpPr/>
          <p:nvPr/>
        </p:nvGrpSpPr>
        <p:grpSpPr>
          <a:xfrm>
            <a:off x="140569" y="1297032"/>
            <a:ext cx="2786237" cy="640112"/>
            <a:chOff x="204397" y="2742633"/>
            <a:chExt cx="5891602" cy="13535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0E9D820-A938-498C-9398-9C540D5008A3}"/>
                </a:ext>
              </a:extLst>
            </p:cNvPr>
            <p:cNvSpPr/>
            <p:nvPr/>
          </p:nvSpPr>
          <p:spPr>
            <a:xfrm>
              <a:off x="204397" y="2753808"/>
              <a:ext cx="3820745" cy="134236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en-US" sz="946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xmlns="" id="{8BB29CBA-8330-4704-9CD1-2E0B22B255BE}"/>
                </a:ext>
              </a:extLst>
            </p:cNvPr>
            <p:cNvSpPr/>
            <p:nvPr/>
          </p:nvSpPr>
          <p:spPr>
            <a:xfrm rot="16200000" flipH="1" flipV="1">
              <a:off x="4539053" y="2250478"/>
              <a:ext cx="1064791" cy="2049101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0A01211-C3EC-431A-AB88-ADB6DDD51AD1}"/>
              </a:ext>
            </a:extLst>
          </p:cNvPr>
          <p:cNvGrpSpPr/>
          <p:nvPr/>
        </p:nvGrpSpPr>
        <p:grpSpPr>
          <a:xfrm>
            <a:off x="239027" y="1514386"/>
            <a:ext cx="2629294" cy="1343220"/>
            <a:chOff x="571729" y="3184245"/>
            <a:chExt cx="5559741" cy="28402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57C9AEF8-AD50-477A-BD65-6788C8851ED5}"/>
                </a:ext>
              </a:extLst>
            </p:cNvPr>
            <p:cNvSpPr/>
            <p:nvPr/>
          </p:nvSpPr>
          <p:spPr>
            <a:xfrm>
              <a:off x="571729" y="4540593"/>
              <a:ext cx="3453410" cy="14839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r>
                <a:rPr lang="en-US" sz="1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Xushmuomalalik</a:t>
              </a:r>
              <a:r>
                <a:rPr lang="en-US" sz="1400" b="1" dirty="0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mehnatsevarlik</a:t>
              </a:r>
              <a:endParaRPr lang="en-US" sz="14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Равнобедренный треугольник 7">
              <a:extLst>
                <a:ext uri="{FF2B5EF4-FFF2-40B4-BE49-F238E27FC236}">
                  <a16:creationId xmlns:a16="http://schemas.microsoft.com/office/drawing/2014/main" xmlns="" id="{869479C0-300C-4681-8FA5-80C6E12EFC6D}"/>
                </a:ext>
              </a:extLst>
            </p:cNvPr>
            <p:cNvSpPr/>
            <p:nvPr/>
          </p:nvSpPr>
          <p:spPr>
            <a:xfrm rot="5400000" flipH="1">
              <a:off x="3680180" y="3548372"/>
              <a:ext cx="2815417" cy="2087163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B0B8893-13DA-48E8-94B6-51B5AA36554D}"/>
              </a:ext>
            </a:extLst>
          </p:cNvPr>
          <p:cNvGrpSpPr/>
          <p:nvPr/>
        </p:nvGrpSpPr>
        <p:grpSpPr>
          <a:xfrm>
            <a:off x="2921276" y="1275688"/>
            <a:ext cx="2769872" cy="661455"/>
            <a:chOff x="6100768" y="2742629"/>
            <a:chExt cx="5409054" cy="139867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D8BA5F58-C398-42DF-8867-635390C65F5D}"/>
                </a:ext>
              </a:extLst>
            </p:cNvPr>
            <p:cNvSpPr/>
            <p:nvPr/>
          </p:nvSpPr>
          <p:spPr>
            <a:xfrm flipH="1">
              <a:off x="8149857" y="2742629"/>
              <a:ext cx="3359965" cy="13986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en-US" sz="946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6DF13077-207E-410F-8634-C0E16D13DC50}"/>
                </a:ext>
              </a:extLst>
            </p:cNvPr>
            <p:cNvSpPr/>
            <p:nvPr/>
          </p:nvSpPr>
          <p:spPr>
            <a:xfrm rot="5400000" flipV="1">
              <a:off x="6421106" y="2422293"/>
              <a:ext cx="1398670" cy="2039345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52EDC9B2-5260-46E5-9B2D-17AD5D745365}"/>
              </a:ext>
            </a:extLst>
          </p:cNvPr>
          <p:cNvGrpSpPr/>
          <p:nvPr/>
        </p:nvGrpSpPr>
        <p:grpSpPr>
          <a:xfrm>
            <a:off x="2870815" y="1327341"/>
            <a:ext cx="2820332" cy="1522553"/>
            <a:chOff x="6217838" y="2863680"/>
            <a:chExt cx="5963698" cy="321949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46646E4-62E2-4185-8D57-863F1CF0B814}"/>
                </a:ext>
              </a:extLst>
            </p:cNvPr>
            <p:cNvSpPr/>
            <p:nvPr/>
          </p:nvSpPr>
          <p:spPr>
            <a:xfrm flipH="1">
              <a:off x="8383797" y="4684504"/>
              <a:ext cx="3797739" cy="139867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94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Равнобедренный треугольник 7">
              <a:extLst>
                <a:ext uri="{FF2B5EF4-FFF2-40B4-BE49-F238E27FC236}">
                  <a16:creationId xmlns:a16="http://schemas.microsoft.com/office/drawing/2014/main" xmlns="" id="{2BBE9126-2590-4A86-9FA8-07218666D66E}"/>
                </a:ext>
              </a:extLst>
            </p:cNvPr>
            <p:cNvSpPr/>
            <p:nvPr/>
          </p:nvSpPr>
          <p:spPr>
            <a:xfrm rot="16200000">
              <a:off x="5745656" y="3335862"/>
              <a:ext cx="3152600" cy="2208235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78D59E26-7EEF-4992-B825-12E662B7120C}"/>
              </a:ext>
            </a:extLst>
          </p:cNvPr>
          <p:cNvSpPr/>
          <p:nvPr/>
        </p:nvSpPr>
        <p:spPr>
          <a:xfrm>
            <a:off x="2327892" y="681532"/>
            <a:ext cx="1206781" cy="1190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216210"/>
            <a:r>
              <a:rPr lang="en-US" sz="1324" noProof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Kamtarlik</a:t>
            </a:r>
          </a:p>
        </p:txBody>
      </p:sp>
      <p:sp>
        <p:nvSpPr>
          <p:cNvPr id="45" name="Развернутая стрелка 6">
            <a:extLst>
              <a:ext uri="{FF2B5EF4-FFF2-40B4-BE49-F238E27FC236}">
                <a16:creationId xmlns:a16="http://schemas.microsoft.com/office/drawing/2014/main" xmlns="" id="{3E2F6D36-E115-4EAA-8E0D-490B28C0F1BF}"/>
              </a:ext>
            </a:extLst>
          </p:cNvPr>
          <p:cNvSpPr/>
          <p:nvPr/>
        </p:nvSpPr>
        <p:spPr>
          <a:xfrm>
            <a:off x="3235466" y="326031"/>
            <a:ext cx="1589489" cy="440446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210"/>
            <a:endParaRPr lang="ru-RU" sz="85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Развернутая стрелка 37">
            <a:extLst>
              <a:ext uri="{FF2B5EF4-FFF2-40B4-BE49-F238E27FC236}">
                <a16:creationId xmlns:a16="http://schemas.microsoft.com/office/drawing/2014/main" xmlns="" id="{D2685C99-E347-4CD0-95E8-17896C976862}"/>
              </a:ext>
            </a:extLst>
          </p:cNvPr>
          <p:cNvSpPr/>
          <p:nvPr/>
        </p:nvSpPr>
        <p:spPr>
          <a:xfrm flipH="1">
            <a:off x="952547" y="391207"/>
            <a:ext cx="1577789" cy="388075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210"/>
            <a:endParaRPr lang="ru-RU" sz="851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Выноска со стрелкой вниз 12">
            <a:extLst>
              <a:ext uri="{FF2B5EF4-FFF2-40B4-BE49-F238E27FC236}">
                <a16:creationId xmlns:a16="http://schemas.microsoft.com/office/drawing/2014/main" xmlns="" id="{083737C6-A482-41C0-B51B-270F7ADB7FDE}"/>
              </a:ext>
            </a:extLst>
          </p:cNvPr>
          <p:cNvSpPr/>
          <p:nvPr/>
        </p:nvSpPr>
        <p:spPr>
          <a:xfrm>
            <a:off x="385978" y="569790"/>
            <a:ext cx="1706794" cy="75244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6210"/>
            <a:r>
              <a:rPr lang="en-US" sz="113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endParaRPr lang="ru-RU" sz="113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Выноска со стрелкой вниз 38">
            <a:extLst>
              <a:ext uri="{FF2B5EF4-FFF2-40B4-BE49-F238E27FC236}">
                <a16:creationId xmlns:a16="http://schemas.microsoft.com/office/drawing/2014/main" xmlns="" id="{CF699C7F-36F7-42DC-A93B-DAD8E2FBBCAD}"/>
              </a:ext>
            </a:extLst>
          </p:cNvPr>
          <p:cNvSpPr/>
          <p:nvPr/>
        </p:nvSpPr>
        <p:spPr>
          <a:xfrm>
            <a:off x="3843333" y="560535"/>
            <a:ext cx="1806186" cy="75165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6210"/>
            <a:r>
              <a:rPr lang="en-US" sz="113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endParaRPr lang="ru-RU" sz="113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50" y="1275689"/>
            <a:ext cx="2007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6210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insonga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xos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go‘zal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fazilatlardan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biridir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1400" b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2B5348-07C0-4235-899C-95B37E129FB4}"/>
              </a:ext>
            </a:extLst>
          </p:cNvPr>
          <p:cNvSpPr/>
          <p:nvPr/>
        </p:nvSpPr>
        <p:spPr>
          <a:xfrm>
            <a:off x="4095447" y="1327342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rostgo‘lik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yaxshi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xulq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893D8A-C3EA-4F56-B6FA-8F29768D0C65}"/>
              </a:ext>
            </a:extLst>
          </p:cNvPr>
          <p:cNvSpPr/>
          <p:nvPr/>
        </p:nvSpPr>
        <p:spPr>
          <a:xfrm>
            <a:off x="4036060" y="2243775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xushfe’llik</a:t>
            </a:r>
            <a:endParaRPr lang="en-US" sz="1600" b="1" kern="0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kamgaplik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…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236B94-6702-4E0C-B0B8-55DD634E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"/>
            <a:ext cx="5765800" cy="3555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094A3F-CE1C-4F99-9318-0C81B8CDEF92}"/>
              </a:ext>
            </a:extLst>
          </p:cNvPr>
          <p:cNvSpPr/>
          <p:nvPr/>
        </p:nvSpPr>
        <p:spPr>
          <a:xfrm>
            <a:off x="1895788" y="-4330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IZOH BERING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1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627954D7-698E-4F2F-A34B-794CF0C92918}"/>
              </a:ext>
            </a:extLst>
          </p:cNvPr>
          <p:cNvGrpSpPr/>
          <p:nvPr/>
        </p:nvGrpSpPr>
        <p:grpSpPr>
          <a:xfrm>
            <a:off x="140569" y="1297032"/>
            <a:ext cx="2786237" cy="640112"/>
            <a:chOff x="204397" y="2742633"/>
            <a:chExt cx="5891602" cy="13535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0E9D820-A938-498C-9398-9C540D5008A3}"/>
                </a:ext>
              </a:extLst>
            </p:cNvPr>
            <p:cNvSpPr/>
            <p:nvPr/>
          </p:nvSpPr>
          <p:spPr>
            <a:xfrm>
              <a:off x="204397" y="2753808"/>
              <a:ext cx="3820745" cy="134236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en-US" sz="946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xmlns="" id="{8BB29CBA-8330-4704-9CD1-2E0B22B255BE}"/>
                </a:ext>
              </a:extLst>
            </p:cNvPr>
            <p:cNvSpPr/>
            <p:nvPr/>
          </p:nvSpPr>
          <p:spPr>
            <a:xfrm rot="16200000" flipH="1" flipV="1">
              <a:off x="4539053" y="2250478"/>
              <a:ext cx="1064791" cy="2049101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0A01211-C3EC-431A-AB88-ADB6DDD51AD1}"/>
              </a:ext>
            </a:extLst>
          </p:cNvPr>
          <p:cNvGrpSpPr/>
          <p:nvPr/>
        </p:nvGrpSpPr>
        <p:grpSpPr>
          <a:xfrm>
            <a:off x="239027" y="1514386"/>
            <a:ext cx="2629294" cy="1343220"/>
            <a:chOff x="571729" y="3184245"/>
            <a:chExt cx="5559741" cy="28402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57C9AEF8-AD50-477A-BD65-6788C8851ED5}"/>
                </a:ext>
              </a:extLst>
            </p:cNvPr>
            <p:cNvSpPr/>
            <p:nvPr/>
          </p:nvSpPr>
          <p:spPr>
            <a:xfrm>
              <a:off x="571729" y="4540593"/>
              <a:ext cx="3453410" cy="14839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r>
                <a:rPr lang="en-US" sz="1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qo‘pollik</a:t>
              </a:r>
              <a:endPara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algn="ctr" defTabSz="216210"/>
              <a:r>
                <a:rPr lang="en-US" sz="1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manmanlik</a:t>
              </a:r>
              <a:endParaRPr lang="en-US" sz="14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Равнобедренный треугольник 7">
              <a:extLst>
                <a:ext uri="{FF2B5EF4-FFF2-40B4-BE49-F238E27FC236}">
                  <a16:creationId xmlns:a16="http://schemas.microsoft.com/office/drawing/2014/main" xmlns="" id="{869479C0-300C-4681-8FA5-80C6E12EFC6D}"/>
                </a:ext>
              </a:extLst>
            </p:cNvPr>
            <p:cNvSpPr/>
            <p:nvPr/>
          </p:nvSpPr>
          <p:spPr>
            <a:xfrm rot="5400000" flipH="1">
              <a:off x="3680180" y="3548372"/>
              <a:ext cx="2815417" cy="2087163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B0B8893-13DA-48E8-94B6-51B5AA36554D}"/>
              </a:ext>
            </a:extLst>
          </p:cNvPr>
          <p:cNvGrpSpPr/>
          <p:nvPr/>
        </p:nvGrpSpPr>
        <p:grpSpPr>
          <a:xfrm>
            <a:off x="2921276" y="1275688"/>
            <a:ext cx="2769872" cy="661455"/>
            <a:chOff x="6100768" y="2742629"/>
            <a:chExt cx="5409054" cy="139867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D8BA5F58-C398-42DF-8867-635390C65F5D}"/>
                </a:ext>
              </a:extLst>
            </p:cNvPr>
            <p:cNvSpPr/>
            <p:nvPr/>
          </p:nvSpPr>
          <p:spPr>
            <a:xfrm flipH="1">
              <a:off x="8041529" y="2742629"/>
              <a:ext cx="3468293" cy="13986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en-US" sz="946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6DF13077-207E-410F-8634-C0E16D13DC50}"/>
                </a:ext>
              </a:extLst>
            </p:cNvPr>
            <p:cNvSpPr/>
            <p:nvPr/>
          </p:nvSpPr>
          <p:spPr>
            <a:xfrm rot="5400000" flipV="1">
              <a:off x="6421106" y="2422293"/>
              <a:ext cx="1398670" cy="2039345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52EDC9B2-5260-46E5-9B2D-17AD5D745365}"/>
              </a:ext>
            </a:extLst>
          </p:cNvPr>
          <p:cNvGrpSpPr/>
          <p:nvPr/>
        </p:nvGrpSpPr>
        <p:grpSpPr>
          <a:xfrm>
            <a:off x="2870815" y="1327341"/>
            <a:ext cx="2894984" cy="1522553"/>
            <a:chOff x="6217838" y="2863680"/>
            <a:chExt cx="6121552" cy="321949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46646E4-62E2-4185-8D57-863F1CF0B814}"/>
                </a:ext>
              </a:extLst>
            </p:cNvPr>
            <p:cNvSpPr/>
            <p:nvPr/>
          </p:nvSpPr>
          <p:spPr>
            <a:xfrm flipH="1">
              <a:off x="8380553" y="4684504"/>
              <a:ext cx="3958837" cy="139867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94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Равнобедренный треугольник 7">
              <a:extLst>
                <a:ext uri="{FF2B5EF4-FFF2-40B4-BE49-F238E27FC236}">
                  <a16:creationId xmlns:a16="http://schemas.microsoft.com/office/drawing/2014/main" xmlns="" id="{2BBE9126-2590-4A86-9FA8-07218666D66E}"/>
                </a:ext>
              </a:extLst>
            </p:cNvPr>
            <p:cNvSpPr/>
            <p:nvPr/>
          </p:nvSpPr>
          <p:spPr>
            <a:xfrm rot="16200000">
              <a:off x="5745656" y="3335862"/>
              <a:ext cx="3152600" cy="2208235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210"/>
              <a:endParaRPr lang="ru-RU" sz="85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78D59E26-7EEF-4992-B825-12E662B7120C}"/>
              </a:ext>
            </a:extLst>
          </p:cNvPr>
          <p:cNvSpPr/>
          <p:nvPr/>
        </p:nvSpPr>
        <p:spPr>
          <a:xfrm>
            <a:off x="2327892" y="681532"/>
            <a:ext cx="1206781" cy="1190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216210"/>
            <a:r>
              <a:rPr lang="en-US" sz="1324" noProof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Mag‘rurlik</a:t>
            </a:r>
          </a:p>
        </p:txBody>
      </p:sp>
      <p:sp>
        <p:nvSpPr>
          <p:cNvPr id="45" name="Развернутая стрелка 6">
            <a:extLst>
              <a:ext uri="{FF2B5EF4-FFF2-40B4-BE49-F238E27FC236}">
                <a16:creationId xmlns:a16="http://schemas.microsoft.com/office/drawing/2014/main" xmlns="" id="{3E2F6D36-E115-4EAA-8E0D-490B28C0F1BF}"/>
              </a:ext>
            </a:extLst>
          </p:cNvPr>
          <p:cNvSpPr/>
          <p:nvPr/>
        </p:nvSpPr>
        <p:spPr>
          <a:xfrm>
            <a:off x="3235466" y="326031"/>
            <a:ext cx="1589489" cy="440446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210"/>
            <a:endParaRPr lang="ru-RU" sz="85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Развернутая стрелка 37">
            <a:extLst>
              <a:ext uri="{FF2B5EF4-FFF2-40B4-BE49-F238E27FC236}">
                <a16:creationId xmlns:a16="http://schemas.microsoft.com/office/drawing/2014/main" xmlns="" id="{D2685C99-E347-4CD0-95E8-17896C976862}"/>
              </a:ext>
            </a:extLst>
          </p:cNvPr>
          <p:cNvSpPr/>
          <p:nvPr/>
        </p:nvSpPr>
        <p:spPr>
          <a:xfrm flipH="1">
            <a:off x="952547" y="391207"/>
            <a:ext cx="1577789" cy="388075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210"/>
            <a:endParaRPr lang="ru-RU" sz="851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7" name="Выноска со стрелкой вниз 12">
            <a:extLst>
              <a:ext uri="{FF2B5EF4-FFF2-40B4-BE49-F238E27FC236}">
                <a16:creationId xmlns:a16="http://schemas.microsoft.com/office/drawing/2014/main" xmlns="" id="{083737C6-A482-41C0-B51B-270F7ADB7FDE}"/>
              </a:ext>
            </a:extLst>
          </p:cNvPr>
          <p:cNvSpPr/>
          <p:nvPr/>
        </p:nvSpPr>
        <p:spPr>
          <a:xfrm>
            <a:off x="385978" y="569790"/>
            <a:ext cx="1706794" cy="75244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6210"/>
            <a:r>
              <a:rPr lang="en-US" sz="113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endParaRPr lang="ru-RU" sz="113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Выноска со стрелкой вниз 38">
            <a:extLst>
              <a:ext uri="{FF2B5EF4-FFF2-40B4-BE49-F238E27FC236}">
                <a16:creationId xmlns:a16="http://schemas.microsoft.com/office/drawing/2014/main" xmlns="" id="{CF699C7F-36F7-42DC-A93B-DAD8E2FBBCAD}"/>
              </a:ext>
            </a:extLst>
          </p:cNvPr>
          <p:cNvSpPr/>
          <p:nvPr/>
        </p:nvSpPr>
        <p:spPr>
          <a:xfrm>
            <a:off x="3843333" y="560535"/>
            <a:ext cx="1806186" cy="75165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6210"/>
            <a:r>
              <a:rPr lang="en-US" sz="113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endParaRPr lang="ru-RU" sz="113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50" y="1275689"/>
            <a:ext cx="2007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6210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insonga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xos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salbiy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xususiyat</a:t>
            </a:r>
            <a:endParaRPr lang="en-US" sz="1400" b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2B5348-07C0-4235-899C-95B37E129FB4}"/>
              </a:ext>
            </a:extLst>
          </p:cNvPr>
          <p:cNvSpPr/>
          <p:nvPr/>
        </p:nvSpPr>
        <p:spPr>
          <a:xfrm>
            <a:off x="4104147" y="1368022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Yomon</a:t>
            </a:r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xulq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893D8A-C3EA-4F56-B6FA-8F29768D0C65}"/>
              </a:ext>
            </a:extLst>
          </p:cNvPr>
          <p:cNvSpPr/>
          <p:nvPr/>
        </p:nvSpPr>
        <p:spPr>
          <a:xfrm>
            <a:off x="3843333" y="2272868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Boshqalardan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o‘zini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ustun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qo‘yish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…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236B94-6702-4E0C-B0B8-55DD634E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"/>
            <a:ext cx="5765800" cy="3555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094A3F-CE1C-4F99-9318-0C81B8CDEF92}"/>
              </a:ext>
            </a:extLst>
          </p:cNvPr>
          <p:cNvSpPr/>
          <p:nvPr/>
        </p:nvSpPr>
        <p:spPr>
          <a:xfrm>
            <a:off x="1895788" y="-4330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IZOH BERING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52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700" y="555625"/>
            <a:ext cx="2209799" cy="762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0" y="72753"/>
            <a:ext cx="728825" cy="44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20475" y="20838"/>
            <a:ext cx="5115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Charxpalak</a:t>
            </a:r>
            <a:r>
              <a:rPr lang="en-US" sz="1400" b="1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yo‘nalishida</a:t>
            </a:r>
            <a:r>
              <a:rPr lang="en-US" sz="1400" b="1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milliy</a:t>
            </a:r>
            <a:r>
              <a:rPr lang="en-US" sz="1600" b="1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an’analarimizni</a:t>
            </a:r>
            <a:r>
              <a:rPr lang="en-US" sz="1600" b="1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yozing</a:t>
            </a:r>
            <a:r>
              <a:rPr lang="en-US" sz="1600" b="1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48E60C-FCEC-4191-A3B1-09D6D25D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90" y="853523"/>
            <a:ext cx="2209799" cy="18711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8FEE7C-B69A-4E28-9D3B-4D758671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942" y="936370"/>
            <a:ext cx="341926" cy="5193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8C98774-D387-48C3-B5AE-59CDA21A1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24" y="653419"/>
            <a:ext cx="3048455" cy="24487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67C8F0-7947-4C90-809D-06BE2B26D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244" y="1195472"/>
            <a:ext cx="1597290" cy="11522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EB79F5D-9B6B-4871-B1B4-244633C2A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820" y="1622425"/>
            <a:ext cx="341406" cy="5182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1DF45C3-8CA1-4433-8066-077A0916D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414" y="2471660"/>
            <a:ext cx="341406" cy="5182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F5C27B4-0975-45AC-9475-C19E451A1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560" y="853523"/>
            <a:ext cx="341406" cy="5182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01E8EF4-7100-4F46-9F9A-178204730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744" y="1614411"/>
            <a:ext cx="341406" cy="5182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FB5ED25-30E2-4455-BCB1-A29260DC2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867" y="2428550"/>
            <a:ext cx="341406" cy="518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91872A1-F516-4D0B-B6BE-3C091944F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097" y="2746272"/>
            <a:ext cx="341406" cy="4323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3F496EE-CF2D-45D3-B062-7D80787A4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89" y="568779"/>
            <a:ext cx="1393056" cy="722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3041F6C-F921-4609-8D72-8BBE37C44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" y="1437088"/>
            <a:ext cx="1290036" cy="6690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FC5F3B7-EAEC-46E3-8297-65508AA6C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1563" y="2471660"/>
            <a:ext cx="1713131" cy="6595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8CA5C30-0783-4B43-9B6B-855066E44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6968" y="1638613"/>
            <a:ext cx="1610374" cy="6200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ECBE27C-F75F-446D-A647-CDD55E7B5E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743" y="758840"/>
            <a:ext cx="1876421" cy="7224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34E551-DDE7-406F-8AB3-8CFFD19CCD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52" y="2325343"/>
            <a:ext cx="1292464" cy="66452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B33F7BD-0B18-46F2-9FF5-01942D0488A2}"/>
              </a:ext>
            </a:extLst>
          </p:cNvPr>
          <p:cNvSpPr/>
          <p:nvPr/>
        </p:nvSpPr>
        <p:spPr>
          <a:xfrm>
            <a:off x="4315067" y="919369"/>
            <a:ext cx="1290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Mehmondo‘st-lik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8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197053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223152" y="56230"/>
            <a:ext cx="3209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Milliy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qadriyatlarimiz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E33F75-AB5F-44CE-A1D4-EB39828B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784225"/>
            <a:ext cx="1595982" cy="1199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A45001-3297-484A-8F6D-3BACA7211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781050"/>
            <a:ext cx="1905000" cy="1199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F31A03-6081-4029-B4EE-8C3B3E65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561" y="1943106"/>
            <a:ext cx="1638412" cy="1199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5B9554-F6D9-4B91-8274-5A2BCDBDD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56" y="2015092"/>
            <a:ext cx="1595981" cy="1095375"/>
          </a:xfrm>
          <a:prstGeom prst="rect">
            <a:avLst/>
          </a:prstGeom>
        </p:spPr>
      </p:pic>
      <p:pic>
        <p:nvPicPr>
          <p:cNvPr id="2050" name="Picture 2" descr="Картинки по запросу &quot;milliy an'ana va qadriyatlar&quot;">
            <a:extLst>
              <a:ext uri="{FF2B5EF4-FFF2-40B4-BE49-F238E27FC236}">
                <a16:creationId xmlns:a16="http://schemas.microsoft.com/office/drawing/2014/main" xmlns="" id="{ED0CA9E4-D27B-4491-BF11-9379B09F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61" y="714125"/>
            <a:ext cx="1638412" cy="11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A9C037-8E09-4F58-B27F-4A069024F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101" y="2026431"/>
            <a:ext cx="1905000" cy="10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700" y="54311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91106" y="913398"/>
            <a:ext cx="3377594" cy="199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O‘zbek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xalqida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qadimdan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mehr-oqibat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saxiylik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ota-ona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kattalarga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hurmat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yetim-yesirlarga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muruvvat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Vatanga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muhabbat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mehnatsevarlik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halollik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kabi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insoniy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fazilatlar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bor.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F19FDF-DC51-46C7-A0C6-349487A0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20" y="546290"/>
            <a:ext cx="1929473" cy="1363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D04144-554B-4F25-A467-8575F59C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20" y="1910253"/>
            <a:ext cx="1942174" cy="12680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681182-A12A-4AB8-AD1C-2258F2BC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6519"/>
            <a:ext cx="5164295" cy="246221"/>
          </a:xfrm>
        </p:spPr>
        <p:txBody>
          <a:bodyPr/>
          <a:lstStyle/>
          <a:p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xalqining</a:t>
            </a:r>
            <a:r>
              <a:rPr lang="en-US" sz="16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asosiy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o‘ziga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xos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xususiyatlari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2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700" y="54311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91106" y="913398"/>
            <a:ext cx="3377594" cy="1623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Shuning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ham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o‘zbek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xalqi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orasida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bir-birini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yo‘qlash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nochor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nogiron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oilalarga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yordam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berish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odat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tusiga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kirgan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F19FDF-DC51-46C7-A0C6-349487A0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64" y="1043129"/>
            <a:ext cx="1929473" cy="136396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681182-A12A-4AB8-AD1C-2258F2BC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6519"/>
            <a:ext cx="5164295" cy="246221"/>
          </a:xfrm>
        </p:spPr>
        <p:txBody>
          <a:bodyPr/>
          <a:lstStyle/>
          <a:p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xalqining</a:t>
            </a:r>
            <a:r>
              <a:rPr lang="en-US" sz="16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asosiy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o‘ziga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xos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xususiyatlari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1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700" y="54311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91106" y="771716"/>
            <a:ext cx="3682394" cy="2298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O‘zbek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xalqining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ma’naviy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qiyofasini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belgilaydigan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meh-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mondo‘stlik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kattalarga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hurmat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marosimlarda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o‘zaro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yor-damlashish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hashar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oilada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bir-biriga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ko‘maklashish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oila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buzilishiga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yo‘l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qo‘ymaslik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kabi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udumlar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ko‘p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yillardan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mavjud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1681182-A12A-4AB8-AD1C-2258F2BC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6519"/>
            <a:ext cx="5164295" cy="246221"/>
          </a:xfrm>
        </p:spPr>
        <p:txBody>
          <a:bodyPr/>
          <a:lstStyle/>
          <a:p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xallqining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asosiy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o‘ziga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xos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xususiyatlari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EB4DBB-D4AD-4A59-B578-3016B7A7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77" y="672383"/>
            <a:ext cx="1563531" cy="12611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D23227-D4B3-4DF5-B0EC-E2CCFD2B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775" y="1946825"/>
            <a:ext cx="1597290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4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109301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600737" y="51824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Beshik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to‘yi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39700" y="974725"/>
            <a:ext cx="3498850" cy="163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>
              <a:lnSpc>
                <a:spcPts val="1370"/>
              </a:lnSpc>
              <a:spcBef>
                <a:spcPts val="3300"/>
              </a:spcBef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chaqaloqni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beshikka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marosimli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bayramdir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marosimlardan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chaqaloq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tug‘ilishining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7-, 9-, 11-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viloyatlarda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o‘zicha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xususiyatlarga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A56E88-6AD9-4C34-96DA-342C80F3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98" y="574221"/>
            <a:ext cx="1724025" cy="1094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9100B3-90A2-4695-8679-CB16FEAF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197" y="1690642"/>
            <a:ext cx="1724025" cy="14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361087" y="25303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Darsimiz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shiori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7D9A947-A9F9-485C-ACEF-23D343B4D42C}"/>
              </a:ext>
            </a:extLst>
          </p:cNvPr>
          <p:cNvSpPr/>
          <p:nvPr/>
        </p:nvSpPr>
        <p:spPr>
          <a:xfrm>
            <a:off x="558799" y="968172"/>
            <a:ext cx="3429001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Aytsang</a:t>
            </a:r>
            <a:r>
              <a:rPr lang="en-US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unutaman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5C414DD-E8D4-465E-8EE3-5349C4B9ABD3}"/>
              </a:ext>
            </a:extLst>
          </p:cNvPr>
          <p:cNvSpPr/>
          <p:nvPr/>
        </p:nvSpPr>
        <p:spPr>
          <a:xfrm>
            <a:off x="793132" y="1634922"/>
            <a:ext cx="3276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Ko‘rsatsang</a:t>
            </a:r>
            <a:r>
              <a:rPr lang="en-US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qolaman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290EF31-AAC1-405E-83E9-FA2B1F32BDBE}"/>
              </a:ext>
            </a:extLst>
          </p:cNvPr>
          <p:cNvSpPr/>
          <p:nvPr/>
        </p:nvSpPr>
        <p:spPr>
          <a:xfrm>
            <a:off x="1485551" y="2471084"/>
            <a:ext cx="3429001" cy="60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bajarsam</a:t>
            </a:r>
            <a:r>
              <a:rPr lang="en-US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Anglab</a:t>
            </a:r>
            <a:r>
              <a:rPr lang="en-US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yetaman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xmlns="" id="{572E89F4-52D9-4044-A1C0-0E5DC3EB82DE}"/>
              </a:ext>
            </a:extLst>
          </p:cNvPr>
          <p:cNvSpPr/>
          <p:nvPr/>
        </p:nvSpPr>
        <p:spPr>
          <a:xfrm>
            <a:off x="4084703" y="1412875"/>
            <a:ext cx="304800" cy="419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xmlns="" id="{AF710AA2-DB33-4524-B87B-51B72718BF3F}"/>
              </a:ext>
            </a:extLst>
          </p:cNvPr>
          <p:cNvSpPr/>
          <p:nvPr/>
        </p:nvSpPr>
        <p:spPr>
          <a:xfrm>
            <a:off x="1206500" y="2225221"/>
            <a:ext cx="279051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109301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392925" y="202003"/>
            <a:ext cx="2326727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SUNNAT TO‘YI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39700" y="974725"/>
            <a:ext cx="3498850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Xatna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e’zozlangan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odatidir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sunnat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Bu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3, 5, 7, 9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yoshga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kirganda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kamdan-kam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11-12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B878E9-ED0E-4879-8D6A-EA9D47C1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0" y="843234"/>
            <a:ext cx="1828800" cy="21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230175"/>
            <a:chOff x="-67307" y="71163"/>
            <a:chExt cx="5845205" cy="3202362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63492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0388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“T</a:t>
            </a:r>
            <a:r>
              <a:rPr lang="en-US" sz="2000" kern="1200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sxemasi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xislatlarni</a:t>
            </a: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6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6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527472-2B47-4988-8C8F-60CED15B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80830"/>
            <a:ext cx="4787900" cy="252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50F404-577A-45F8-8785-B824E4F8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38450" y="796471"/>
            <a:ext cx="228600" cy="23118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78605C-8ADA-4C54-8832-92F9CD1C4CB3}"/>
              </a:ext>
            </a:extLst>
          </p:cNvPr>
          <p:cNvSpPr/>
          <p:nvPr/>
        </p:nvSpPr>
        <p:spPr>
          <a:xfrm>
            <a:off x="73025" y="825500"/>
            <a:ext cx="2895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Yaxshi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xislatlar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Kamtarlik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8586F2-D7ED-4586-8C9C-B96E28F1B48F}"/>
              </a:ext>
            </a:extLst>
          </p:cNvPr>
          <p:cNvSpPr/>
          <p:nvPr/>
        </p:nvSpPr>
        <p:spPr>
          <a:xfrm>
            <a:off x="3130551" y="807659"/>
            <a:ext cx="226235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Yomon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xislatlar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Manmanlik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690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26" y="107067"/>
            <a:ext cx="565987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Odob-axloq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qoidalari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asosida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jadvalni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to‘ldiring</a:t>
            </a:r>
            <a:endParaRPr lang="ru-RU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4400" y="294902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205" y="555625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B41691-0182-4A37-AED9-12181B23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012825"/>
            <a:ext cx="1865518" cy="16536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D22B21-D94B-4BCB-9EE7-810911925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1012825"/>
            <a:ext cx="1901462" cy="16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63" y="35820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6" y="94805"/>
            <a:ext cx="554118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s-ES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“Tinglab bajaramiz” usuli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84351" y="71222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D0C2DEC-666F-4707-950D-26C139C92834}"/>
              </a:ext>
            </a:extLst>
          </p:cNvPr>
          <p:cNvSpPr/>
          <p:nvPr/>
        </p:nvSpPr>
        <p:spPr>
          <a:xfrm>
            <a:off x="1054100" y="712224"/>
            <a:ext cx="1086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KAMTARLIK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C00D0EF-DDAA-4C19-B4EA-F53F26790CC7}"/>
              </a:ext>
            </a:extLst>
          </p:cNvPr>
          <p:cNvSpPr/>
          <p:nvPr/>
        </p:nvSpPr>
        <p:spPr>
          <a:xfrm>
            <a:off x="258713" y="957105"/>
            <a:ext cx="303159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Garchi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mag‘rur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ham,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Piyolaga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choynak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manmanlik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Kibr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      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Kamtarin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g‘urur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ostonasidan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Piyolani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shuning‐chun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O‘par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peshonasidan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(</a:t>
            </a:r>
            <a:r>
              <a:rPr lang="en-US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Erkin</a:t>
            </a: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Vohidov</a:t>
            </a: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3A7444-5A28-4B98-B703-CC8FACA1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02" y="940145"/>
            <a:ext cx="2420068" cy="17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98425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1BF73CD-AEBA-4962-A445-C2ADAD82129A}"/>
              </a:ext>
            </a:extLst>
          </p:cNvPr>
          <p:cNvSpPr/>
          <p:nvPr/>
        </p:nvSpPr>
        <p:spPr>
          <a:xfrm>
            <a:off x="545890" y="1253093"/>
            <a:ext cx="4860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bayramlarning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E17FDAA-39AC-4BCA-8176-973B04E5C833}"/>
              </a:ext>
            </a:extLst>
          </p:cNvPr>
          <p:cNvSpPr/>
          <p:nvPr/>
        </p:nvSpPr>
        <p:spPr>
          <a:xfrm>
            <a:off x="1441450" y="1681347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95123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 “</a:t>
            </a:r>
            <a:r>
              <a:rPr lang="en-US" sz="2000" spc="15" dirty="0" err="1"/>
              <a:t>Ta’rif</a:t>
            </a:r>
            <a:r>
              <a:rPr lang="en-US" sz="2000" spc="15" dirty="0"/>
              <a:t> </a:t>
            </a:r>
            <a:r>
              <a:rPr lang="en-US" sz="2000" spc="15" dirty="0" err="1"/>
              <a:t>egasini</a:t>
            </a:r>
            <a:r>
              <a:rPr lang="en-US" sz="2000" spc="15" dirty="0"/>
              <a:t> top” </a:t>
            </a:r>
            <a:r>
              <a:rPr lang="en-US" sz="2000" spc="15" dirty="0" err="1"/>
              <a:t>metodi</a:t>
            </a:r>
            <a:r>
              <a:rPr lang="en-US" sz="2000" spc="15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139700" y="1202476"/>
            <a:ext cx="5486400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buClr>
                <a:srgbClr val="90C226"/>
              </a:buClr>
              <a:buSzPct val="80000"/>
              <a:defRPr/>
            </a:pPr>
            <a:r>
              <a:rPr lang="en-US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jodiy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kamolotida</a:t>
            </a:r>
            <a:r>
              <a:rPr lang="en-US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klassiklari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zaki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ijodiyoti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an’analarining</a:t>
            </a:r>
            <a:r>
              <a:rPr lang="en-US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benihoya</a:t>
            </a:r>
            <a:r>
              <a:rPr lang="en-US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ru-RU" alt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44934-F34C-45AC-8AD3-5F6D77E4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31825"/>
            <a:ext cx="1752600" cy="2844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F7D76F-AFF7-4113-82FA-7F8E15964109}"/>
              </a:ext>
            </a:extLst>
          </p:cNvPr>
          <p:cNvSpPr/>
          <p:nvPr/>
        </p:nvSpPr>
        <p:spPr>
          <a:xfrm>
            <a:off x="825500" y="573987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1-ta’rif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7BF186-83A6-4CC1-8DC1-99690B8A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57" y="2372781"/>
            <a:ext cx="90228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08374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 “</a:t>
            </a:r>
            <a:r>
              <a:rPr lang="en-US" sz="2000" spc="15" dirty="0" err="1"/>
              <a:t>Ta’rif</a:t>
            </a:r>
            <a:r>
              <a:rPr lang="en-US" sz="2000" spc="15" dirty="0"/>
              <a:t> </a:t>
            </a:r>
            <a:r>
              <a:rPr lang="en-US" sz="2000" spc="15" dirty="0" err="1"/>
              <a:t>egasini</a:t>
            </a:r>
            <a:r>
              <a:rPr lang="en-US" sz="2000" spc="15" dirty="0"/>
              <a:t> top” </a:t>
            </a:r>
            <a:r>
              <a:rPr lang="en-US" sz="2000" spc="15" dirty="0" err="1"/>
              <a:t>metodi</a:t>
            </a:r>
            <a:endParaRPr lang="en-US" sz="2000" spc="1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185057" y="1217270"/>
            <a:ext cx="5395686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buClr>
                <a:srgbClr val="90C226"/>
              </a:buClr>
              <a:buSzPct val="80000"/>
              <a:defRPr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Oʻylar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Shalola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sheʼriy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toʻplamlari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Respublika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mukofotiga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44934-F34C-45AC-8AD3-5F6D77E4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31825"/>
            <a:ext cx="1752600" cy="2844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F7D76F-AFF7-4113-82FA-7F8E15964109}"/>
              </a:ext>
            </a:extLst>
          </p:cNvPr>
          <p:cNvSpPr/>
          <p:nvPr/>
        </p:nvSpPr>
        <p:spPr>
          <a:xfrm>
            <a:off x="825500" y="573987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2-ta’rif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199364-4284-4EEC-B456-4824B54B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57" y="2232025"/>
            <a:ext cx="90228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03957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 “</a:t>
            </a:r>
            <a:r>
              <a:rPr lang="en-US" sz="2000" spc="15" dirty="0" err="1"/>
              <a:t>Ta’rif</a:t>
            </a:r>
            <a:r>
              <a:rPr lang="en-US" sz="2000" spc="15" dirty="0"/>
              <a:t> </a:t>
            </a:r>
            <a:r>
              <a:rPr lang="en-US" sz="2000" spc="15" dirty="0" err="1"/>
              <a:t>egasini</a:t>
            </a:r>
            <a:r>
              <a:rPr lang="en-US" sz="2000" spc="15" dirty="0"/>
              <a:t> top” </a:t>
            </a:r>
            <a:r>
              <a:rPr lang="en-US" sz="2000" spc="15" dirty="0" err="1"/>
              <a:t>metodi</a:t>
            </a:r>
            <a:endParaRPr lang="en-US" sz="2000" spc="1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184150" y="1217270"/>
            <a:ext cx="5397500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buClr>
                <a:srgbClr val="90C226"/>
              </a:buClr>
              <a:buSzPct val="80000"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varaqlari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1932-yilda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bosilib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44934-F34C-45AC-8AD3-5F6D77E4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631825"/>
            <a:ext cx="1447800" cy="2844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F7D76F-AFF7-4113-82FA-7F8E15964109}"/>
              </a:ext>
            </a:extLst>
          </p:cNvPr>
          <p:cNvSpPr/>
          <p:nvPr/>
        </p:nvSpPr>
        <p:spPr>
          <a:xfrm>
            <a:off x="631371" y="573987"/>
            <a:ext cx="967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3-ta’rif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13D4DE-A862-4742-8A81-9F83D67A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0" y="2232025"/>
            <a:ext cx="90228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577" y="112793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 “</a:t>
            </a:r>
            <a:r>
              <a:rPr lang="en-US" sz="2000" spc="15" dirty="0" err="1"/>
              <a:t>Ta’rif</a:t>
            </a:r>
            <a:r>
              <a:rPr lang="en-US" sz="2000" spc="15" dirty="0"/>
              <a:t> </a:t>
            </a:r>
            <a:r>
              <a:rPr lang="en-US" sz="2000" spc="15" dirty="0" err="1"/>
              <a:t>egasini</a:t>
            </a:r>
            <a:r>
              <a:rPr lang="en-US" sz="2000" spc="15" dirty="0"/>
              <a:t> top” </a:t>
            </a:r>
            <a:r>
              <a:rPr lang="en-US" sz="2000" spc="15" dirty="0" err="1"/>
              <a:t>metodi</a:t>
            </a:r>
            <a:endParaRPr lang="en-US" sz="2000" spc="15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44934-F34C-45AC-8AD3-5F6D77E4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31825"/>
            <a:ext cx="2213040" cy="284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690369-9B40-4DE2-87B2-C30D324BF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500" y="1170771"/>
            <a:ext cx="3121423" cy="17436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7045A89-0EF0-4EEC-A893-E419E808171C}"/>
              </a:ext>
            </a:extLst>
          </p:cNvPr>
          <p:cNvSpPr/>
          <p:nvPr/>
        </p:nvSpPr>
        <p:spPr>
          <a:xfrm>
            <a:off x="799176" y="610434"/>
            <a:ext cx="1355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96EF5237-E7F5-4A51-A234-9F2C1AEC0F85}"/>
              </a:ext>
            </a:extLst>
          </p:cNvPr>
          <p:cNvGraphicFramePr>
            <a:graphicFrameLocks noGrp="1"/>
          </p:cNvGraphicFramePr>
          <p:nvPr/>
        </p:nvGraphicFramePr>
        <p:xfrm>
          <a:off x="139700" y="790480"/>
          <a:ext cx="49603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743106130"/>
                    </a:ext>
                  </a:extLst>
                </a:gridCol>
                <a:gridCol w="1184798">
                  <a:extLst>
                    <a:ext uri="{9D8B030D-6E8A-4147-A177-3AD203B41FA5}">
                      <a16:colId xmlns:a16="http://schemas.microsoft.com/office/drawing/2014/main" xmlns="" val="2343445773"/>
                    </a:ext>
                  </a:extLst>
                </a:gridCol>
                <a:gridCol w="1240099">
                  <a:extLst>
                    <a:ext uri="{9D8B030D-6E8A-4147-A177-3AD203B41FA5}">
                      <a16:colId xmlns:a16="http://schemas.microsoft.com/office/drawing/2014/main" xmlns="" val="2080958887"/>
                    </a:ext>
                  </a:extLst>
                </a:gridCol>
                <a:gridCol w="1240099">
                  <a:extLst>
                    <a:ext uri="{9D8B030D-6E8A-4147-A177-3AD203B41FA5}">
                      <a16:colId xmlns:a16="http://schemas.microsoft.com/office/drawing/2014/main" xmlns="" val="40490058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O‘ylar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Ko‘klam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qo‘shig‘i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Kuz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ertasi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2443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Oygul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Baxtiyor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Shalola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Qizlar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qo‘shig‘i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795223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Mening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Oybegim</a:t>
                      </a: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Olov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sochlar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varaqlari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Saylanma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335497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EFF0C94-CB69-4158-BD6B-5A6338271B62}"/>
              </a:ext>
            </a:extLst>
          </p:cNvPr>
          <p:cNvSpPr/>
          <p:nvPr/>
        </p:nvSpPr>
        <p:spPr>
          <a:xfrm>
            <a:off x="593202" y="28977"/>
            <a:ext cx="457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Ortiqchasini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top!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96EF5237-E7F5-4A51-A234-9F2C1AEC0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6534"/>
              </p:ext>
            </p:extLst>
          </p:nvPr>
        </p:nvGraphicFramePr>
        <p:xfrm>
          <a:off x="139700" y="790480"/>
          <a:ext cx="49603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743106130"/>
                    </a:ext>
                  </a:extLst>
                </a:gridCol>
                <a:gridCol w="1184798">
                  <a:extLst>
                    <a:ext uri="{9D8B030D-6E8A-4147-A177-3AD203B41FA5}">
                      <a16:colId xmlns:a16="http://schemas.microsoft.com/office/drawing/2014/main" xmlns="" val="2343445773"/>
                    </a:ext>
                  </a:extLst>
                </a:gridCol>
                <a:gridCol w="1240099">
                  <a:extLst>
                    <a:ext uri="{9D8B030D-6E8A-4147-A177-3AD203B41FA5}">
                      <a16:colId xmlns:a16="http://schemas.microsoft.com/office/drawing/2014/main" xmlns="" val="2080958887"/>
                    </a:ext>
                  </a:extLst>
                </a:gridCol>
                <a:gridCol w="1240099">
                  <a:extLst>
                    <a:ext uri="{9D8B030D-6E8A-4147-A177-3AD203B41FA5}">
                      <a16:colId xmlns:a16="http://schemas.microsoft.com/office/drawing/2014/main" xmlns="" val="40490058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O‘ylar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Ko‘klam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qo‘shig‘i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Kuz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ertasi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2443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Oygul</a:t>
                      </a: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Baxtiyor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Shalola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Qizlar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qo‘shig‘i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795223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Mening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Oybegim</a:t>
                      </a: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Olov</a:t>
                      </a: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sochlar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varaqlari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Saylanma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335497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EFF0C94-CB69-4158-BD6B-5A6338271B62}"/>
              </a:ext>
            </a:extLst>
          </p:cNvPr>
          <p:cNvSpPr/>
          <p:nvPr/>
        </p:nvSpPr>
        <p:spPr>
          <a:xfrm>
            <a:off x="593202" y="28977"/>
            <a:ext cx="457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Ortiqchasini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top!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9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823</Words>
  <Application>Microsoft Office PowerPoint</Application>
  <PresentationFormat>Произвольный</PresentationFormat>
  <Paragraphs>185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Ретро</vt:lpstr>
      <vt:lpstr> O‘zbek tili</vt:lpstr>
      <vt:lpstr> </vt:lpstr>
      <vt:lpstr> </vt:lpstr>
      <vt:lpstr> “Ta’rif egasini top” metodi.</vt:lpstr>
      <vt:lpstr> “Ta’rif egasini top” metodi</vt:lpstr>
      <vt:lpstr> “Ta’rif egasini top” metodi</vt:lpstr>
      <vt:lpstr> “Ta’rif egasini top” metodi</vt:lpstr>
      <vt:lpstr> </vt:lpstr>
      <vt:lpstr> </vt:lpstr>
      <vt:lpstr>Milliy an’analarimiz</vt:lpstr>
      <vt:lpstr>             Yangi mavzuning bayoni</vt:lpstr>
      <vt:lpstr>Yangi mavzuning bayoni</vt:lpstr>
      <vt:lpstr>Yangi mavzuning bayoni</vt:lpstr>
      <vt:lpstr>Yangi mavzuning bayoni</vt:lpstr>
      <vt:lpstr> </vt:lpstr>
      <vt:lpstr> </vt:lpstr>
      <vt:lpstr>2- topshiriq. Tinglang.</vt:lpstr>
      <vt:lpstr>2-topshiriq. Tinglang. </vt:lpstr>
      <vt:lpstr> </vt:lpstr>
      <vt:lpstr>   “XATOSINI TUZATING” USULI</vt:lpstr>
      <vt:lpstr>Munosabat bildiring (Kaykovusning o‘g‘li Gilonshohga aytgan pand-nasihatlari asoida)</vt:lpstr>
      <vt:lpstr>Презентация PowerPoint</vt:lpstr>
      <vt:lpstr>Презентация PowerPoint</vt:lpstr>
      <vt:lpstr>Презентация PowerPoint</vt:lpstr>
      <vt:lpstr> </vt:lpstr>
      <vt:lpstr>O‘zbek xalqining asosiy o‘ziga xos xususiyatlari</vt:lpstr>
      <vt:lpstr>O‘zbek xalqining asosiy o‘ziga xos xususiyatlari</vt:lpstr>
      <vt:lpstr>O‘zbek xallqining asosiy o‘ziga xos xususiyatlari</vt:lpstr>
      <vt:lpstr> </vt:lpstr>
      <vt:lpstr> </vt:lpstr>
      <vt:lpstr>“T ” sxemasi jadvali  (Yaxshi va yomon xislatlarni yozing)</vt:lpstr>
      <vt:lpstr>Odob-axloq qoidalari asosida jadvalni to‘ldiring</vt:lpstr>
      <vt:lpstr>“Tinglab bajaramiz” usuli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Teacher</cp:lastModifiedBy>
  <cp:revision>310</cp:revision>
  <dcterms:created xsi:type="dcterms:W3CDTF">2020-04-13T08:06:06Z</dcterms:created>
  <dcterms:modified xsi:type="dcterms:W3CDTF">2021-02-09T11:14:00Z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