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7" r:id="rId3"/>
    <p:sldId id="374" r:id="rId4"/>
    <p:sldId id="377" r:id="rId5"/>
    <p:sldId id="378" r:id="rId6"/>
    <p:sldId id="375" r:id="rId7"/>
    <p:sldId id="376" r:id="rId8"/>
    <p:sldId id="366" r:id="rId9"/>
    <p:sldId id="379" r:id="rId10"/>
    <p:sldId id="380" r:id="rId11"/>
    <p:sldId id="381" r:id="rId12"/>
    <p:sldId id="382" r:id="rId13"/>
    <p:sldId id="383" r:id="rId14"/>
    <p:sldId id="259" r:id="rId15"/>
    <p:sldId id="26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showGuides="1">
      <p:cViewPr varScale="1">
        <p:scale>
          <a:sx n="88" d="100"/>
          <a:sy n="88" d="100"/>
        </p:scale>
        <p:origin x="12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A0E835D-C732-4F75-B7D2-67D1244CD1C9}" type="datetimeFigureOut">
              <a:rPr lang="ru-RU" smtClean="0"/>
              <a:t>30.08.2022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404825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30.08.2022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402298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30.08.2022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252100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A0E835D-C732-4F75-B7D2-67D1244CD1C9}" type="datetimeFigureOut">
              <a:rPr lang="ru-RU" smtClean="0"/>
              <a:t>30.08.2022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866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A0E835D-C732-4F75-B7D2-67D1244CD1C9}" type="datetimeFigureOut">
              <a:rPr lang="ru-RU" smtClean="0"/>
              <a:t>30.08.2022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4945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A0E835D-C732-4F75-B7D2-67D1244CD1C9}" type="datetimeFigureOut">
              <a:rPr lang="ru-RU" smtClean="0"/>
              <a:t>30.08.2022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88514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A0E835D-C732-4F75-B7D2-67D1244CD1C9}" type="datetimeFigureOut">
              <a:rPr lang="ru-RU" smtClean="0"/>
              <a:t>30.08.2022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360176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A0E835D-C732-4F75-B7D2-67D1244CD1C9}" type="datetimeFigureOut">
              <a:rPr lang="ru-RU" smtClean="0"/>
              <a:t>30.08.2022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25998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0E835D-C732-4F75-B7D2-67D1244CD1C9}" type="datetimeFigureOut">
              <a:rPr lang="ru-RU" smtClean="0"/>
              <a:t>30.08.2022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287835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0E835D-C732-4F75-B7D2-67D1244CD1C9}" type="datetimeFigureOut">
              <a:rPr lang="ru-RU" smtClean="0"/>
              <a:t>30.08.2022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5942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0E835D-C732-4F75-B7D2-67D1244CD1C9}" type="datetimeFigureOut">
              <a:rPr lang="ru-RU" smtClean="0"/>
              <a:t>30.08.2022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1D841A-F634-4A81-BCDA-09F701FE7B36}" type="slidenum">
              <a:rPr lang="ru-RU" smtClean="0"/>
              <a:t>‹#›</a:t>
            </a:fld>
            <a:endParaRPr lang="ru-RU"/>
          </a:p>
        </p:txBody>
      </p:sp>
    </p:spTree>
    <p:extLst>
      <p:ext uri="{BB962C8B-B14F-4D97-AF65-F5344CB8AC3E}">
        <p14:creationId xmlns:p14="http://schemas.microsoft.com/office/powerpoint/2010/main" val="18987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E835D-C732-4F75-B7D2-67D1244CD1C9}" type="datetimeFigureOut">
              <a:rPr lang="ru-RU" smtClean="0"/>
              <a:t>30.08.2022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841A-F634-4A81-BCDA-09F701FE7B36}" type="slidenum">
              <a:rPr lang="ru-RU" smtClean="0"/>
              <a:t>‹#›</a:t>
            </a:fld>
            <a:endParaRPr lang="ru-RU"/>
          </a:p>
        </p:txBody>
      </p:sp>
    </p:spTree>
    <p:extLst>
      <p:ext uri="{BB962C8B-B14F-4D97-AF65-F5344CB8AC3E}">
        <p14:creationId xmlns:p14="http://schemas.microsoft.com/office/powerpoint/2010/main" val="257444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78423" y="2030506"/>
            <a:ext cx="9286803" cy="3657600"/>
          </a:xfrm>
        </p:spPr>
        <p:txBody>
          <a:bodyPr>
            <a:normAutofit fontScale="25000" lnSpcReduction="20000"/>
          </a:bodyPr>
          <a:lstStyle/>
          <a:p>
            <a:endParaRPr lang="en-US" sz="5000" b="1" dirty="0">
              <a:solidFill>
                <a:srgbClr val="00B050"/>
              </a:solidFill>
              <a:latin typeface="Arial" panose="020B0604020202020204" pitchFamily="34" charset="0"/>
              <a:cs typeface="Arial" panose="020B0604020202020204" pitchFamily="34" charset="0"/>
            </a:endParaRPr>
          </a:p>
          <a:p>
            <a:r>
              <a:rPr lang="en-US" sz="14800" b="1" dirty="0">
                <a:solidFill>
                  <a:srgbClr val="00B050"/>
                </a:solidFill>
                <a:latin typeface="Arial" panose="020B0604020202020204" pitchFamily="34" charset="0"/>
                <a:cs typeface="Arial" panose="020B0604020202020204" pitchFamily="34" charset="0"/>
              </a:rPr>
              <a:t>           DAS </a:t>
            </a:r>
            <a:r>
              <a:rPr lang="de-DE" sz="14800" b="1" dirty="0">
                <a:solidFill>
                  <a:srgbClr val="00B050"/>
                </a:solidFill>
                <a:latin typeface="Arial" panose="020B0604020202020204" pitchFamily="34" charset="0"/>
                <a:cs typeface="Arial" panose="020B0604020202020204" pitchFamily="34" charset="0"/>
              </a:rPr>
              <a:t>THEMA DER STUNDE</a:t>
            </a:r>
          </a:p>
          <a:p>
            <a:r>
              <a:rPr lang="de-DE" sz="14800" b="1" dirty="0">
                <a:solidFill>
                  <a:schemeClr val="accent5">
                    <a:lumMod val="75000"/>
                  </a:schemeClr>
                </a:solidFill>
                <a:latin typeface="Arial" panose="020B0604020202020204" pitchFamily="34" charset="0"/>
                <a:cs typeface="Arial" panose="020B0604020202020204" pitchFamily="34" charset="0"/>
              </a:rPr>
              <a:t>          </a:t>
            </a:r>
          </a:p>
          <a:p>
            <a:r>
              <a:rPr lang="de-DE" sz="14800" b="1" dirty="0">
                <a:solidFill>
                  <a:schemeClr val="accent5">
                    <a:lumMod val="75000"/>
                  </a:schemeClr>
                </a:solidFill>
                <a:latin typeface="Arial" panose="020B0604020202020204" pitchFamily="34" charset="0"/>
                <a:cs typeface="Arial" panose="020B0604020202020204" pitchFamily="34" charset="0"/>
              </a:rPr>
              <a:t>„Die Organisation der Vereinten Nationen“</a:t>
            </a:r>
          </a:p>
          <a:p>
            <a:r>
              <a:rPr lang="de-DE" sz="14800" b="1" dirty="0">
                <a:solidFill>
                  <a:schemeClr val="accent5">
                    <a:lumMod val="75000"/>
                  </a:schemeClr>
                </a:solidFill>
                <a:latin typeface="Arial" panose="020B0604020202020204" pitchFamily="34" charset="0"/>
                <a:cs typeface="Arial" panose="020B0604020202020204" pitchFamily="34" charset="0"/>
              </a:rPr>
              <a:t>„UNESCO“</a:t>
            </a:r>
          </a:p>
          <a:p>
            <a:endParaRPr lang="de-DE" sz="9800" b="1" dirty="0">
              <a:solidFill>
                <a:schemeClr val="accent5">
                  <a:lumMod val="75000"/>
                </a:schemeClr>
              </a:solidFill>
              <a:latin typeface="Arial" panose="020B0604020202020204" pitchFamily="34" charset="0"/>
              <a:cs typeface="Arial" panose="020B0604020202020204" pitchFamily="34" charset="0"/>
            </a:endParaRPr>
          </a:p>
          <a:p>
            <a:endParaRPr lang="de-DE" sz="9800" b="1" dirty="0">
              <a:solidFill>
                <a:schemeClr val="accent5">
                  <a:lumMod val="75000"/>
                </a:schemeClr>
              </a:solidFill>
              <a:latin typeface="Arial" panose="020B0604020202020204" pitchFamily="34" charset="0"/>
              <a:cs typeface="Arial" panose="020B0604020202020204" pitchFamily="34" charset="0"/>
            </a:endParaRPr>
          </a:p>
          <a:p>
            <a:r>
              <a:rPr lang="de-DE" sz="6500" b="1" dirty="0">
                <a:solidFill>
                  <a:schemeClr val="accent5">
                    <a:lumMod val="75000"/>
                  </a:schemeClr>
                </a:solidFill>
                <a:latin typeface="Arial" panose="020B0604020202020204" pitchFamily="34" charset="0"/>
                <a:cs typeface="Arial" panose="020B0604020202020204" pitchFamily="34" charset="0"/>
              </a:rPr>
              <a:t> </a:t>
            </a:r>
          </a:p>
          <a:p>
            <a:r>
              <a:rPr lang="de-DE" sz="6500" b="1" dirty="0">
                <a:solidFill>
                  <a:schemeClr val="accent5">
                    <a:lumMod val="75000"/>
                  </a:schemeClr>
                </a:solidFill>
                <a:latin typeface="Arial" panose="020B0604020202020204" pitchFamily="34" charset="0"/>
                <a:cs typeface="Arial" panose="020B0604020202020204" pitchFamily="34" charset="0"/>
              </a:rPr>
              <a:t>               </a:t>
            </a:r>
            <a:r>
              <a:rPr lang="de-DE" sz="4600" b="1" dirty="0">
                <a:solidFill>
                  <a:srgbClr val="00B050"/>
                </a:solidFill>
                <a:latin typeface="Arial" panose="020B0604020202020204" pitchFamily="34" charset="0"/>
                <a:cs typeface="Arial" panose="020B0604020202020204" pitchFamily="34" charset="0"/>
              </a:rPr>
              <a:t>           </a:t>
            </a:r>
          </a:p>
          <a:p>
            <a:r>
              <a:rPr lang="de-DE" sz="4600" b="1" dirty="0">
                <a:solidFill>
                  <a:schemeClr val="accent5">
                    <a:lumMod val="75000"/>
                  </a:schemeClr>
                </a:solidFill>
                <a:latin typeface="Arial" panose="020B0604020202020204" pitchFamily="34" charset="0"/>
                <a:cs typeface="Arial" panose="020B0604020202020204" pitchFamily="34" charset="0"/>
              </a:rPr>
              <a:t>             </a:t>
            </a:r>
          </a:p>
          <a:p>
            <a:r>
              <a:rPr lang="de-DE" sz="4600" b="1" dirty="0">
                <a:solidFill>
                  <a:schemeClr val="accent5">
                    <a:lumMod val="75000"/>
                  </a:schemeClr>
                </a:solidFill>
                <a:latin typeface="Arial" panose="020B0604020202020204" pitchFamily="34" charset="0"/>
                <a:cs typeface="Arial" panose="020B0604020202020204" pitchFamily="34" charset="0"/>
              </a:rPr>
              <a:t>        </a:t>
            </a:r>
          </a:p>
          <a:p>
            <a:r>
              <a:rPr lang="de-DE" sz="4600" b="1" dirty="0">
                <a:solidFill>
                  <a:schemeClr val="accent5">
                    <a:lumMod val="75000"/>
                  </a:schemeClr>
                </a:solidFill>
                <a:latin typeface="Arial" panose="020B0604020202020204" pitchFamily="34" charset="0"/>
                <a:cs typeface="Arial" panose="020B0604020202020204" pitchFamily="34" charset="0"/>
              </a:rPr>
              <a:t>            </a:t>
            </a:r>
            <a:endParaRPr lang="de-DE" sz="4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                            </a:t>
            </a:r>
            <a:endParaRPr lang="ru-RU" dirty="0"/>
          </a:p>
        </p:txBody>
      </p:sp>
      <p:sp>
        <p:nvSpPr>
          <p:cNvPr id="4" name="Заголовок 3"/>
          <p:cNvSpPr>
            <a:spLocks noGrp="1"/>
          </p:cNvSpPr>
          <p:nvPr>
            <p:ph type="ctrTitle"/>
          </p:nvPr>
        </p:nvSpPr>
        <p:spPr>
          <a:xfrm>
            <a:off x="154545" y="115910"/>
            <a:ext cx="11848565" cy="1487980"/>
          </a:xfrm>
          <a:solidFill>
            <a:srgbClr val="0070C0"/>
          </a:solidFill>
        </p:spPr>
        <p:txBody>
          <a:bodyPr>
            <a:normAutofit/>
          </a:bodyPr>
          <a:lstStyle/>
          <a:p>
            <a:r>
              <a:rPr lang="de-DE" sz="8000" b="1" dirty="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5" name="Прямоугольник 4"/>
          <p:cNvSpPr/>
          <p:nvPr/>
        </p:nvSpPr>
        <p:spPr>
          <a:xfrm>
            <a:off x="9544050" y="242887"/>
            <a:ext cx="1559379" cy="134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dirty="0">
                <a:latin typeface="Arial" panose="020B0604020202020204" pitchFamily="34" charset="0"/>
                <a:cs typeface="Arial" panose="020B0604020202020204" pitchFamily="34" charset="0"/>
              </a:rPr>
              <a:t>10.</a:t>
            </a:r>
            <a:endParaRPr lang="de-DE" sz="5400" dirty="0">
              <a:latin typeface="Arial" panose="020B0604020202020204" pitchFamily="34" charset="0"/>
              <a:cs typeface="Arial" panose="020B0604020202020204" pitchFamily="34" charset="0"/>
            </a:endParaRPr>
          </a:p>
          <a:p>
            <a:pPr algn="ctr"/>
            <a:r>
              <a:rPr lang="en-US" sz="3200" dirty="0" err="1">
                <a:latin typeface="Arial" panose="020B0604020202020204" pitchFamily="34" charset="0"/>
                <a:cs typeface="Arial" panose="020B0604020202020204" pitchFamily="34" charset="0"/>
              </a:rPr>
              <a:t>Klasse</a:t>
            </a:r>
            <a:endParaRPr lang="ru-RU" sz="3200" dirty="0">
              <a:latin typeface="Arial" panose="020B0604020202020204" pitchFamily="34" charset="0"/>
              <a:cs typeface="Arial" panose="020B0604020202020204" pitchFamily="34" charset="0"/>
            </a:endParaRPr>
          </a:p>
        </p:txBody>
      </p:sp>
      <p:sp>
        <p:nvSpPr>
          <p:cNvPr id="2" name="Прямоугольник 1"/>
          <p:cNvSpPr/>
          <p:nvPr/>
        </p:nvSpPr>
        <p:spPr>
          <a:xfrm>
            <a:off x="1035424" y="2076339"/>
            <a:ext cx="1332395" cy="33831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Рисунок 6"/>
          <p:cNvPicPr>
            <a:picLocks noChangeAspect="1"/>
          </p:cNvPicPr>
          <p:nvPr/>
        </p:nvPicPr>
        <p:blipFill>
          <a:blip r:embed="rId2"/>
          <a:stretch>
            <a:fillRect/>
          </a:stretch>
        </p:blipFill>
        <p:spPr>
          <a:xfrm>
            <a:off x="9399494" y="4217812"/>
            <a:ext cx="2792506" cy="2640187"/>
          </a:xfrm>
          <a:prstGeom prst="rect">
            <a:avLst/>
          </a:prstGeom>
        </p:spPr>
      </p:pic>
    </p:spTree>
    <p:extLst>
      <p:ext uri="{BB962C8B-B14F-4D97-AF65-F5344CB8AC3E}">
        <p14:creationId xmlns:p14="http://schemas.microsoft.com/office/powerpoint/2010/main" val="27884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12192000" cy="5015752"/>
          </a:xfrm>
        </p:spPr>
        <p:txBody>
          <a:bodyPr>
            <a:normAutofit/>
          </a:bodyPr>
          <a:lstStyle/>
          <a:p>
            <a:pPr marL="0" indent="0">
              <a:buNone/>
            </a:pPr>
            <a:r>
              <a:rPr lang="ru-RU" b="1" dirty="0"/>
              <a:t>UNESCO – </a:t>
            </a:r>
            <a:r>
              <a:rPr lang="ru-RU" b="1" dirty="0" err="1"/>
              <a:t>Organisation</a:t>
            </a:r>
            <a:r>
              <a:rPr lang="ru-RU" b="1" dirty="0"/>
              <a:t> </a:t>
            </a:r>
            <a:r>
              <a:rPr lang="ru-RU" b="1" dirty="0" err="1"/>
              <a:t>der</a:t>
            </a:r>
            <a:r>
              <a:rPr lang="ru-RU" b="1" dirty="0"/>
              <a:t> </a:t>
            </a:r>
            <a:r>
              <a:rPr lang="ru-RU" b="1" dirty="0" err="1"/>
              <a:t>Vereinten</a:t>
            </a:r>
            <a:r>
              <a:rPr lang="ru-RU" b="1" dirty="0"/>
              <a:t> </a:t>
            </a:r>
            <a:r>
              <a:rPr lang="ru-RU" b="1" dirty="0" err="1"/>
              <a:t>Nationen</a:t>
            </a:r>
            <a:r>
              <a:rPr lang="ru-RU" b="1" dirty="0"/>
              <a:t> </a:t>
            </a:r>
            <a:r>
              <a:rPr lang="ru-RU" b="1" dirty="0" err="1"/>
              <a:t>für</a:t>
            </a:r>
            <a:r>
              <a:rPr lang="ru-RU" b="1" dirty="0"/>
              <a:t> </a:t>
            </a:r>
            <a:r>
              <a:rPr lang="ru-RU" b="1" dirty="0" err="1"/>
              <a:t>Bildung</a:t>
            </a:r>
            <a:r>
              <a:rPr lang="ru-RU" b="1" dirty="0"/>
              <a:t>, </a:t>
            </a:r>
            <a:r>
              <a:rPr lang="ru-RU" b="1" dirty="0" err="1"/>
              <a:t>Wissenschaft</a:t>
            </a:r>
            <a:r>
              <a:rPr lang="ru-RU" b="1" dirty="0"/>
              <a:t>, </a:t>
            </a:r>
            <a:r>
              <a:rPr lang="ru-RU" b="1" dirty="0" err="1"/>
              <a:t>Kultur</a:t>
            </a:r>
            <a:endParaRPr lang="ru-RU" dirty="0"/>
          </a:p>
          <a:p>
            <a:pPr marL="0" indent="0">
              <a:buNone/>
            </a:pPr>
            <a:r>
              <a:rPr lang="ru-RU" dirty="0" err="1"/>
              <a:t>Die</a:t>
            </a:r>
            <a:r>
              <a:rPr lang="ru-RU" dirty="0"/>
              <a:t> UNESCO </a:t>
            </a:r>
            <a:r>
              <a:rPr lang="ru-RU" dirty="0" err="1"/>
              <a:t>ist</a:t>
            </a:r>
            <a:r>
              <a:rPr lang="ru-RU" dirty="0"/>
              <a:t> </a:t>
            </a:r>
            <a:r>
              <a:rPr lang="ru-RU" dirty="0" err="1"/>
              <a:t>für</a:t>
            </a:r>
            <a:r>
              <a:rPr lang="ru-RU" dirty="0"/>
              <a:t> (</a:t>
            </a:r>
            <a:r>
              <a:rPr lang="ru-RU" dirty="0" err="1"/>
              <a:t>in</a:t>
            </a:r>
            <a:r>
              <a:rPr lang="ru-RU" dirty="0"/>
              <a:t> </a:t>
            </a:r>
            <a:r>
              <a:rPr lang="ru-RU" dirty="0" err="1"/>
              <a:t>Englisch</a:t>
            </a:r>
            <a:r>
              <a:rPr lang="ru-RU" dirty="0"/>
              <a:t>: </a:t>
            </a:r>
            <a:r>
              <a:rPr lang="ru-RU" dirty="0" err="1"/>
              <a:t>United</a:t>
            </a:r>
            <a:r>
              <a:rPr lang="ru-RU" dirty="0"/>
              <a:t> </a:t>
            </a:r>
            <a:r>
              <a:rPr lang="ru-RU" dirty="0" err="1"/>
              <a:t>Nations</a:t>
            </a:r>
            <a:r>
              <a:rPr lang="ru-RU" dirty="0"/>
              <a:t> </a:t>
            </a:r>
            <a:r>
              <a:rPr lang="ru-RU" dirty="0" err="1"/>
              <a:t>Educational</a:t>
            </a:r>
            <a:r>
              <a:rPr lang="ru-RU" dirty="0"/>
              <a:t>, </a:t>
            </a:r>
            <a:r>
              <a:rPr lang="ru-RU" dirty="0" err="1"/>
              <a:t>Scientific</a:t>
            </a:r>
            <a:r>
              <a:rPr lang="ru-RU" dirty="0"/>
              <a:t> </a:t>
            </a:r>
            <a:r>
              <a:rPr lang="ru-RU" dirty="0" err="1"/>
              <a:t>and</a:t>
            </a:r>
            <a:r>
              <a:rPr lang="ru-RU" dirty="0"/>
              <a:t> </a:t>
            </a:r>
            <a:r>
              <a:rPr lang="ru-RU" dirty="0" err="1"/>
              <a:t>Cultural</a:t>
            </a:r>
            <a:r>
              <a:rPr lang="ru-RU" dirty="0"/>
              <a:t> </a:t>
            </a:r>
            <a:r>
              <a:rPr lang="ru-RU" dirty="0" err="1"/>
              <a:t>Organization</a:t>
            </a:r>
            <a:r>
              <a:rPr lang="ru-RU" dirty="0"/>
              <a:t>) </a:t>
            </a:r>
            <a:r>
              <a:rPr lang="ru-RU" dirty="0" err="1"/>
              <a:t>die</a:t>
            </a:r>
            <a:r>
              <a:rPr lang="ru-RU" dirty="0"/>
              <a:t> </a:t>
            </a:r>
            <a:r>
              <a:rPr lang="ru-RU" dirty="0" err="1"/>
              <a:t>Organisation</a:t>
            </a:r>
            <a:r>
              <a:rPr lang="ru-RU" dirty="0"/>
              <a:t> </a:t>
            </a:r>
            <a:r>
              <a:rPr lang="ru-RU" dirty="0" err="1"/>
              <a:t>der</a:t>
            </a:r>
            <a:r>
              <a:rPr lang="ru-RU" dirty="0"/>
              <a:t> </a:t>
            </a:r>
            <a:r>
              <a:rPr lang="ru-RU" dirty="0" err="1"/>
              <a:t>Vereinten</a:t>
            </a:r>
            <a:r>
              <a:rPr lang="ru-RU" dirty="0"/>
              <a:t> </a:t>
            </a:r>
            <a:r>
              <a:rPr lang="ru-RU" dirty="0" err="1"/>
              <a:t>Nationen</a:t>
            </a:r>
            <a:r>
              <a:rPr lang="ru-RU" dirty="0"/>
              <a:t> </a:t>
            </a:r>
            <a:r>
              <a:rPr lang="ru-RU" dirty="0" err="1"/>
              <a:t>für</a:t>
            </a:r>
            <a:r>
              <a:rPr lang="ru-RU" dirty="0"/>
              <a:t> </a:t>
            </a:r>
            <a:r>
              <a:rPr lang="ru-RU" dirty="0" err="1"/>
              <a:t>Bildung</a:t>
            </a:r>
            <a:r>
              <a:rPr lang="ru-RU" dirty="0"/>
              <a:t>, </a:t>
            </a:r>
            <a:r>
              <a:rPr lang="ru-RU" dirty="0" err="1"/>
              <a:t>Wissenschaft</a:t>
            </a:r>
            <a:r>
              <a:rPr lang="ru-RU" dirty="0"/>
              <a:t> </a:t>
            </a:r>
            <a:r>
              <a:rPr lang="ru-RU" dirty="0" err="1"/>
              <a:t>und</a:t>
            </a:r>
            <a:r>
              <a:rPr lang="ru-RU" dirty="0"/>
              <a:t> </a:t>
            </a:r>
            <a:r>
              <a:rPr lang="ru-RU" dirty="0" err="1"/>
              <a:t>Kultur</a:t>
            </a:r>
            <a:r>
              <a:rPr lang="ru-RU" dirty="0"/>
              <a:t>. </a:t>
            </a:r>
            <a:r>
              <a:rPr lang="ru-RU" dirty="0" err="1"/>
              <a:t>Sie</a:t>
            </a:r>
            <a:r>
              <a:rPr lang="ru-RU" dirty="0"/>
              <a:t> </a:t>
            </a:r>
            <a:r>
              <a:rPr lang="ru-RU" dirty="0" err="1"/>
              <a:t>ist</a:t>
            </a:r>
            <a:r>
              <a:rPr lang="ru-RU" dirty="0"/>
              <a:t> </a:t>
            </a:r>
            <a:r>
              <a:rPr lang="ru-RU" dirty="0" err="1"/>
              <a:t>eine</a:t>
            </a:r>
            <a:r>
              <a:rPr lang="ru-RU" dirty="0"/>
              <a:t> </a:t>
            </a:r>
            <a:r>
              <a:rPr lang="ru-RU" dirty="0" err="1"/>
              <a:t>von</a:t>
            </a:r>
            <a:r>
              <a:rPr lang="ru-RU" dirty="0"/>
              <a:t> 16 </a:t>
            </a:r>
            <a:r>
              <a:rPr lang="ru-RU" dirty="0" err="1"/>
              <a:t>der</a:t>
            </a:r>
            <a:r>
              <a:rPr lang="ru-RU" dirty="0"/>
              <a:t> </a:t>
            </a:r>
            <a:r>
              <a:rPr lang="ru-RU" dirty="0" err="1"/>
              <a:t>rechtlich</a:t>
            </a:r>
            <a:r>
              <a:rPr lang="ru-RU" dirty="0"/>
              <a:t> </a:t>
            </a:r>
            <a:r>
              <a:rPr lang="ru-RU" dirty="0" err="1"/>
              <a:t>selbstständigen</a:t>
            </a:r>
            <a:r>
              <a:rPr lang="ru-RU" dirty="0"/>
              <a:t> </a:t>
            </a:r>
            <a:r>
              <a:rPr lang="ru-RU" dirty="0" err="1"/>
              <a:t>Sonderorganisationen</a:t>
            </a:r>
            <a:r>
              <a:rPr lang="ru-RU" dirty="0"/>
              <a:t> </a:t>
            </a:r>
            <a:r>
              <a:rPr lang="ru-RU" dirty="0" err="1"/>
              <a:t>der</a:t>
            </a:r>
            <a:r>
              <a:rPr lang="ru-RU" dirty="0"/>
              <a:t> </a:t>
            </a:r>
            <a:r>
              <a:rPr lang="ru-RU" dirty="0" err="1"/>
              <a:t>Vereinten</a:t>
            </a:r>
            <a:r>
              <a:rPr lang="ru-RU" dirty="0"/>
              <a:t> </a:t>
            </a:r>
            <a:r>
              <a:rPr lang="ru-RU" dirty="0" err="1"/>
              <a:t>Nationen</a:t>
            </a:r>
            <a:r>
              <a:rPr lang="ru-RU" dirty="0"/>
              <a:t>. </a:t>
            </a:r>
            <a:r>
              <a:rPr lang="ru-RU" dirty="0" err="1"/>
              <a:t>Sie</a:t>
            </a:r>
            <a:r>
              <a:rPr lang="ru-RU" dirty="0"/>
              <a:t> </a:t>
            </a:r>
            <a:r>
              <a:rPr lang="ru-RU" dirty="0" err="1"/>
              <a:t>hat</a:t>
            </a:r>
            <a:r>
              <a:rPr lang="ru-RU" dirty="0"/>
              <a:t> </a:t>
            </a:r>
            <a:r>
              <a:rPr lang="ru-RU" dirty="0" err="1"/>
              <a:t>die</a:t>
            </a:r>
            <a:r>
              <a:rPr lang="ru-RU" dirty="0"/>
              <a:t> </a:t>
            </a:r>
            <a:r>
              <a:rPr lang="ru-RU" dirty="0" err="1"/>
              <a:t>Aufgabe</a:t>
            </a:r>
            <a:r>
              <a:rPr lang="ru-RU" dirty="0"/>
              <a:t>, “</a:t>
            </a:r>
            <a:r>
              <a:rPr lang="ru-RU" dirty="0" err="1"/>
              <a:t>durch</a:t>
            </a:r>
            <a:r>
              <a:rPr lang="ru-RU" dirty="0"/>
              <a:t> </a:t>
            </a:r>
            <a:r>
              <a:rPr lang="ru-RU" dirty="0" err="1"/>
              <a:t>Förderung</a:t>
            </a:r>
            <a:r>
              <a:rPr lang="ru-RU" dirty="0"/>
              <a:t> </a:t>
            </a:r>
            <a:r>
              <a:rPr lang="ru-RU" dirty="0" err="1"/>
              <a:t>der</a:t>
            </a:r>
            <a:r>
              <a:rPr lang="ru-RU" dirty="0"/>
              <a:t> </a:t>
            </a:r>
            <a:r>
              <a:rPr lang="ru-RU" dirty="0" err="1"/>
              <a:t>Zusammenarbeit</a:t>
            </a:r>
            <a:r>
              <a:rPr lang="ru-RU" dirty="0"/>
              <a:t> </a:t>
            </a:r>
            <a:r>
              <a:rPr lang="ru-RU" dirty="0" err="1"/>
              <a:t>zwischen</a:t>
            </a:r>
            <a:r>
              <a:rPr lang="ru-RU" dirty="0"/>
              <a:t> </a:t>
            </a:r>
            <a:r>
              <a:rPr lang="ru-RU" dirty="0" err="1"/>
              <a:t>den</a:t>
            </a:r>
            <a:r>
              <a:rPr lang="ru-RU" dirty="0"/>
              <a:t> </a:t>
            </a:r>
            <a:r>
              <a:rPr lang="ru-RU" dirty="0" err="1"/>
              <a:t>Völkern</a:t>
            </a:r>
            <a:r>
              <a:rPr lang="ru-RU" dirty="0"/>
              <a:t> </a:t>
            </a:r>
            <a:r>
              <a:rPr lang="ru-RU" dirty="0" err="1"/>
              <a:t>in</a:t>
            </a:r>
            <a:r>
              <a:rPr lang="ru-RU" dirty="0"/>
              <a:t> </a:t>
            </a:r>
            <a:r>
              <a:rPr lang="ru-RU" dirty="0" err="1"/>
              <a:t>Bildung</a:t>
            </a:r>
            <a:r>
              <a:rPr lang="ru-RU" dirty="0"/>
              <a:t>, </a:t>
            </a:r>
            <a:r>
              <a:rPr lang="ru-RU" dirty="0" err="1"/>
              <a:t>Wissenschaft</a:t>
            </a:r>
            <a:r>
              <a:rPr lang="ru-RU" dirty="0"/>
              <a:t> </a:t>
            </a:r>
            <a:r>
              <a:rPr lang="ru-RU" dirty="0" err="1"/>
              <a:t>und</a:t>
            </a:r>
            <a:r>
              <a:rPr lang="ru-RU" dirty="0"/>
              <a:t> </a:t>
            </a:r>
            <a:r>
              <a:rPr lang="ru-RU" dirty="0" err="1"/>
              <a:t>Kultur</a:t>
            </a:r>
            <a:r>
              <a:rPr lang="ru-RU" dirty="0"/>
              <a:t> </a:t>
            </a:r>
            <a:r>
              <a:rPr lang="ru-RU" dirty="0" err="1"/>
              <a:t>zur</a:t>
            </a:r>
            <a:r>
              <a:rPr lang="ru-RU" dirty="0"/>
              <a:t> </a:t>
            </a:r>
            <a:r>
              <a:rPr lang="ru-RU" dirty="0" err="1"/>
              <a:t>Bewahrung</a:t>
            </a:r>
            <a:r>
              <a:rPr lang="ru-RU" dirty="0"/>
              <a:t> </a:t>
            </a:r>
            <a:r>
              <a:rPr lang="ru-RU" dirty="0" err="1"/>
              <a:t>des</a:t>
            </a:r>
            <a:r>
              <a:rPr lang="ru-RU" dirty="0"/>
              <a:t> </a:t>
            </a:r>
            <a:r>
              <a:rPr lang="ru-RU" dirty="0" err="1"/>
              <a:t>Friedens</a:t>
            </a:r>
            <a:r>
              <a:rPr lang="ru-RU" dirty="0"/>
              <a:t> </a:t>
            </a:r>
            <a:r>
              <a:rPr lang="ru-RU" dirty="0" err="1"/>
              <a:t>und</a:t>
            </a:r>
            <a:r>
              <a:rPr lang="ru-RU" dirty="0"/>
              <a:t> </a:t>
            </a:r>
            <a:r>
              <a:rPr lang="ru-RU" dirty="0" err="1"/>
              <a:t>der</a:t>
            </a:r>
            <a:r>
              <a:rPr lang="ru-RU" dirty="0"/>
              <a:t> </a:t>
            </a:r>
            <a:r>
              <a:rPr lang="ru-RU" dirty="0" err="1"/>
              <a:t>Sicherheit</a:t>
            </a:r>
            <a:r>
              <a:rPr lang="ru-RU" dirty="0"/>
              <a:t> </a:t>
            </a:r>
            <a:r>
              <a:rPr lang="ru-RU" dirty="0" err="1"/>
              <a:t>beizutragen</a:t>
            </a:r>
            <a:r>
              <a:rPr lang="ru-RU" dirty="0"/>
              <a:t>”.</a:t>
            </a:r>
            <a:endParaRPr lang="de-AT" dirty="0"/>
          </a:p>
          <a:p>
            <a:pPr marL="0" indent="0">
              <a:buNone/>
            </a:pPr>
            <a:r>
              <a:rPr lang="de-AT" dirty="0"/>
              <a:t>UNESCO wurde 1945 gegründet und hat als Sonderorganisation innerhalb der Vereinten Nationen (UNO) funktioniert. Ihre Verfassung wurde am 4. November 1946 von 20 Staaten ratifiziert. </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294948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12192000" cy="5486400"/>
          </a:xfrm>
        </p:spPr>
        <p:txBody>
          <a:bodyPr>
            <a:normAutofit/>
          </a:bodyPr>
          <a:lstStyle/>
          <a:p>
            <a:pPr marL="0" indent="0">
              <a:buNone/>
            </a:pPr>
            <a:r>
              <a:rPr lang="de-AT" dirty="0"/>
              <a:t>Deutschland gehört seit 1951 zu den Mitgliedstaaten der UNESCO, der bis heute 195 Staaten beigetreten sind. Die Organe der UNESCO sind die Generalkonferenz (Mitgliederversammlung), die alle zwei Jahre stattfindet, der Exekutivrat mit 58 Mitgliedern, der zweimal jährlich zusammentritt und das Sekretariat in Paris, an dessen Spitze die Generaldirektor steht. Die fachliche Beratung der Programme erfolgt durch wissenschaftliche Ausschüsse und zwischenstaatliche oder internationale Räte.</a:t>
            </a:r>
            <a:endParaRPr lang="ru-RU" dirty="0"/>
          </a:p>
          <a:p>
            <a:pPr marL="0" indent="0">
              <a:buNone/>
            </a:pPr>
            <a:r>
              <a:rPr lang="de-AT" dirty="0"/>
              <a:t>Die UNESCO ist im UNO-System die einzige Fachorganisation mit Kulturkompetenz. Schutz und Erhaltung des kulturellen Erbes, Bewahrung und Förderung der kulturellen Vielfalt und der Dialog zwischen den Kulturen sind ihre Hauptaufgaben.</a:t>
            </a:r>
            <a:endParaRPr lang="ru-RU" dirty="0"/>
          </a:p>
          <a:p>
            <a:pPr marL="0" indent="0">
              <a:buNone/>
            </a:pP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221920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9453282" cy="5486400"/>
          </a:xfrm>
        </p:spPr>
        <p:txBody>
          <a:bodyPr>
            <a:normAutofit fontScale="92500" lnSpcReduction="10000"/>
          </a:bodyPr>
          <a:lstStyle/>
          <a:p>
            <a:pPr marL="0" indent="0">
              <a:buNone/>
            </a:pPr>
            <a:r>
              <a:rPr lang="de-AT" dirty="0"/>
              <a:t>Arbeiten Sie beim Lesen mit dem Lückentext.   </a:t>
            </a:r>
          </a:p>
          <a:p>
            <a:pPr marL="0" indent="0">
              <a:buNone/>
            </a:pPr>
            <a:r>
              <a:rPr lang="de-AT" b="1" dirty="0"/>
              <a:t>Die 38.UNESCO-Generalkonferenz in Paris.                                                    </a:t>
            </a:r>
          </a:p>
          <a:p>
            <a:pPr marL="0" indent="0">
              <a:buNone/>
            </a:pPr>
            <a:r>
              <a:rPr lang="de-AT" dirty="0"/>
              <a:t>1. Bildung ___________ für die UNESCO die Basis für Entwicklung und Frieden dar. </a:t>
            </a:r>
            <a:r>
              <a:rPr lang="de-AT" b="1" dirty="0"/>
              <a:t>2.</a:t>
            </a:r>
            <a:r>
              <a:rPr lang="de-AT" dirty="0"/>
              <a:t> </a:t>
            </a:r>
            <a:r>
              <a:rPr lang="ru-RU" dirty="0" err="1"/>
              <a:t>Als</a:t>
            </a:r>
            <a:r>
              <a:rPr lang="ru-RU" dirty="0"/>
              <a:t> </a:t>
            </a:r>
            <a:r>
              <a:rPr lang="ru-RU" dirty="0" err="1"/>
              <a:t>Folgeaktion</a:t>
            </a:r>
            <a:r>
              <a:rPr lang="ru-RU" dirty="0"/>
              <a:t> </a:t>
            </a:r>
            <a:r>
              <a:rPr lang="ru-RU" dirty="0" err="1"/>
              <a:t>der</a:t>
            </a:r>
            <a:r>
              <a:rPr lang="ru-RU" dirty="0"/>
              <a:t> </a:t>
            </a:r>
            <a:r>
              <a:rPr lang="ru-RU" dirty="0" err="1"/>
              <a:t>Weltkonferenz</a:t>
            </a:r>
            <a:r>
              <a:rPr lang="ru-RU" dirty="0"/>
              <a:t> </a:t>
            </a:r>
            <a:r>
              <a:rPr lang="ru-RU" dirty="0" err="1"/>
              <a:t>für</a:t>
            </a:r>
            <a:r>
              <a:rPr lang="ru-RU" dirty="0"/>
              <a:t> </a:t>
            </a:r>
            <a:r>
              <a:rPr lang="ru-RU" dirty="0" err="1"/>
              <a:t>nachhaltige</a:t>
            </a:r>
            <a:r>
              <a:rPr lang="de-AT" sz="1600" dirty="0"/>
              <a:t>  </a:t>
            </a:r>
            <a:r>
              <a:rPr lang="ru-RU" dirty="0" err="1"/>
              <a:t>Entwicklung</a:t>
            </a:r>
            <a:r>
              <a:rPr lang="ru-RU" dirty="0"/>
              <a:t> 2002 </a:t>
            </a:r>
            <a:r>
              <a:rPr lang="ru-RU" dirty="0" err="1"/>
              <a:t>in</a:t>
            </a:r>
            <a:r>
              <a:rPr lang="ru-RU" dirty="0"/>
              <a:t> </a:t>
            </a:r>
            <a:r>
              <a:rPr lang="ru-RU" dirty="0" err="1"/>
              <a:t>Johannesburg</a:t>
            </a:r>
            <a:r>
              <a:rPr lang="ru-RU" dirty="0"/>
              <a:t> </a:t>
            </a:r>
            <a:r>
              <a:rPr lang="ru-RU" dirty="0" err="1"/>
              <a:t>haben</a:t>
            </a:r>
            <a:r>
              <a:rPr lang="ru-RU" dirty="0"/>
              <a:t> </a:t>
            </a:r>
            <a:r>
              <a:rPr lang="ru-RU" dirty="0" err="1"/>
              <a:t>die</a:t>
            </a:r>
            <a:r>
              <a:rPr lang="de-AT" sz="1800" dirty="0"/>
              <a:t> </a:t>
            </a:r>
            <a:r>
              <a:rPr lang="de-AT" dirty="0"/>
              <a:t>Vereinten Nationen die Weltdekade “Bildung für nachhaltige Entwicklung” (ESD: Education </a:t>
            </a:r>
            <a:r>
              <a:rPr lang="de-AT" dirty="0" err="1"/>
              <a:t>for</a:t>
            </a:r>
            <a:r>
              <a:rPr lang="de-AT" sz="1800" dirty="0"/>
              <a:t> </a:t>
            </a:r>
            <a:r>
              <a:rPr lang="de-AT" dirty="0" err="1"/>
              <a:t>Sustainable</a:t>
            </a:r>
            <a:r>
              <a:rPr lang="de-AT" dirty="0"/>
              <a:t> Development, 2005–2014) ____________und die UNESCO mit der Umsetzung beauftragt.</a:t>
            </a:r>
            <a:r>
              <a:rPr lang="de-AT" sz="1800" dirty="0"/>
              <a:t> </a:t>
            </a:r>
            <a:r>
              <a:rPr lang="de-AT" b="1" dirty="0"/>
              <a:t>3. </a:t>
            </a:r>
            <a:r>
              <a:rPr lang="de-AT" dirty="0"/>
              <a:t>Ziel der Dekade ist es, das Leitbild einer</a:t>
            </a:r>
            <a:r>
              <a:rPr lang="de-AT" sz="1800" dirty="0"/>
              <a:t> </a:t>
            </a:r>
            <a:r>
              <a:rPr lang="de-AT" dirty="0"/>
              <a:t>ökologisch, ökonomisch und sozial zukunftsfähigen</a:t>
            </a:r>
            <a:r>
              <a:rPr lang="de-AT" sz="1800" dirty="0"/>
              <a:t> </a:t>
            </a:r>
            <a:r>
              <a:rPr lang="de-AT" dirty="0"/>
              <a:t>Entwicklung weltweit in der Bildung zu ___________.</a:t>
            </a:r>
            <a:r>
              <a:rPr lang="de-AT" sz="1800" dirty="0"/>
              <a:t> </a:t>
            </a:r>
            <a:r>
              <a:rPr lang="de-AT" b="1" dirty="0"/>
              <a:t>4. </a:t>
            </a:r>
            <a:r>
              <a:rPr lang="ru-RU" dirty="0" err="1"/>
              <a:t>In</a:t>
            </a:r>
            <a:r>
              <a:rPr lang="ru-RU" dirty="0"/>
              <a:t>  </a:t>
            </a:r>
            <a:r>
              <a:rPr lang="ru-RU" dirty="0" err="1"/>
              <a:t>Deutschland</a:t>
            </a:r>
            <a:r>
              <a:rPr lang="ru-RU" dirty="0"/>
              <a:t>  _______</a:t>
            </a:r>
            <a:r>
              <a:rPr lang="de-AT" dirty="0"/>
              <a:t>____</a:t>
            </a:r>
            <a:r>
              <a:rPr lang="ru-RU" dirty="0"/>
              <a:t>  </a:t>
            </a:r>
            <a:r>
              <a:rPr lang="ru-RU" dirty="0" err="1"/>
              <a:t>die</a:t>
            </a:r>
            <a:r>
              <a:rPr lang="ru-RU" dirty="0"/>
              <a:t>  </a:t>
            </a:r>
            <a:r>
              <a:rPr lang="ru-RU" dirty="0" err="1"/>
              <a:t>Deutsche</a:t>
            </a:r>
            <a:r>
              <a:rPr lang="de-AT" sz="1800" dirty="0"/>
              <a:t> </a:t>
            </a:r>
            <a:r>
              <a:rPr lang="de-AT" dirty="0"/>
              <a:t>UNESCO-Kommission im Auftrag des BMBF die</a:t>
            </a:r>
            <a:r>
              <a:rPr lang="de-AT" sz="1800" dirty="0"/>
              <a:t> </a:t>
            </a:r>
            <a:r>
              <a:rPr lang="de-AT" dirty="0"/>
              <a:t>Umsetzung der Dekade. </a:t>
            </a:r>
            <a:r>
              <a:rPr lang="de-AT" b="1" dirty="0"/>
              <a:t>5.</a:t>
            </a:r>
            <a:r>
              <a:rPr lang="de-AT" dirty="0"/>
              <a:t> Die Konferenz wurde von der UNESCO und dem Bundesministerium für Bildung und Forschung in Kooperation mit der Deutschen UNESCO-Kommission vom 31. </a:t>
            </a:r>
            <a:r>
              <a:rPr lang="de-AT" sz="3000" dirty="0"/>
              <a:t>März bis 2. April 2009 in Bonn ___________. </a:t>
            </a:r>
            <a:endParaRPr lang="ru-RU" sz="3000" dirty="0"/>
          </a:p>
          <a:p>
            <a:pPr marL="0" indent="0">
              <a:buNone/>
            </a:pPr>
            <a:endParaRPr lang="ru-RU" dirty="0"/>
          </a:p>
        </p:txBody>
      </p:sp>
      <p:sp>
        <p:nvSpPr>
          <p:cNvPr id="3" name="Прямоугольник 2"/>
          <p:cNvSpPr/>
          <p:nvPr/>
        </p:nvSpPr>
        <p:spPr>
          <a:xfrm>
            <a:off x="9991165" y="1317812"/>
            <a:ext cx="1694329"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stellt</a:t>
            </a:r>
            <a:endParaRPr lang="ru-RU" sz="2400" b="1" dirty="0">
              <a:solidFill>
                <a:srgbClr val="002060"/>
              </a:solidFill>
            </a:endParaRPr>
          </a:p>
        </p:txBody>
      </p:sp>
      <p:sp>
        <p:nvSpPr>
          <p:cNvPr id="5" name="Овал 4"/>
          <p:cNvSpPr/>
          <p:nvPr/>
        </p:nvSpPr>
        <p:spPr>
          <a:xfrm>
            <a:off x="9883588" y="134471"/>
            <a:ext cx="1707778" cy="7395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S.109 Üb. 6 b</a:t>
            </a:r>
            <a:endParaRPr lang="ru-RU" sz="2400" dirty="0"/>
          </a:p>
        </p:txBody>
      </p:sp>
      <p:sp>
        <p:nvSpPr>
          <p:cNvPr id="6" name="Прямоугольник 5"/>
          <p:cNvSpPr/>
          <p:nvPr/>
        </p:nvSpPr>
        <p:spPr>
          <a:xfrm>
            <a:off x="9776012" y="1833283"/>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durchgeführt</a:t>
            </a:r>
            <a:endParaRPr lang="ru-RU" sz="2400" b="1" dirty="0">
              <a:solidFill>
                <a:srgbClr val="002060"/>
              </a:solidFill>
            </a:endParaRPr>
          </a:p>
        </p:txBody>
      </p:sp>
      <p:sp>
        <p:nvSpPr>
          <p:cNvPr id="7" name="Прямоугольник 6"/>
          <p:cNvSpPr/>
          <p:nvPr/>
        </p:nvSpPr>
        <p:spPr>
          <a:xfrm>
            <a:off x="9802907" y="2554941"/>
            <a:ext cx="1985682" cy="2644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verankern</a:t>
            </a:r>
            <a:endParaRPr lang="ru-RU" sz="2400" b="1" dirty="0">
              <a:solidFill>
                <a:srgbClr val="002060"/>
              </a:solidFill>
            </a:endParaRPr>
          </a:p>
        </p:txBody>
      </p:sp>
      <p:sp>
        <p:nvSpPr>
          <p:cNvPr id="8" name="Прямоугольник 7"/>
          <p:cNvSpPr/>
          <p:nvPr/>
        </p:nvSpPr>
        <p:spPr>
          <a:xfrm>
            <a:off x="9991165" y="3079376"/>
            <a:ext cx="1855693" cy="3227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koordiniert</a:t>
            </a:r>
            <a:endParaRPr lang="ru-RU" sz="2400" b="1" dirty="0">
              <a:solidFill>
                <a:srgbClr val="002060"/>
              </a:solidFill>
            </a:endParaRPr>
          </a:p>
        </p:txBody>
      </p:sp>
      <p:sp>
        <p:nvSpPr>
          <p:cNvPr id="9" name="Прямоугольник 8"/>
          <p:cNvSpPr/>
          <p:nvPr/>
        </p:nvSpPr>
        <p:spPr>
          <a:xfrm>
            <a:off x="9923930" y="3594848"/>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angesiedelt</a:t>
            </a:r>
            <a:endParaRPr lang="ru-RU" sz="2400" b="1" dirty="0">
              <a:solidFill>
                <a:srgbClr val="002060"/>
              </a:solidFill>
            </a:endParaRPr>
          </a:p>
        </p:txBody>
      </p:sp>
    </p:spTree>
    <p:extLst>
      <p:ext uri="{BB962C8B-B14F-4D97-AF65-F5344CB8AC3E}">
        <p14:creationId xmlns:p14="http://schemas.microsoft.com/office/powerpoint/2010/main" val="35996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3.7037E-6 L -0.69375 0.1051 " pathEditMode="relative" rAng="0" ptsTypes="AA">
                                      <p:cBhvr>
                                        <p:cTn id="6" dur="2000" fill="hold"/>
                                        <p:tgtEl>
                                          <p:spTgt spid="3"/>
                                        </p:tgtEl>
                                        <p:attrNameLst>
                                          <p:attrName>ppt_x</p:attrName>
                                          <p:attrName>ppt_y</p:attrName>
                                        </p:attrNameLst>
                                      </p:cBhvr>
                                      <p:rCtr x="-34688" y="5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4.81481E-6 L -0.3293 0.22986 " pathEditMode="relative" rAng="0" ptsTypes="AA">
                                      <p:cBhvr>
                                        <p:cTn id="10" dur="2000" fill="hold"/>
                                        <p:tgtEl>
                                          <p:spTgt spid="6"/>
                                        </p:tgtEl>
                                        <p:attrNameLst>
                                          <p:attrName>ppt_x</p:attrName>
                                          <p:attrName>ppt_y</p:attrName>
                                        </p:attrNameLst>
                                      </p:cBhvr>
                                      <p:rCtr x="-16471" y="114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33333E-6 L -0.36615 0.26643 " pathEditMode="relative" rAng="0" ptsTypes="AA">
                                      <p:cBhvr>
                                        <p:cTn id="14" dur="2000" fill="hold"/>
                                        <p:tgtEl>
                                          <p:spTgt spid="7"/>
                                        </p:tgtEl>
                                        <p:attrNameLst>
                                          <p:attrName>ppt_x</p:attrName>
                                          <p:attrName>ppt_y</p:attrName>
                                        </p:attrNameLst>
                                      </p:cBhvr>
                                      <p:rCtr x="-18307" y="13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3.7037E-6 L -0.6651 0.23334 " pathEditMode="relative" rAng="0" ptsTypes="AA">
                                      <p:cBhvr>
                                        <p:cTn id="18" dur="2000" fill="hold"/>
                                        <p:tgtEl>
                                          <p:spTgt spid="8"/>
                                        </p:tgtEl>
                                        <p:attrNameLst>
                                          <p:attrName>ppt_x</p:attrName>
                                          <p:attrName>ppt_y</p:attrName>
                                        </p:attrNameLst>
                                      </p:cBhvr>
                                      <p:rCtr x="-33255" y="1166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7 1.85185E-6 L -0.347 0.34166 " pathEditMode="relative" rAng="0" ptsTypes="AA">
                                      <p:cBhvr>
                                        <p:cTn id="22" dur="2000" fill="hold"/>
                                        <p:tgtEl>
                                          <p:spTgt spid="9"/>
                                        </p:tgtEl>
                                        <p:attrNameLst>
                                          <p:attrName>ppt_x</p:attrName>
                                          <p:attrName>ppt_y</p:attrName>
                                        </p:attrNameLst>
                                      </p:cBhvr>
                                      <p:rCtr x="-17357" y="1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9777046" cy="5486400"/>
          </a:xfrm>
        </p:spPr>
        <p:txBody>
          <a:bodyPr>
            <a:normAutofit fontScale="92500" lnSpcReduction="10000"/>
          </a:bodyPr>
          <a:lstStyle/>
          <a:p>
            <a:r>
              <a:rPr lang="de-AT" b="1" dirty="0"/>
              <a:t>6.</a:t>
            </a:r>
            <a:r>
              <a:rPr lang="de-AT" dirty="0"/>
              <a:t> 900 Vertreter der UNESCO-Mitgliedsstaaten und Experten haben auf der Weltkonferenz vom 31. März bis 2. April 2009 in Bonn, die Ergebnisse der ersten Hälfte der UN-Dekade zur Bildung für nachhaltige Entwicklung (2005-2014) _____________und Strategien für die kommenden Jahre ____________.</a:t>
            </a:r>
            <a:r>
              <a:rPr lang="de-AT" b="1" dirty="0"/>
              <a:t> 7</a:t>
            </a:r>
            <a:r>
              <a:rPr lang="de-AT" dirty="0"/>
              <a:t>. In Deutschland sind zwei Bildungseinrichtungen der UNESCO ansässig: Seit 1951 ist das UNESCO-Institut für Pädagogik (UIP) in Hamburg ____________. </a:t>
            </a:r>
            <a:r>
              <a:rPr lang="de-AT" b="1" dirty="0"/>
              <a:t>8. </a:t>
            </a:r>
            <a:r>
              <a:rPr lang="de-AT" dirty="0"/>
              <a:t>Die rund 200 deutschen UNESCO-Projektschulen ___________zum internationalen Schulnetzwerk der UNESCO mit circa 9566 Schulen in Mitgliedstaaten der UNESCO. </a:t>
            </a:r>
            <a:r>
              <a:rPr lang="de-AT" b="1" dirty="0"/>
              <a:t>9.</a:t>
            </a:r>
            <a:r>
              <a:rPr lang="de-AT" dirty="0"/>
              <a:t> In den wissenschaftlichen Arbeitsbereichen _____________die UNESCO in den Entwicklungsländern den Auf-und Ausbau wissenschaftlicher Forschungs- und Ausbildungseinrichtungen  sowie  internationaler Netzwerke für wissenschaftliche und technische Grundlagenforschung.</a:t>
            </a:r>
            <a:br>
              <a:rPr lang="de-AT" dirty="0"/>
            </a:br>
            <a:endParaRPr lang="ru-RU" dirty="0"/>
          </a:p>
        </p:txBody>
      </p:sp>
      <p:sp>
        <p:nvSpPr>
          <p:cNvPr id="3" name="Прямоугольник 2"/>
          <p:cNvSpPr/>
          <p:nvPr/>
        </p:nvSpPr>
        <p:spPr>
          <a:xfrm>
            <a:off x="9991165" y="1425388"/>
            <a:ext cx="1694329" cy="3092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diskutiert</a:t>
            </a:r>
            <a:endParaRPr lang="ru-RU" sz="2400" b="1" dirty="0">
              <a:solidFill>
                <a:srgbClr val="002060"/>
              </a:solidFill>
            </a:endParaRPr>
          </a:p>
        </p:txBody>
      </p:sp>
      <p:sp>
        <p:nvSpPr>
          <p:cNvPr id="5" name="Овал 4"/>
          <p:cNvSpPr/>
          <p:nvPr/>
        </p:nvSpPr>
        <p:spPr>
          <a:xfrm>
            <a:off x="9883588" y="134471"/>
            <a:ext cx="1707778" cy="73958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dirty="0"/>
              <a:t>S.109 Üb. 6 b</a:t>
            </a:r>
            <a:endParaRPr lang="ru-RU" sz="2400" dirty="0"/>
          </a:p>
        </p:txBody>
      </p:sp>
      <p:sp>
        <p:nvSpPr>
          <p:cNvPr id="6" name="Прямоугольник 5"/>
          <p:cNvSpPr/>
          <p:nvPr/>
        </p:nvSpPr>
        <p:spPr>
          <a:xfrm>
            <a:off x="9829800" y="1936376"/>
            <a:ext cx="1900517" cy="3137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gehören</a:t>
            </a:r>
            <a:endParaRPr lang="ru-RU" sz="2400" b="1" dirty="0">
              <a:solidFill>
                <a:srgbClr val="002060"/>
              </a:solidFill>
            </a:endParaRPr>
          </a:p>
        </p:txBody>
      </p:sp>
      <p:sp>
        <p:nvSpPr>
          <p:cNvPr id="7" name="Прямоугольник 6"/>
          <p:cNvSpPr/>
          <p:nvPr/>
        </p:nvSpPr>
        <p:spPr>
          <a:xfrm>
            <a:off x="9834283" y="2402542"/>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fördert</a:t>
            </a:r>
            <a:endParaRPr lang="ru-RU" sz="2400" b="1" dirty="0">
              <a:solidFill>
                <a:srgbClr val="002060"/>
              </a:solidFill>
            </a:endParaRPr>
          </a:p>
        </p:txBody>
      </p:sp>
      <p:sp>
        <p:nvSpPr>
          <p:cNvPr id="8" name="Прямоугольник 7"/>
          <p:cNvSpPr/>
          <p:nvPr/>
        </p:nvSpPr>
        <p:spPr>
          <a:xfrm>
            <a:off x="9892553" y="2985248"/>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ausgerufen</a:t>
            </a:r>
            <a:endParaRPr lang="ru-RU" sz="2400" b="1" dirty="0">
              <a:solidFill>
                <a:srgbClr val="002060"/>
              </a:solidFill>
            </a:endParaRPr>
          </a:p>
        </p:txBody>
      </p:sp>
      <p:sp>
        <p:nvSpPr>
          <p:cNvPr id="9" name="Прямоугольник 8"/>
          <p:cNvSpPr/>
          <p:nvPr/>
        </p:nvSpPr>
        <p:spPr>
          <a:xfrm>
            <a:off x="9923930" y="3594848"/>
            <a:ext cx="1954305" cy="416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rgbClr val="002060"/>
                </a:solidFill>
              </a:rPr>
              <a:t>entwickelt</a:t>
            </a:r>
            <a:endParaRPr lang="ru-RU" sz="2400" b="1" dirty="0">
              <a:solidFill>
                <a:srgbClr val="002060"/>
              </a:solidFill>
            </a:endParaRPr>
          </a:p>
        </p:txBody>
      </p:sp>
    </p:spTree>
    <p:extLst>
      <p:ext uri="{BB962C8B-B14F-4D97-AF65-F5344CB8AC3E}">
        <p14:creationId xmlns:p14="http://schemas.microsoft.com/office/powerpoint/2010/main" val="13008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38 1.85185E-6 L -0.36328 -0.20579 " pathEditMode="relative" rAng="0" ptsTypes="AA">
                                      <p:cBhvr>
                                        <p:cTn id="6" dur="2000" fill="hold"/>
                                        <p:tgtEl>
                                          <p:spTgt spid="9"/>
                                        </p:tgtEl>
                                        <p:attrNameLst>
                                          <p:attrName>ppt_x</p:attrName>
                                          <p:attrName>ppt_y</p:attrName>
                                        </p:attrNameLst>
                                      </p:cBhvr>
                                      <p:rCtr x="-18854" y="-1030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4.07407E-6 L -0.50351 0.17547 " pathEditMode="relative" rAng="0" ptsTypes="AA">
                                      <p:cBhvr>
                                        <p:cTn id="10" dur="2000" fill="hold"/>
                                        <p:tgtEl>
                                          <p:spTgt spid="3"/>
                                        </p:tgtEl>
                                        <p:attrNameLst>
                                          <p:attrName>ppt_x</p:attrName>
                                          <p:attrName>ppt_y</p:attrName>
                                        </p:attrNameLst>
                                      </p:cBhvr>
                                      <p:rCtr x="-25182" y="877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42461 -0.04931 L -0.24883 0.0206 " pathEditMode="relative" rAng="0" ptsTypes="AA">
                                      <p:cBhvr>
                                        <p:cTn id="14" dur="2000" fill="hold"/>
                                        <p:tgtEl>
                                          <p:spTgt spid="8"/>
                                        </p:tgtEl>
                                        <p:attrNameLst>
                                          <p:attrName>ppt_x</p:attrName>
                                          <p:attrName>ppt_y</p:attrName>
                                        </p:attrNameLst>
                                      </p:cBhvr>
                                      <p:rCtr x="-33672" y="34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8333E-6 -2.59259E-6 L -0.25195 0.23982 " pathEditMode="relative" rAng="0" ptsTypes="AA">
                                      <p:cBhvr>
                                        <p:cTn id="18" dur="2000" fill="hold"/>
                                        <p:tgtEl>
                                          <p:spTgt spid="6"/>
                                        </p:tgtEl>
                                        <p:attrNameLst>
                                          <p:attrName>ppt_x</p:attrName>
                                          <p:attrName>ppt_y</p:attrName>
                                        </p:attrNameLst>
                                      </p:cBhvr>
                                      <p:rCtr x="-12604" y="1199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25E-6 4.44444E-6 L -0.5832 0.29421 " pathEditMode="relative" rAng="0" ptsTypes="AA">
                                      <p:cBhvr>
                                        <p:cTn id="22" dur="2000" fill="hold"/>
                                        <p:tgtEl>
                                          <p:spTgt spid="7"/>
                                        </p:tgtEl>
                                        <p:attrNameLst>
                                          <p:attrName>ppt_x</p:attrName>
                                          <p:attrName>ppt_y</p:attrName>
                                        </p:attrNameLst>
                                      </p:cBhvr>
                                      <p:rCtr x="-29167"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solidFill>
            <a:srgbClr val="0070C0"/>
          </a:solidFill>
        </p:spPr>
        <p:txBody>
          <a:bodyPr>
            <a:normAutofit/>
          </a:bodyPr>
          <a:lstStyle/>
          <a:p>
            <a:pPr algn="ctr"/>
            <a:r>
              <a:rPr lang="de-DE" sz="8000" b="1" dirty="0">
                <a:solidFill>
                  <a:schemeClr val="bg1"/>
                </a:solidFill>
                <a:latin typeface="Arial" panose="020B0604020202020204" pitchFamily="34" charset="0"/>
                <a:cs typeface="Arial" panose="020B0604020202020204" pitchFamily="34" charset="0"/>
              </a:rPr>
              <a:t>Selbständige Arbeit</a:t>
            </a:r>
            <a:r>
              <a:rPr lang="de-DE" sz="8000" b="1" dirty="0">
                <a:solidFill>
                  <a:schemeClr val="accent1">
                    <a:lumMod val="40000"/>
                    <a:lumOff val="60000"/>
                  </a:schemeClr>
                </a:solidFill>
                <a:latin typeface="Arial" panose="020B0604020202020204" pitchFamily="34" charset="0"/>
                <a:cs typeface="Arial" panose="020B0604020202020204" pitchFamily="34" charset="0"/>
              </a:rPr>
              <a:t>:</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sz="half" idx="1"/>
          </p:nvPr>
        </p:nvSpPr>
        <p:spPr>
          <a:xfrm>
            <a:off x="318310" y="3080824"/>
            <a:ext cx="11627892" cy="2236763"/>
          </a:xfrm>
        </p:spPr>
        <p:txBody>
          <a:bodyPr>
            <a:normAutofit/>
          </a:bodyPr>
          <a:lstStyle/>
          <a:p>
            <a:pPr marL="0" indent="0" algn="ctr">
              <a:buNone/>
            </a:pPr>
            <a:r>
              <a:rPr lang="de-AT" sz="4000" b="1" dirty="0">
                <a:solidFill>
                  <a:srgbClr val="002060"/>
                </a:solidFill>
              </a:rPr>
              <a:t>Schreiben Sie über die Rolle der UNESCO in Usbekistan</a:t>
            </a:r>
          </a:p>
        </p:txBody>
      </p:sp>
    </p:spTree>
    <p:extLst>
      <p:ext uri="{BB962C8B-B14F-4D97-AF65-F5344CB8AC3E}">
        <p14:creationId xmlns:p14="http://schemas.microsoft.com/office/powerpoint/2010/main" val="36543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71487" y="157164"/>
            <a:ext cx="11215687" cy="844322"/>
          </a:xfrm>
          <a:solidFill>
            <a:srgbClr val="0070C0"/>
          </a:solidFill>
        </p:spPr>
        <p:txBody>
          <a:bodyPr>
            <a:normAutofit/>
          </a:bodyPr>
          <a:lstStyle/>
          <a:p>
            <a:r>
              <a:rPr lang="de-DE" sz="4800" b="1" dirty="0">
                <a:solidFill>
                  <a:schemeClr val="bg1"/>
                </a:solidFill>
                <a:latin typeface="Arial" panose="020B0604020202020204" pitchFamily="34" charset="0"/>
                <a:cs typeface="Arial" panose="020B0604020202020204" pitchFamily="34" charset="0"/>
              </a:rPr>
              <a:t>Ende der Stunde</a:t>
            </a:r>
            <a:endParaRPr lang="ru-RU" sz="48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471487" y="1161143"/>
            <a:ext cx="11215687" cy="5125358"/>
          </a:xfrm>
          <a:ln w="57150">
            <a:solidFill>
              <a:srgbClr val="00B0F0"/>
            </a:solidFill>
          </a:ln>
        </p:spPr>
        <p:txBody>
          <a:bodyPr>
            <a:normAutofit/>
          </a:bodyPr>
          <a:lstStyle/>
          <a:p>
            <a:r>
              <a:rPr lang="de-DE" sz="5400" b="1" dirty="0">
                <a:solidFill>
                  <a:srgbClr val="0070C0"/>
                </a:solidFill>
                <a:latin typeface="Arial" panose="020B0604020202020204" pitchFamily="34" charset="0"/>
                <a:cs typeface="Arial" panose="020B0604020202020204" pitchFamily="34" charset="0"/>
              </a:rPr>
              <a:t>Unsere Stunde ist zu Ende.</a:t>
            </a:r>
          </a:p>
          <a:p>
            <a:endParaRPr lang="de-DE" sz="5400" b="1" dirty="0">
              <a:solidFill>
                <a:srgbClr val="0070C0"/>
              </a:solidFill>
              <a:latin typeface="Arial" panose="020B0604020202020204" pitchFamily="34" charset="0"/>
              <a:cs typeface="Arial" panose="020B0604020202020204" pitchFamily="34" charset="0"/>
            </a:endParaRPr>
          </a:p>
          <a:p>
            <a:r>
              <a:rPr lang="de-DE" sz="5400" b="1" dirty="0">
                <a:solidFill>
                  <a:srgbClr val="7030A0"/>
                </a:solidFill>
                <a:latin typeface="Arial" panose="020B0604020202020204" pitchFamily="34" charset="0"/>
                <a:cs typeface="Arial" panose="020B0604020202020204" pitchFamily="34" charset="0"/>
              </a:rPr>
              <a:t>Danke für Aufmerksamkeit!</a:t>
            </a:r>
          </a:p>
          <a:p>
            <a:endParaRPr lang="de-DE" sz="5400" b="1" dirty="0">
              <a:solidFill>
                <a:srgbClr val="7030A0"/>
              </a:solidFill>
              <a:latin typeface="Arial" panose="020B0604020202020204" pitchFamily="34" charset="0"/>
              <a:cs typeface="Arial" panose="020B0604020202020204" pitchFamily="34" charset="0"/>
            </a:endParaRPr>
          </a:p>
          <a:p>
            <a:r>
              <a:rPr lang="de-DE" sz="5400" b="1" dirty="0">
                <a:solidFill>
                  <a:srgbClr val="C00000"/>
                </a:solidFill>
                <a:latin typeface="Arial" panose="020B0604020202020204" pitchFamily="34" charset="0"/>
                <a:cs typeface="Arial" panose="020B0604020202020204" pitchFamily="34" charset="0"/>
              </a:rPr>
              <a:t>Auf Wiedersehen!</a:t>
            </a:r>
          </a:p>
        </p:txBody>
      </p:sp>
    </p:spTree>
    <p:extLst>
      <p:ext uri="{BB962C8B-B14F-4D97-AF65-F5344CB8AC3E}">
        <p14:creationId xmlns:p14="http://schemas.microsoft.com/office/powerpoint/2010/main" val="35631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0" y="1019389"/>
            <a:ext cx="6813176" cy="5838611"/>
          </a:xfrm>
          <a:prstGeom prst="rect">
            <a:avLst/>
          </a:prstGeom>
        </p:spPr>
      </p:pic>
      <p:sp>
        <p:nvSpPr>
          <p:cNvPr id="6" name="Прямоугольник 5"/>
          <p:cNvSpPr/>
          <p:nvPr/>
        </p:nvSpPr>
        <p:spPr>
          <a:xfrm>
            <a:off x="6938682" y="1075765"/>
            <a:ext cx="5096436" cy="126402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chemeClr val="tx1"/>
                </a:solidFill>
                <a:effectLst>
                  <a:outerShdw blurRad="38100" dist="38100" dir="2700000" algn="tl">
                    <a:srgbClr val="000000">
                      <a:alpha val="43137"/>
                    </a:srgbClr>
                  </a:outerShdw>
                </a:effectLst>
              </a:rPr>
              <a:t>Nach</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Artik</a:t>
            </a:r>
            <a:r>
              <a:rPr lang="en-US" sz="2400" dirty="0">
                <a:solidFill>
                  <a:schemeClr val="tx1"/>
                </a:solidFill>
                <a:effectLst>
                  <a:outerShdw blurRad="38100" dist="38100" dir="2700000" algn="tl">
                    <a:srgbClr val="000000">
                      <a:alpha val="43137"/>
                    </a:srgbClr>
                  </a:outerShdw>
                </a:effectLst>
              </a:rPr>
              <a:t>el 1 </a:t>
            </a:r>
            <a:r>
              <a:rPr lang="ru-RU" sz="2400" dirty="0" err="1">
                <a:solidFill>
                  <a:schemeClr val="tx1"/>
                </a:solidFill>
                <a:effectLst>
                  <a:outerShdw blurRad="38100" dist="38100" dir="2700000" algn="tl">
                    <a:srgbClr val="000000">
                      <a:alpha val="43137"/>
                    </a:srgbClr>
                  </a:outerShdw>
                </a:effectLst>
              </a:rPr>
              <a:t>der</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Charta</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der</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Vereinten</a:t>
            </a:r>
            <a:endParaRPr lang="ru-RU" sz="2400" dirty="0">
              <a:solidFill>
                <a:schemeClr val="tx1"/>
              </a:solidFill>
              <a:effectLst>
                <a:outerShdw blurRad="38100" dist="38100" dir="2700000" algn="tl">
                  <a:srgbClr val="000000">
                    <a:alpha val="43137"/>
                  </a:srgbClr>
                </a:outerShdw>
              </a:effectLst>
            </a:endParaRPr>
          </a:p>
          <a:p>
            <a:pPr algn="ct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Nationen</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sind</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die</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Hauptaufgaben</a:t>
            </a:r>
            <a:r>
              <a:rPr lang="ru-RU" sz="2400" dirty="0">
                <a:solidFill>
                  <a:schemeClr val="tx1"/>
                </a:solidFill>
                <a:effectLst>
                  <a:outerShdw blurRad="38100" dist="38100" dir="2700000" algn="tl">
                    <a:srgbClr val="000000">
                      <a:alpha val="43137"/>
                    </a:srgbClr>
                  </a:outerShdw>
                </a:effectLst>
              </a:rPr>
              <a:t> </a:t>
            </a:r>
            <a:r>
              <a:rPr lang="ru-RU" sz="2400" dirty="0" err="1">
                <a:solidFill>
                  <a:schemeClr val="tx1"/>
                </a:solidFill>
                <a:effectLst>
                  <a:outerShdw blurRad="38100" dist="38100" dir="2700000" algn="tl">
                    <a:srgbClr val="000000">
                      <a:alpha val="43137"/>
                    </a:srgbClr>
                  </a:outerShdw>
                </a:effectLst>
              </a:rPr>
              <a:t>der</a:t>
            </a:r>
            <a:r>
              <a:rPr lang="ru-RU" sz="2400" dirty="0">
                <a:solidFill>
                  <a:schemeClr val="tx1"/>
                </a:solidFill>
                <a:effectLst>
                  <a:outerShdw blurRad="38100" dist="38100" dir="2700000" algn="tl">
                    <a:srgbClr val="000000">
                      <a:alpha val="43137"/>
                    </a:srgbClr>
                  </a:outerShdw>
                </a:effectLst>
              </a:rPr>
              <a:t> UNO</a:t>
            </a:r>
          </a:p>
        </p:txBody>
      </p:sp>
      <p:sp>
        <p:nvSpPr>
          <p:cNvPr id="7" name="Стрелка вниз 6"/>
          <p:cNvSpPr/>
          <p:nvPr/>
        </p:nvSpPr>
        <p:spPr>
          <a:xfrm>
            <a:off x="9090212" y="2366683"/>
            <a:ext cx="1008529" cy="215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983505" y="2613213"/>
            <a:ext cx="5096436" cy="762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Die </a:t>
            </a:r>
            <a:r>
              <a:rPr lang="en-US" sz="2400" dirty="0" err="1">
                <a:solidFill>
                  <a:schemeClr val="tx1"/>
                </a:solidFill>
                <a:effectLst>
                  <a:outerShdw blurRad="38100" dist="38100" dir="2700000" algn="tl">
                    <a:srgbClr val="000000">
                      <a:alpha val="43137"/>
                    </a:srgbClr>
                  </a:outerShdw>
                </a:effectLst>
              </a:rPr>
              <a:t>Wahrung</a:t>
            </a:r>
            <a:r>
              <a:rPr lang="en-US" sz="2400" dirty="0">
                <a:solidFill>
                  <a:schemeClr val="tx1"/>
                </a:solidFill>
                <a:effectLst>
                  <a:outerShdw blurRad="38100" dist="38100" dir="2700000" algn="tl">
                    <a:srgbClr val="000000">
                      <a:alpha val="43137"/>
                    </a:srgbClr>
                  </a:outerShdw>
                </a:effectLst>
              </a:rPr>
              <a:t> des </a:t>
            </a:r>
            <a:r>
              <a:rPr lang="en-US" sz="2400" dirty="0" err="1">
                <a:solidFill>
                  <a:schemeClr val="tx1"/>
                </a:solidFill>
                <a:effectLst>
                  <a:outerShdw blurRad="38100" dist="38100" dir="2700000" algn="tl">
                    <a:srgbClr val="000000">
                      <a:alpha val="43137"/>
                    </a:srgbClr>
                  </a:outerShdw>
                </a:effectLst>
              </a:rPr>
              <a:t>Weltfriedens</a:t>
            </a:r>
            <a:r>
              <a:rPr lang="en-US" sz="2400" dirty="0">
                <a:solidFill>
                  <a:schemeClr val="tx1"/>
                </a:solidFill>
                <a:effectLst>
                  <a:outerShdw blurRad="38100" dist="38100" dir="2700000" algn="tl">
                    <a:srgbClr val="000000">
                      <a:alpha val="43137"/>
                    </a:srgbClr>
                  </a:outerShdw>
                </a:effectLst>
              </a:rPr>
              <a:t> und der </a:t>
            </a:r>
            <a:r>
              <a:rPr lang="en-US" sz="2400" dirty="0" err="1">
                <a:solidFill>
                  <a:schemeClr val="tx1"/>
                </a:solidFill>
                <a:effectLst>
                  <a:outerShdw blurRad="38100" dist="38100" dir="2700000" algn="tl">
                    <a:srgbClr val="000000">
                      <a:alpha val="43137"/>
                    </a:srgbClr>
                  </a:outerShdw>
                </a:effectLst>
              </a:rPr>
              <a:t>internationalen</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Sicherheit</a:t>
            </a:r>
            <a:endParaRPr lang="ru-RU" sz="2400" dirty="0">
              <a:solidFill>
                <a:schemeClr val="tx1"/>
              </a:solidFill>
              <a:effectLst>
                <a:outerShdw blurRad="38100" dist="38100" dir="2700000" algn="tl">
                  <a:srgbClr val="000000">
                    <a:alpha val="43137"/>
                  </a:srgbClr>
                </a:outerShdw>
              </a:effectLst>
            </a:endParaRPr>
          </a:p>
        </p:txBody>
      </p:sp>
      <p:sp>
        <p:nvSpPr>
          <p:cNvPr id="11" name="Объект 10"/>
          <p:cNvSpPr>
            <a:spLocks noGrp="1"/>
          </p:cNvSpPr>
          <p:nvPr>
            <p:ph idx="1"/>
          </p:nvPr>
        </p:nvSpPr>
        <p:spPr>
          <a:xfrm>
            <a:off x="838200" y="1825625"/>
            <a:ext cx="6046694" cy="4351338"/>
          </a:xfrm>
        </p:spPr>
        <p:txBody>
          <a:bodyPr/>
          <a:lstStyle/>
          <a:p>
            <a:endParaRPr lang="ru-RU" dirty="0"/>
          </a:p>
        </p:txBody>
      </p:sp>
      <p:sp>
        <p:nvSpPr>
          <p:cNvPr id="14" name="Прямоугольник 13"/>
          <p:cNvSpPr/>
          <p:nvPr/>
        </p:nvSpPr>
        <p:spPr>
          <a:xfrm>
            <a:off x="6987988" y="3653118"/>
            <a:ext cx="5096436" cy="109369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Die </a:t>
            </a:r>
            <a:r>
              <a:rPr lang="en-US" sz="2400" dirty="0" err="1">
                <a:solidFill>
                  <a:schemeClr val="tx1"/>
                </a:solidFill>
                <a:effectLst>
                  <a:outerShdw blurRad="38100" dist="38100" dir="2700000" algn="tl">
                    <a:srgbClr val="000000">
                      <a:alpha val="43137"/>
                    </a:srgbClr>
                  </a:outerShdw>
                </a:effectLst>
              </a:rPr>
              <a:t>Entwicklung</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besserer</a:t>
            </a:r>
            <a:r>
              <a:rPr lang="en-US" sz="2400" dirty="0">
                <a:solidFill>
                  <a:schemeClr val="tx1"/>
                </a:solidFill>
                <a:effectLst>
                  <a:outerShdw blurRad="38100" dist="38100" dir="2700000" algn="tl">
                    <a:srgbClr val="000000">
                      <a:alpha val="43137"/>
                    </a:srgbClr>
                  </a:outerShdw>
                </a:effectLst>
              </a:rPr>
              <a:t>, </a:t>
            </a:r>
            <a:r>
              <a:rPr lang="en-US" sz="2400" dirty="0" err="1">
                <a:solidFill>
                  <a:schemeClr val="tx1"/>
                </a:solidFill>
                <a:effectLst>
                  <a:outerShdw blurRad="38100" dist="38100" dir="2700000" algn="tl">
                    <a:srgbClr val="000000">
                      <a:alpha val="43137"/>
                    </a:srgbClr>
                  </a:outerShdw>
                </a:effectLst>
              </a:rPr>
              <a:t>freun</a:t>
            </a:r>
            <a:r>
              <a:rPr lang="de-AT" sz="2400" dirty="0" err="1">
                <a:solidFill>
                  <a:schemeClr val="tx1"/>
                </a:solidFill>
                <a:effectLst>
                  <a:outerShdw blurRad="38100" dist="38100" dir="2700000" algn="tl">
                    <a:srgbClr val="000000">
                      <a:alpha val="43137"/>
                    </a:srgbClr>
                  </a:outerShdw>
                </a:effectLst>
              </a:rPr>
              <a:t>dschaftlicher</a:t>
            </a:r>
            <a:r>
              <a:rPr lang="de-AT" sz="2400" dirty="0">
                <a:solidFill>
                  <a:schemeClr val="tx1"/>
                </a:solidFill>
                <a:effectLst>
                  <a:outerShdw blurRad="38100" dist="38100" dir="2700000" algn="tl">
                    <a:srgbClr val="000000">
                      <a:alpha val="43137"/>
                    </a:srgbClr>
                  </a:outerShdw>
                </a:effectLst>
              </a:rPr>
              <a:t> Beziehungen zwischen Nationen</a:t>
            </a:r>
            <a:endParaRPr lang="ru-RU" sz="2400" dirty="0">
              <a:solidFill>
                <a:schemeClr val="tx1"/>
              </a:solidFill>
              <a:effectLst>
                <a:outerShdw blurRad="38100" dist="38100" dir="2700000" algn="tl">
                  <a:srgbClr val="000000">
                    <a:alpha val="43137"/>
                  </a:srgbClr>
                </a:outerShdw>
              </a:effectLst>
            </a:endParaRPr>
          </a:p>
        </p:txBody>
      </p:sp>
      <p:sp>
        <p:nvSpPr>
          <p:cNvPr id="16" name="Прямоугольник 15"/>
          <p:cNvSpPr/>
          <p:nvPr/>
        </p:nvSpPr>
        <p:spPr>
          <a:xfrm>
            <a:off x="6992470" y="5015753"/>
            <a:ext cx="5096436" cy="109369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rPr>
              <a:t>Die </a:t>
            </a:r>
            <a:r>
              <a:rPr lang="de-AT" sz="2400" dirty="0">
                <a:solidFill>
                  <a:schemeClr val="tx1"/>
                </a:solidFill>
                <a:effectLst>
                  <a:outerShdw blurRad="38100" dist="38100" dir="2700000" algn="tl">
                    <a:srgbClr val="000000">
                      <a:alpha val="43137"/>
                    </a:srgbClr>
                  </a:outerShdw>
                </a:effectLst>
              </a:rPr>
              <a:t>internationale Zusammenarbeit, Lösung globaler Probleme und Förderung der Menschenrechte</a:t>
            </a:r>
            <a:endParaRPr lang="ru-RU"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09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95835" y="1196788"/>
            <a:ext cx="11013141" cy="5405718"/>
          </a:xfrm>
        </p:spPr>
        <p:txBody>
          <a:bodyPr/>
          <a:lstStyle/>
          <a:p>
            <a:pPr marL="0" indent="0">
              <a:buNone/>
            </a:pPr>
            <a:r>
              <a:rPr lang="de-AT" sz="3200" dirty="0">
                <a:solidFill>
                  <a:srgbClr val="002060"/>
                </a:solidFill>
                <a:effectLst>
                  <a:outerShdw blurRad="38100" dist="38100" dir="2700000" algn="tl">
                    <a:srgbClr val="000000">
                      <a:alpha val="43137"/>
                    </a:srgbClr>
                  </a:outerShdw>
                </a:effectLst>
              </a:rPr>
              <a:t>Wortschatzarbeit</a:t>
            </a:r>
          </a:p>
          <a:p>
            <a:pPr marL="0" indent="0">
              <a:buNone/>
            </a:pPr>
            <a:r>
              <a:rPr lang="de-AT" dirty="0"/>
              <a:t>Die Wahrung – Verhalten, das darauf angelegt ist, etwas in seinem Bestand zu wahren</a:t>
            </a:r>
          </a:p>
          <a:p>
            <a:pPr marL="0" indent="0">
              <a:buNone/>
            </a:pPr>
            <a:r>
              <a:rPr lang="de-AT" dirty="0"/>
              <a:t>Die Förderung – Der Aufbau</a:t>
            </a:r>
          </a:p>
          <a:p>
            <a:pPr marL="0" indent="0">
              <a:buNone/>
            </a:pPr>
            <a:r>
              <a:rPr lang="de-AT" dirty="0"/>
              <a:t>Die </a:t>
            </a:r>
            <a:r>
              <a:rPr lang="de-AT" dirty="0" err="1"/>
              <a:t>Kernwaffenfreienzonen</a:t>
            </a:r>
            <a:r>
              <a:rPr lang="de-AT" dirty="0"/>
              <a:t> – Atomwaffenfreie Zonen unterstützen die Stabilität einer Region</a:t>
            </a:r>
          </a:p>
          <a:p>
            <a:pPr marL="0" indent="0">
              <a:buNone/>
            </a:pPr>
            <a:r>
              <a:rPr lang="de-AT" dirty="0"/>
              <a:t>Vorbringen – Meinung äußern</a:t>
            </a:r>
          </a:p>
          <a:p>
            <a:pPr marL="0" indent="0">
              <a:buNone/>
            </a:pPr>
            <a:r>
              <a:rPr lang="de-AT" dirty="0"/>
              <a:t>Die Versorgung – das Sorgen für den Lebensunterhalt</a:t>
            </a:r>
          </a:p>
          <a:p>
            <a:pPr marL="0" indent="0">
              <a:buNone/>
            </a:pPr>
            <a:r>
              <a:rPr lang="de-AT" dirty="0"/>
              <a:t>Die Aufrechterhaltung – die Rettung</a:t>
            </a:r>
          </a:p>
          <a:p>
            <a:pPr marL="0" indent="0">
              <a:buNone/>
            </a:pPr>
            <a:r>
              <a:rPr lang="de-AT" dirty="0"/>
              <a:t>Die Senkung – Gefälle, </a:t>
            </a:r>
            <a:r>
              <a:rPr lang="de-AT" dirty="0" err="1"/>
              <a:t>Abschlüssigkeit</a:t>
            </a:r>
            <a:endParaRPr lang="de-AT" dirty="0"/>
          </a:p>
          <a:p>
            <a:pPr marL="0" indent="0">
              <a:buNone/>
            </a:pPr>
            <a:r>
              <a:rPr lang="de-AT" dirty="0"/>
              <a:t>Die Schwelle – Anschlag für die Tür</a:t>
            </a:r>
          </a:p>
          <a:p>
            <a:pPr marL="0" indent="0">
              <a:buNone/>
            </a:pPr>
            <a:endParaRPr lang="ru-RU" dirty="0"/>
          </a:p>
        </p:txBody>
      </p:sp>
    </p:spTree>
    <p:extLst>
      <p:ext uri="{BB962C8B-B14F-4D97-AF65-F5344CB8AC3E}">
        <p14:creationId xmlns:p14="http://schemas.microsoft.com/office/powerpoint/2010/main" val="6273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p:cTn id="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p:cTn id="21"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p:cTn id="35"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p:cTn id="49"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1">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 calcmode="lin" valueType="num">
                                      <p:cBhvr>
                                        <p:cTn id="56"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28600" y="1532964"/>
            <a:ext cx="11510682" cy="5042647"/>
          </a:xfrm>
        </p:spPr>
        <p:txBody>
          <a:bodyPr>
            <a:normAutofit/>
          </a:bodyPr>
          <a:lstStyle/>
          <a:p>
            <a:pPr marL="0" indent="0">
              <a:buNone/>
            </a:pPr>
            <a:r>
              <a:rPr lang="ru-RU" dirty="0" err="1"/>
              <a:t>Wurzeln</a:t>
            </a:r>
            <a:r>
              <a:rPr lang="ru-RU" dirty="0"/>
              <a:t> </a:t>
            </a:r>
            <a:r>
              <a:rPr lang="ru-RU" dirty="0" err="1"/>
              <a:t>der</a:t>
            </a:r>
            <a:r>
              <a:rPr lang="ru-RU" dirty="0"/>
              <a:t> </a:t>
            </a:r>
            <a:r>
              <a:rPr lang="ru-RU" dirty="0" err="1"/>
              <a:t>Vereinten</a:t>
            </a:r>
            <a:r>
              <a:rPr lang="ru-RU" dirty="0"/>
              <a:t> </a:t>
            </a:r>
            <a:r>
              <a:rPr lang="ru-RU" dirty="0" err="1"/>
              <a:t>Nationen</a:t>
            </a:r>
            <a:r>
              <a:rPr lang="ru-RU" dirty="0"/>
              <a:t> </a:t>
            </a:r>
            <a:r>
              <a:rPr lang="ru-RU" dirty="0" err="1"/>
              <a:t>sind</a:t>
            </a:r>
            <a:r>
              <a:rPr lang="ru-RU" dirty="0"/>
              <a:t> </a:t>
            </a:r>
            <a:r>
              <a:rPr lang="ru-RU" dirty="0" err="1"/>
              <a:t>in</a:t>
            </a:r>
            <a:r>
              <a:rPr lang="ru-RU" dirty="0"/>
              <a:t> </a:t>
            </a:r>
            <a:r>
              <a:rPr lang="ru-RU" dirty="0" err="1"/>
              <a:t>de</a:t>
            </a:r>
            <a:r>
              <a:rPr lang="de-AT" dirty="0"/>
              <a:t> </a:t>
            </a:r>
            <a:r>
              <a:rPr lang="ru-RU" dirty="0" err="1"/>
              <a:t>Haager</a:t>
            </a:r>
            <a:r>
              <a:rPr lang="ru-RU" dirty="0"/>
              <a:t> </a:t>
            </a:r>
            <a:r>
              <a:rPr lang="ru-RU" dirty="0" err="1"/>
              <a:t>Friedenskonferenzen</a:t>
            </a:r>
            <a:r>
              <a:rPr lang="ru-RU" dirty="0"/>
              <a:t> </a:t>
            </a:r>
            <a:r>
              <a:rPr lang="ru-RU" dirty="0" err="1"/>
              <a:t>und</a:t>
            </a:r>
            <a:r>
              <a:rPr lang="ru-RU" dirty="0"/>
              <a:t> </a:t>
            </a:r>
            <a:r>
              <a:rPr lang="ru-RU" dirty="0" err="1"/>
              <a:t>im</a:t>
            </a:r>
            <a:r>
              <a:rPr lang="ru-RU" dirty="0"/>
              <a:t> </a:t>
            </a:r>
            <a:r>
              <a:rPr lang="ru-RU" dirty="0" err="1"/>
              <a:t>Völkerbund</a:t>
            </a:r>
            <a:r>
              <a:rPr lang="ru-RU" dirty="0"/>
              <a:t>. </a:t>
            </a:r>
            <a:r>
              <a:rPr lang="ru-RU" dirty="0" err="1"/>
              <a:t>Die</a:t>
            </a:r>
            <a:r>
              <a:rPr lang="ru-RU" dirty="0"/>
              <a:t> UNO </a:t>
            </a:r>
            <a:r>
              <a:rPr lang="ru-RU" dirty="0" err="1"/>
              <a:t>wurde</a:t>
            </a:r>
            <a:r>
              <a:rPr lang="ru-RU" dirty="0"/>
              <a:t> </a:t>
            </a:r>
            <a:r>
              <a:rPr lang="ru-RU" dirty="0" err="1"/>
              <a:t>nach</a:t>
            </a:r>
            <a:r>
              <a:rPr lang="ru-RU" dirty="0"/>
              <a:t> </a:t>
            </a:r>
            <a:r>
              <a:rPr lang="ru-RU" dirty="0" err="1"/>
              <a:t>dem</a:t>
            </a:r>
            <a:r>
              <a:rPr lang="ru-RU" dirty="0"/>
              <a:t> </a:t>
            </a:r>
            <a:r>
              <a:rPr lang="ru-RU" dirty="0" err="1"/>
              <a:t>Ersten</a:t>
            </a:r>
            <a:r>
              <a:rPr lang="ru-RU" dirty="0"/>
              <a:t> </a:t>
            </a:r>
            <a:r>
              <a:rPr lang="ru-RU" dirty="0" err="1"/>
              <a:t>Weltkrieg</a:t>
            </a:r>
            <a:r>
              <a:rPr lang="ru-RU" dirty="0"/>
              <a:t> </a:t>
            </a:r>
            <a:r>
              <a:rPr lang="ru-RU" dirty="0" err="1"/>
              <a:t>gegründet</a:t>
            </a:r>
            <a:r>
              <a:rPr lang="ru-RU" dirty="0"/>
              <a:t>. </a:t>
            </a:r>
            <a:r>
              <a:rPr lang="ru-RU" dirty="0" err="1"/>
              <a:t>Das</a:t>
            </a:r>
            <a:r>
              <a:rPr lang="ru-RU" dirty="0"/>
              <a:t> </a:t>
            </a:r>
            <a:r>
              <a:rPr lang="ru-RU" dirty="0" err="1"/>
              <a:t>Ziel</a:t>
            </a:r>
            <a:r>
              <a:rPr lang="ru-RU" dirty="0"/>
              <a:t> </a:t>
            </a:r>
            <a:r>
              <a:rPr lang="ru-RU" dirty="0" err="1"/>
              <a:t>der</a:t>
            </a:r>
            <a:r>
              <a:rPr lang="ru-RU" dirty="0"/>
              <a:t> UNO </a:t>
            </a:r>
            <a:r>
              <a:rPr lang="ru-RU" dirty="0" err="1"/>
              <a:t>ist</a:t>
            </a:r>
            <a:r>
              <a:rPr lang="ru-RU" dirty="0"/>
              <a:t> </a:t>
            </a:r>
            <a:r>
              <a:rPr lang="ru-RU" dirty="0" err="1"/>
              <a:t>die</a:t>
            </a:r>
            <a:r>
              <a:rPr lang="ru-RU" dirty="0"/>
              <a:t> </a:t>
            </a:r>
            <a:r>
              <a:rPr lang="ru-RU" dirty="0" err="1"/>
              <a:t>dauerhafte</a:t>
            </a:r>
            <a:r>
              <a:rPr lang="ru-RU" dirty="0"/>
              <a:t> </a:t>
            </a:r>
            <a:r>
              <a:rPr lang="ru-RU" dirty="0" err="1"/>
              <a:t>Sicherung</a:t>
            </a:r>
            <a:r>
              <a:rPr lang="ru-RU" dirty="0"/>
              <a:t> </a:t>
            </a:r>
            <a:r>
              <a:rPr lang="ru-RU" dirty="0" err="1"/>
              <a:t>des</a:t>
            </a:r>
            <a:r>
              <a:rPr lang="ru-RU" dirty="0"/>
              <a:t> </a:t>
            </a:r>
            <a:r>
              <a:rPr lang="ru-RU" dirty="0" err="1"/>
              <a:t>Friedens</a:t>
            </a:r>
            <a:r>
              <a:rPr lang="ru-RU" dirty="0"/>
              <a:t> </a:t>
            </a:r>
            <a:r>
              <a:rPr lang="ru-RU" dirty="0" err="1"/>
              <a:t>auf</a:t>
            </a:r>
            <a:r>
              <a:rPr lang="ru-RU" dirty="0"/>
              <a:t> </a:t>
            </a:r>
            <a:r>
              <a:rPr lang="ru-RU" dirty="0" err="1"/>
              <a:t>der</a:t>
            </a:r>
            <a:r>
              <a:rPr lang="ru-RU" dirty="0"/>
              <a:t> </a:t>
            </a:r>
            <a:r>
              <a:rPr lang="ru-RU" dirty="0" err="1"/>
              <a:t>Welt</a:t>
            </a:r>
            <a:r>
              <a:rPr lang="ru-RU" dirty="0"/>
              <a:t>. </a:t>
            </a:r>
            <a:r>
              <a:rPr lang="ru-RU" dirty="0" err="1"/>
              <a:t>Am</a:t>
            </a:r>
            <a:r>
              <a:rPr lang="ru-RU" dirty="0"/>
              <a:t> 26. </a:t>
            </a:r>
            <a:r>
              <a:rPr lang="ru-RU" dirty="0" err="1"/>
              <a:t>Juni</a:t>
            </a:r>
            <a:r>
              <a:rPr lang="ru-RU" dirty="0"/>
              <a:t> 1945 </a:t>
            </a:r>
            <a:r>
              <a:rPr lang="ru-RU" dirty="0" err="1"/>
              <a:t>wurde</a:t>
            </a:r>
            <a:r>
              <a:rPr lang="ru-RU" dirty="0"/>
              <a:t> </a:t>
            </a:r>
            <a:r>
              <a:rPr lang="ru-RU" dirty="0" err="1"/>
              <a:t>die</a:t>
            </a:r>
            <a:r>
              <a:rPr lang="ru-RU" dirty="0"/>
              <a:t> UNO </a:t>
            </a:r>
            <a:r>
              <a:rPr lang="ru-RU" dirty="0" err="1"/>
              <a:t>auf</a:t>
            </a:r>
            <a:r>
              <a:rPr lang="ru-RU" dirty="0"/>
              <a:t> </a:t>
            </a:r>
            <a:r>
              <a:rPr lang="ru-RU" dirty="0" err="1"/>
              <a:t>der</a:t>
            </a:r>
            <a:r>
              <a:rPr lang="ru-RU" dirty="0"/>
              <a:t> </a:t>
            </a:r>
            <a:r>
              <a:rPr lang="ru-RU" dirty="0" err="1"/>
              <a:t>Konferenz</a:t>
            </a:r>
            <a:r>
              <a:rPr lang="ru-RU" dirty="0"/>
              <a:t> </a:t>
            </a:r>
            <a:r>
              <a:rPr lang="ru-RU" dirty="0" err="1"/>
              <a:t>von</a:t>
            </a:r>
            <a:r>
              <a:rPr lang="ru-RU" dirty="0"/>
              <a:t> </a:t>
            </a:r>
            <a:r>
              <a:rPr lang="ru-RU" dirty="0" err="1"/>
              <a:t>San</a:t>
            </a:r>
            <a:r>
              <a:rPr lang="ru-RU" dirty="0"/>
              <a:t> </a:t>
            </a:r>
            <a:r>
              <a:rPr lang="ru-RU" dirty="0" err="1"/>
              <a:t>Francisco</a:t>
            </a:r>
            <a:r>
              <a:rPr lang="ru-RU" dirty="0"/>
              <a:t> </a:t>
            </a:r>
            <a:r>
              <a:rPr lang="ru-RU" dirty="0" err="1"/>
              <a:t>von</a:t>
            </a:r>
            <a:r>
              <a:rPr lang="ru-RU" dirty="0"/>
              <a:t> 50 </a:t>
            </a:r>
            <a:r>
              <a:rPr lang="ru-RU" dirty="0" err="1"/>
              <a:t>Staaten</a:t>
            </a:r>
            <a:r>
              <a:rPr lang="ru-RU" dirty="0"/>
              <a:t> </a:t>
            </a:r>
            <a:r>
              <a:rPr lang="ru-RU" dirty="0" err="1"/>
              <a:t>unterzeichnet</a:t>
            </a:r>
            <a:r>
              <a:rPr lang="ru-RU" dirty="0"/>
              <a:t>. </a:t>
            </a:r>
            <a:r>
              <a:rPr lang="ru-RU" dirty="0" err="1"/>
              <a:t>Die</a:t>
            </a:r>
            <a:r>
              <a:rPr lang="ru-RU" dirty="0"/>
              <a:t> </a:t>
            </a:r>
            <a:r>
              <a:rPr lang="ru-RU" dirty="0" err="1"/>
              <a:t>Charta</a:t>
            </a:r>
            <a:r>
              <a:rPr lang="ru-RU" dirty="0"/>
              <a:t> </a:t>
            </a:r>
            <a:r>
              <a:rPr lang="ru-RU" dirty="0" err="1"/>
              <a:t>trat</a:t>
            </a:r>
            <a:r>
              <a:rPr lang="ru-RU" dirty="0"/>
              <a:t> </a:t>
            </a:r>
            <a:r>
              <a:rPr lang="ru-RU" dirty="0" err="1"/>
              <a:t>am</a:t>
            </a:r>
            <a:r>
              <a:rPr lang="ru-RU" dirty="0"/>
              <a:t> 24. </a:t>
            </a:r>
            <a:r>
              <a:rPr lang="ru-RU" dirty="0" err="1"/>
              <a:t>Oktober</a:t>
            </a:r>
            <a:r>
              <a:rPr lang="ru-RU" dirty="0"/>
              <a:t> 1945 </a:t>
            </a:r>
            <a:r>
              <a:rPr lang="ru-RU" dirty="0" err="1"/>
              <a:t>in</a:t>
            </a:r>
            <a:r>
              <a:rPr lang="ru-RU" dirty="0"/>
              <a:t> </a:t>
            </a:r>
            <a:r>
              <a:rPr lang="ru-RU" dirty="0" err="1"/>
              <a:t>Kraft</a:t>
            </a:r>
            <a:r>
              <a:rPr lang="ru-RU" dirty="0"/>
              <a:t>. </a:t>
            </a:r>
            <a:r>
              <a:rPr lang="ru-RU" dirty="0" err="1"/>
              <a:t>Bis</a:t>
            </a:r>
            <a:r>
              <a:rPr lang="ru-RU" dirty="0"/>
              <a:t> </a:t>
            </a:r>
            <a:r>
              <a:rPr lang="ru-RU" dirty="0" err="1"/>
              <a:t>zum</a:t>
            </a:r>
            <a:r>
              <a:rPr lang="ru-RU" dirty="0"/>
              <a:t> </a:t>
            </a:r>
            <a:r>
              <a:rPr lang="ru-RU" dirty="0" err="1"/>
              <a:t>Jahr</a:t>
            </a:r>
            <a:r>
              <a:rPr lang="ru-RU" dirty="0"/>
              <a:t> 1960 </a:t>
            </a:r>
            <a:r>
              <a:rPr lang="ru-RU" dirty="0" err="1"/>
              <a:t>gehörten</a:t>
            </a:r>
            <a:r>
              <a:rPr lang="ru-RU" dirty="0"/>
              <a:t> 91 </a:t>
            </a:r>
            <a:r>
              <a:rPr lang="ru-RU" dirty="0" err="1"/>
              <a:t>und</a:t>
            </a:r>
            <a:r>
              <a:rPr lang="ru-RU" dirty="0"/>
              <a:t> </a:t>
            </a:r>
            <a:r>
              <a:rPr lang="ru-RU" dirty="0" err="1"/>
              <a:t>bis</a:t>
            </a:r>
            <a:r>
              <a:rPr lang="ru-RU" dirty="0"/>
              <a:t> 1990 154 </a:t>
            </a:r>
            <a:r>
              <a:rPr lang="ru-RU" dirty="0" err="1"/>
              <a:t>Staaten</a:t>
            </a:r>
            <a:r>
              <a:rPr lang="ru-RU" dirty="0"/>
              <a:t> </a:t>
            </a:r>
            <a:r>
              <a:rPr lang="ru-RU" dirty="0" err="1"/>
              <a:t>den</a:t>
            </a:r>
            <a:r>
              <a:rPr lang="ru-RU" dirty="0"/>
              <a:t> </a:t>
            </a:r>
            <a:r>
              <a:rPr lang="ru-RU" dirty="0" err="1"/>
              <a:t>Vereinten</a:t>
            </a:r>
            <a:r>
              <a:rPr lang="ru-RU" dirty="0"/>
              <a:t> </a:t>
            </a:r>
            <a:r>
              <a:rPr lang="ru-RU" dirty="0" err="1"/>
              <a:t>Nationen</a:t>
            </a:r>
            <a:r>
              <a:rPr lang="ru-RU" dirty="0"/>
              <a:t> </a:t>
            </a:r>
            <a:r>
              <a:rPr lang="ru-RU" dirty="0" err="1"/>
              <a:t>an</a:t>
            </a:r>
            <a:r>
              <a:rPr lang="ru-RU" dirty="0"/>
              <a:t>. </a:t>
            </a:r>
            <a:r>
              <a:rPr lang="ru-RU" dirty="0" err="1"/>
              <a:t>Im</a:t>
            </a:r>
            <a:r>
              <a:rPr lang="ru-RU" dirty="0"/>
              <a:t> </a:t>
            </a:r>
            <a:r>
              <a:rPr lang="ru-RU" dirty="0" err="1"/>
              <a:t>Jahr</a:t>
            </a:r>
            <a:r>
              <a:rPr lang="ru-RU" dirty="0"/>
              <a:t> 2013 </a:t>
            </a:r>
            <a:r>
              <a:rPr lang="ru-RU" dirty="0" err="1"/>
              <a:t>hatte</a:t>
            </a:r>
            <a:r>
              <a:rPr lang="ru-RU" dirty="0"/>
              <a:t> </a:t>
            </a:r>
            <a:r>
              <a:rPr lang="ru-RU" dirty="0" err="1"/>
              <a:t>die</a:t>
            </a:r>
            <a:r>
              <a:rPr lang="ru-RU" dirty="0"/>
              <a:t> UNO 193 </a:t>
            </a:r>
            <a:r>
              <a:rPr lang="ru-RU" dirty="0" err="1"/>
              <a:t>Mitglieder</a:t>
            </a:r>
            <a:r>
              <a:rPr lang="ru-RU" dirty="0"/>
              <a:t>.</a:t>
            </a:r>
            <a:endParaRPr lang="de-AT" dirty="0"/>
          </a:p>
          <a:p>
            <a:pPr marL="0" indent="0">
              <a:buNone/>
            </a:pPr>
            <a:r>
              <a:rPr lang="ru-RU" dirty="0" err="1"/>
              <a:t>Die</a:t>
            </a:r>
            <a:r>
              <a:rPr lang="ru-RU" dirty="0"/>
              <a:t> UNO </a:t>
            </a:r>
            <a:r>
              <a:rPr lang="ru-RU" dirty="0" err="1"/>
              <a:t>spielte</a:t>
            </a:r>
            <a:r>
              <a:rPr lang="ru-RU" dirty="0"/>
              <a:t> </a:t>
            </a:r>
            <a:r>
              <a:rPr lang="ru-RU" dirty="0" err="1"/>
              <a:t>eine</a:t>
            </a:r>
            <a:r>
              <a:rPr lang="ru-RU" dirty="0"/>
              <a:t> </a:t>
            </a:r>
            <a:r>
              <a:rPr lang="ru-RU" dirty="0" err="1"/>
              <a:t>aktive</a:t>
            </a:r>
            <a:r>
              <a:rPr lang="ru-RU" dirty="0"/>
              <a:t> </a:t>
            </a:r>
            <a:r>
              <a:rPr lang="ru-RU" dirty="0" err="1"/>
              <a:t>Rolle</a:t>
            </a:r>
            <a:r>
              <a:rPr lang="ru-RU" dirty="0"/>
              <a:t> </a:t>
            </a:r>
            <a:r>
              <a:rPr lang="ru-RU" dirty="0" err="1"/>
              <a:t>in</a:t>
            </a:r>
            <a:r>
              <a:rPr lang="ru-RU" dirty="0"/>
              <a:t> </a:t>
            </a:r>
            <a:r>
              <a:rPr lang="ru-RU" dirty="0" err="1"/>
              <a:t>der</a:t>
            </a:r>
            <a:r>
              <a:rPr lang="ru-RU" dirty="0"/>
              <a:t> </a:t>
            </a:r>
            <a:r>
              <a:rPr lang="ru-RU" dirty="0" err="1"/>
              <a:t>Entwicklung</a:t>
            </a:r>
            <a:r>
              <a:rPr lang="ru-RU" dirty="0"/>
              <a:t> </a:t>
            </a:r>
            <a:r>
              <a:rPr lang="ru-RU" dirty="0" err="1"/>
              <a:t>Usbekistans</a:t>
            </a:r>
            <a:r>
              <a:rPr lang="ru-RU" dirty="0"/>
              <a:t>, </a:t>
            </a:r>
            <a:r>
              <a:rPr lang="ru-RU" dirty="0" err="1"/>
              <a:t>seitdem</a:t>
            </a:r>
            <a:r>
              <a:rPr lang="ru-RU" dirty="0"/>
              <a:t> </a:t>
            </a:r>
            <a:r>
              <a:rPr lang="ru-RU" dirty="0" err="1"/>
              <a:t>das</a:t>
            </a:r>
            <a:r>
              <a:rPr lang="ru-RU" dirty="0"/>
              <a:t> </a:t>
            </a:r>
            <a:r>
              <a:rPr lang="ru-RU" dirty="0" err="1"/>
              <a:t>Land</a:t>
            </a:r>
            <a:r>
              <a:rPr lang="ru-RU" dirty="0"/>
              <a:t> </a:t>
            </a:r>
            <a:r>
              <a:rPr lang="ru-RU" dirty="0" err="1"/>
              <a:t>ein</a:t>
            </a:r>
            <a:r>
              <a:rPr lang="ru-RU" dirty="0"/>
              <a:t> </a:t>
            </a:r>
            <a:r>
              <a:rPr lang="ru-RU" dirty="0" err="1"/>
              <a:t>Mitgliedsstaat</a:t>
            </a:r>
            <a:r>
              <a:rPr lang="ru-RU" dirty="0"/>
              <a:t> </a:t>
            </a:r>
            <a:r>
              <a:rPr lang="ru-RU" dirty="0" err="1"/>
              <a:t>der</a:t>
            </a:r>
            <a:r>
              <a:rPr lang="ru-RU" dirty="0"/>
              <a:t> UNO </a:t>
            </a:r>
            <a:r>
              <a:rPr lang="ru-RU" dirty="0" err="1"/>
              <a:t>am</a:t>
            </a:r>
            <a:r>
              <a:rPr lang="ru-RU" dirty="0"/>
              <a:t> 2. </a:t>
            </a:r>
            <a:r>
              <a:rPr lang="ru-RU" dirty="0" err="1"/>
              <a:t>März</a:t>
            </a:r>
            <a:r>
              <a:rPr lang="ru-RU" dirty="0"/>
              <a:t> 1992 </a:t>
            </a:r>
            <a:r>
              <a:rPr lang="ru-RU" dirty="0" err="1"/>
              <a:t>wurde</a:t>
            </a:r>
            <a:r>
              <a:rPr lang="ru-RU" dirty="0"/>
              <a:t>. </a:t>
            </a:r>
            <a:r>
              <a:rPr lang="ru-RU" dirty="0" err="1"/>
              <a:t>Für</a:t>
            </a:r>
            <a:r>
              <a:rPr lang="ru-RU" dirty="0"/>
              <a:t> </a:t>
            </a:r>
            <a:r>
              <a:rPr lang="ru-RU" dirty="0" err="1"/>
              <a:t>die</a:t>
            </a:r>
            <a:r>
              <a:rPr lang="ru-RU" dirty="0"/>
              <a:t> </a:t>
            </a:r>
            <a:r>
              <a:rPr lang="ru-RU" dirty="0" err="1"/>
              <a:t>ziemlich</a:t>
            </a:r>
            <a:r>
              <a:rPr lang="ru-RU" dirty="0"/>
              <a:t> </a:t>
            </a:r>
            <a:r>
              <a:rPr lang="ru-RU" dirty="0" err="1"/>
              <a:t>kurze</a:t>
            </a:r>
            <a:r>
              <a:rPr lang="ru-RU" dirty="0"/>
              <a:t> </a:t>
            </a:r>
            <a:r>
              <a:rPr lang="ru-RU" dirty="0" err="1"/>
              <a:t>Periode</a:t>
            </a:r>
            <a:r>
              <a:rPr lang="ru-RU" dirty="0"/>
              <a:t> </a:t>
            </a:r>
            <a:r>
              <a:rPr lang="ru-RU" dirty="0" err="1"/>
              <a:t>fingen</a:t>
            </a:r>
            <a:r>
              <a:rPr lang="ru-RU" dirty="0"/>
              <a:t> </a:t>
            </a:r>
            <a:r>
              <a:rPr lang="ru-RU" dirty="0" err="1"/>
              <a:t>hier</a:t>
            </a:r>
            <a:r>
              <a:rPr lang="ru-RU" dirty="0"/>
              <a:t> </a:t>
            </a:r>
            <a:r>
              <a:rPr lang="ru-RU" dirty="0" err="1"/>
              <a:t>an</a:t>
            </a:r>
            <a:r>
              <a:rPr lang="ru-RU" dirty="0"/>
              <a:t>, </a:t>
            </a:r>
            <a:r>
              <a:rPr lang="ru-RU" dirty="0" err="1"/>
              <a:t>alle</a:t>
            </a:r>
            <a:r>
              <a:rPr lang="ru-RU" dirty="0"/>
              <a:t> </a:t>
            </a:r>
            <a:r>
              <a:rPr lang="ru-RU" dirty="0" err="1"/>
              <a:t>Agenturen</a:t>
            </a:r>
            <a:r>
              <a:rPr lang="ru-RU" dirty="0"/>
              <a:t> </a:t>
            </a:r>
            <a:r>
              <a:rPr lang="ru-RU" dirty="0" err="1"/>
              <a:t>der</a:t>
            </a:r>
            <a:r>
              <a:rPr lang="ru-RU" dirty="0"/>
              <a:t> </a:t>
            </a:r>
            <a:r>
              <a:rPr lang="ru-RU" dirty="0" err="1"/>
              <a:t>Organisation</a:t>
            </a:r>
            <a:r>
              <a:rPr lang="ru-RU" dirty="0"/>
              <a:t> </a:t>
            </a:r>
            <a:r>
              <a:rPr lang="ru-RU" dirty="0" err="1"/>
              <a:t>der</a:t>
            </a:r>
            <a:r>
              <a:rPr lang="ru-RU" dirty="0"/>
              <a:t> </a:t>
            </a:r>
            <a:r>
              <a:rPr lang="ru-RU" dirty="0" err="1"/>
              <a:t>Vereinigten</a:t>
            </a:r>
            <a:r>
              <a:rPr lang="ru-RU" dirty="0"/>
              <a:t> </a:t>
            </a:r>
            <a:r>
              <a:rPr lang="ru-RU" dirty="0" err="1"/>
              <a:t>Nationen</a:t>
            </a:r>
            <a:r>
              <a:rPr lang="ru-RU" dirty="0"/>
              <a:t> </a:t>
            </a:r>
            <a:r>
              <a:rPr lang="ru-RU" dirty="0" err="1"/>
              <a:t>zu</a:t>
            </a:r>
            <a:r>
              <a:rPr lang="ru-RU" dirty="0"/>
              <a:t> </a:t>
            </a:r>
            <a:r>
              <a:rPr lang="ru-RU" dirty="0" err="1"/>
              <a:t>arbeiten</a:t>
            </a:r>
            <a:r>
              <a:rPr lang="ru-RU" dirty="0"/>
              <a:t>. </a:t>
            </a:r>
          </a:p>
        </p:txBody>
      </p:sp>
    </p:spTree>
    <p:extLst>
      <p:ext uri="{BB962C8B-B14F-4D97-AF65-F5344CB8AC3E}">
        <p14:creationId xmlns:p14="http://schemas.microsoft.com/office/powerpoint/2010/main" val="26870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632011" y="1707776"/>
            <a:ext cx="11174506" cy="4840941"/>
          </a:xfrm>
        </p:spPr>
        <p:txBody>
          <a:bodyPr>
            <a:normAutofit/>
          </a:bodyPr>
          <a:lstStyle/>
          <a:p>
            <a:pPr marL="0" indent="0">
              <a:buNone/>
            </a:pPr>
            <a:r>
              <a:rPr lang="ru-RU" dirty="0" err="1"/>
              <a:t>In</a:t>
            </a:r>
            <a:r>
              <a:rPr lang="ru-RU" dirty="0"/>
              <a:t> 2000, </a:t>
            </a:r>
            <a:r>
              <a:rPr lang="ru-RU" dirty="0" err="1"/>
              <a:t>auf</a:t>
            </a:r>
            <a:r>
              <a:rPr lang="ru-RU" dirty="0"/>
              <a:t> </a:t>
            </a:r>
            <a:r>
              <a:rPr lang="ru-RU" dirty="0" err="1"/>
              <a:t>dem</a:t>
            </a:r>
            <a:r>
              <a:rPr lang="ru-RU" dirty="0"/>
              <a:t> </a:t>
            </a:r>
            <a:r>
              <a:rPr lang="ru-RU" dirty="0" err="1"/>
              <a:t>Gipfel</a:t>
            </a:r>
            <a:r>
              <a:rPr lang="ru-RU" dirty="0"/>
              <a:t> </a:t>
            </a:r>
            <a:r>
              <a:rPr lang="ru-RU" dirty="0" err="1"/>
              <a:t>des</a:t>
            </a:r>
            <a:r>
              <a:rPr lang="ru-RU" dirty="0"/>
              <a:t> </a:t>
            </a:r>
            <a:r>
              <a:rPr lang="ru-RU" dirty="0" err="1"/>
              <a:t>Jahrtausendes</a:t>
            </a:r>
            <a:r>
              <a:rPr lang="ru-RU" dirty="0"/>
              <a:t>, </a:t>
            </a:r>
            <a:r>
              <a:rPr lang="ru-RU" dirty="0" err="1"/>
              <a:t>der</a:t>
            </a:r>
            <a:r>
              <a:rPr lang="ru-RU" dirty="0"/>
              <a:t> </a:t>
            </a:r>
            <a:r>
              <a:rPr lang="ru-RU" dirty="0" err="1"/>
              <a:t>in</a:t>
            </a:r>
            <a:r>
              <a:rPr lang="ru-RU" dirty="0"/>
              <a:t> </a:t>
            </a:r>
            <a:r>
              <a:rPr lang="ru-RU" dirty="0" err="1"/>
              <a:t>den</a:t>
            </a:r>
            <a:r>
              <a:rPr lang="ru-RU" dirty="0"/>
              <a:t> </a:t>
            </a:r>
            <a:r>
              <a:rPr lang="ru-RU" dirty="0" err="1"/>
              <a:t>Stabquartier</a:t>
            </a:r>
            <a:r>
              <a:rPr lang="ru-RU" dirty="0"/>
              <a:t> </a:t>
            </a:r>
            <a:r>
              <a:rPr lang="ru-RU" dirty="0" err="1"/>
              <a:t>der</a:t>
            </a:r>
            <a:r>
              <a:rPr lang="ru-RU" dirty="0"/>
              <a:t> UNO </a:t>
            </a:r>
            <a:r>
              <a:rPr lang="ru-RU" dirty="0" err="1"/>
              <a:t>in</a:t>
            </a:r>
            <a:r>
              <a:rPr lang="ru-RU" dirty="0"/>
              <a:t> </a:t>
            </a:r>
            <a:r>
              <a:rPr lang="ru-RU" dirty="0" err="1"/>
              <a:t>New</a:t>
            </a:r>
            <a:r>
              <a:rPr lang="ru-RU" dirty="0"/>
              <a:t> </a:t>
            </a:r>
            <a:r>
              <a:rPr lang="ru-RU" dirty="0" err="1"/>
              <a:t>York</a:t>
            </a:r>
            <a:r>
              <a:rPr lang="ru-RU" dirty="0"/>
              <a:t> </a:t>
            </a:r>
            <a:r>
              <a:rPr lang="ru-RU" dirty="0" err="1"/>
              <a:t>durchgeführt</a:t>
            </a:r>
            <a:r>
              <a:rPr lang="ru-RU" dirty="0"/>
              <a:t> </a:t>
            </a:r>
            <a:r>
              <a:rPr lang="ru-RU" dirty="0" err="1"/>
              <a:t>wurde</a:t>
            </a:r>
            <a:r>
              <a:rPr lang="ru-RU" dirty="0"/>
              <a:t>, </a:t>
            </a:r>
            <a:r>
              <a:rPr lang="ru-RU" dirty="0" err="1"/>
              <a:t>der</a:t>
            </a:r>
            <a:r>
              <a:rPr lang="ru-RU" dirty="0"/>
              <a:t> </a:t>
            </a:r>
            <a:r>
              <a:rPr lang="ru-RU" dirty="0" err="1"/>
              <a:t>Erste</a:t>
            </a:r>
            <a:r>
              <a:rPr lang="ru-RU" dirty="0"/>
              <a:t> </a:t>
            </a:r>
            <a:r>
              <a:rPr lang="ru-RU" dirty="0" err="1"/>
              <a:t>Präsident</a:t>
            </a:r>
            <a:r>
              <a:rPr lang="ru-RU" dirty="0"/>
              <a:t> </a:t>
            </a:r>
            <a:r>
              <a:rPr lang="ru-RU" dirty="0" err="1"/>
              <a:t>der</a:t>
            </a:r>
            <a:r>
              <a:rPr lang="ru-RU" dirty="0"/>
              <a:t> </a:t>
            </a:r>
            <a:r>
              <a:rPr lang="ru-RU" dirty="0" err="1"/>
              <a:t>Republik</a:t>
            </a:r>
            <a:r>
              <a:rPr lang="ru-RU" dirty="0"/>
              <a:t> </a:t>
            </a:r>
            <a:r>
              <a:rPr lang="ru-RU" dirty="0" err="1"/>
              <a:t>Us-bekistan</a:t>
            </a:r>
            <a:r>
              <a:rPr lang="ru-RU" dirty="0"/>
              <a:t> </a:t>
            </a:r>
            <a:r>
              <a:rPr lang="ru-RU" dirty="0" err="1"/>
              <a:t>Islom</a:t>
            </a:r>
            <a:r>
              <a:rPr lang="ru-RU" dirty="0"/>
              <a:t> </a:t>
            </a:r>
            <a:r>
              <a:rPr lang="ru-RU" dirty="0" err="1"/>
              <a:t>Karimov</a:t>
            </a:r>
            <a:r>
              <a:rPr lang="ru-RU" dirty="0"/>
              <a:t> </a:t>
            </a:r>
            <a:r>
              <a:rPr lang="ru-RU" dirty="0" err="1"/>
              <a:t>hat</a:t>
            </a:r>
            <a:r>
              <a:rPr lang="ru-RU" dirty="0"/>
              <a:t> </a:t>
            </a:r>
            <a:r>
              <a:rPr lang="ru-RU" dirty="0" err="1"/>
              <a:t>sich</a:t>
            </a:r>
            <a:r>
              <a:rPr lang="ru-RU" dirty="0"/>
              <a:t> </a:t>
            </a:r>
            <a:r>
              <a:rPr lang="ru-RU" dirty="0" err="1"/>
              <a:t>vor</a:t>
            </a:r>
            <a:r>
              <a:rPr lang="ru-RU" dirty="0"/>
              <a:t> 150 </a:t>
            </a:r>
            <a:r>
              <a:rPr lang="ru-RU" dirty="0" err="1"/>
              <a:t>Staatsoberhäupter</a:t>
            </a:r>
            <a:r>
              <a:rPr lang="ru-RU" dirty="0"/>
              <a:t> </a:t>
            </a:r>
            <a:r>
              <a:rPr lang="ru-RU" dirty="0" err="1"/>
              <a:t>mit</a:t>
            </a:r>
            <a:r>
              <a:rPr lang="ru-RU" dirty="0"/>
              <a:t> </a:t>
            </a:r>
            <a:r>
              <a:rPr lang="ru-RU" dirty="0" err="1"/>
              <a:t>einem</a:t>
            </a:r>
            <a:r>
              <a:rPr lang="ru-RU" dirty="0"/>
              <a:t> </a:t>
            </a:r>
            <a:r>
              <a:rPr lang="ru-RU" dirty="0" err="1"/>
              <a:t>wichtigen</a:t>
            </a:r>
            <a:r>
              <a:rPr lang="ru-RU" dirty="0"/>
              <a:t> </a:t>
            </a:r>
            <a:r>
              <a:rPr lang="ru-RU" dirty="0" err="1"/>
              <a:t>Vortrag</a:t>
            </a:r>
            <a:r>
              <a:rPr lang="ru-RU" dirty="0"/>
              <a:t> </a:t>
            </a:r>
            <a:r>
              <a:rPr lang="ru-RU" dirty="0" err="1"/>
              <a:t>aufgetreten</a:t>
            </a:r>
            <a:r>
              <a:rPr lang="ru-RU" dirty="0"/>
              <a:t>.</a:t>
            </a:r>
          </a:p>
          <a:p>
            <a:pPr marL="0" indent="0">
              <a:buNone/>
            </a:pPr>
            <a:r>
              <a:rPr lang="ru-RU" dirty="0" err="1"/>
              <a:t>Die</a:t>
            </a:r>
            <a:r>
              <a:rPr lang="ru-RU" dirty="0"/>
              <a:t> </a:t>
            </a:r>
            <a:r>
              <a:rPr lang="ru-RU" dirty="0" err="1"/>
              <a:t>Fachkräfte</a:t>
            </a:r>
            <a:r>
              <a:rPr lang="ru-RU" dirty="0"/>
              <a:t> </a:t>
            </a:r>
            <a:r>
              <a:rPr lang="ru-RU" dirty="0" err="1"/>
              <a:t>der</a:t>
            </a:r>
            <a:r>
              <a:rPr lang="ru-RU" dirty="0"/>
              <a:t> UNO </a:t>
            </a:r>
            <a:r>
              <a:rPr lang="ru-RU" dirty="0" err="1"/>
              <a:t>arbeiten</a:t>
            </a:r>
            <a:r>
              <a:rPr lang="ru-RU" dirty="0"/>
              <a:t> </a:t>
            </a:r>
            <a:r>
              <a:rPr lang="ru-RU" dirty="0" err="1"/>
              <a:t>an</a:t>
            </a:r>
            <a:r>
              <a:rPr lang="ru-RU" dirty="0"/>
              <a:t> </a:t>
            </a:r>
            <a:r>
              <a:rPr lang="ru-RU" dirty="0" err="1"/>
              <a:t>den</a:t>
            </a:r>
            <a:r>
              <a:rPr lang="ru-RU" dirty="0"/>
              <a:t> </a:t>
            </a:r>
            <a:r>
              <a:rPr lang="ru-RU" dirty="0" err="1"/>
              <a:t>verschiedensten</a:t>
            </a:r>
            <a:r>
              <a:rPr lang="ru-RU" dirty="0"/>
              <a:t> </a:t>
            </a:r>
            <a:r>
              <a:rPr lang="ru-RU" dirty="0" err="1"/>
              <a:t>Richtungen</a:t>
            </a:r>
            <a:r>
              <a:rPr lang="ru-RU" dirty="0"/>
              <a:t> </a:t>
            </a:r>
            <a:r>
              <a:rPr lang="ru-RU" dirty="0" err="1"/>
              <a:t>unseres</a:t>
            </a:r>
            <a:r>
              <a:rPr lang="ru-RU" dirty="0"/>
              <a:t> </a:t>
            </a:r>
            <a:r>
              <a:rPr lang="ru-RU" dirty="0" err="1"/>
              <a:t>Lebens</a:t>
            </a:r>
            <a:r>
              <a:rPr lang="ru-RU" dirty="0"/>
              <a:t>: </a:t>
            </a:r>
            <a:r>
              <a:rPr lang="ru-RU" dirty="0" err="1"/>
              <a:t>an</a:t>
            </a:r>
            <a:r>
              <a:rPr lang="ru-RU" dirty="0"/>
              <a:t> </a:t>
            </a:r>
            <a:r>
              <a:rPr lang="ru-RU" dirty="0" err="1"/>
              <a:t>Wirtschaft</a:t>
            </a:r>
            <a:r>
              <a:rPr lang="ru-RU" dirty="0"/>
              <a:t>, </a:t>
            </a:r>
            <a:r>
              <a:rPr lang="ru-RU" dirty="0" err="1"/>
              <a:t>Kultur</a:t>
            </a:r>
            <a:r>
              <a:rPr lang="ru-RU" dirty="0"/>
              <a:t>, </a:t>
            </a:r>
            <a:r>
              <a:rPr lang="ru-RU" dirty="0" err="1"/>
              <a:t>Gesellschaft</a:t>
            </a:r>
            <a:r>
              <a:rPr lang="ru-RU" dirty="0"/>
              <a:t>, </a:t>
            </a:r>
            <a:r>
              <a:rPr lang="ru-RU" dirty="0" err="1"/>
              <a:t>Business</a:t>
            </a:r>
            <a:r>
              <a:rPr lang="ru-RU" dirty="0"/>
              <a:t>, </a:t>
            </a:r>
            <a:r>
              <a:rPr lang="ru-RU" dirty="0" err="1"/>
              <a:t>Staat</a:t>
            </a:r>
            <a:r>
              <a:rPr lang="ru-RU" dirty="0"/>
              <a:t>, </a:t>
            </a:r>
            <a:r>
              <a:rPr lang="ru-RU" dirty="0" err="1"/>
              <a:t>Ökologie</a:t>
            </a:r>
            <a:r>
              <a:rPr lang="ru-RU" dirty="0"/>
              <a:t>. </a:t>
            </a:r>
            <a:r>
              <a:rPr lang="ru-RU" dirty="0" err="1"/>
              <a:t>Aber</a:t>
            </a:r>
            <a:r>
              <a:rPr lang="ru-RU" dirty="0"/>
              <a:t> </a:t>
            </a:r>
            <a:r>
              <a:rPr lang="ru-RU" dirty="0" err="1"/>
              <a:t>das</a:t>
            </a:r>
            <a:r>
              <a:rPr lang="ru-RU" dirty="0"/>
              <a:t> </a:t>
            </a:r>
            <a:r>
              <a:rPr lang="ru-RU" dirty="0" err="1"/>
              <a:t>Ziel</a:t>
            </a:r>
            <a:r>
              <a:rPr lang="ru-RU" dirty="0"/>
              <a:t> </a:t>
            </a:r>
            <a:r>
              <a:rPr lang="ru-RU" dirty="0" err="1"/>
              <a:t>ist</a:t>
            </a:r>
            <a:r>
              <a:rPr lang="ru-RU" dirty="0"/>
              <a:t> </a:t>
            </a:r>
            <a:r>
              <a:rPr lang="ru-RU" dirty="0" err="1"/>
              <a:t>immer</a:t>
            </a:r>
            <a:r>
              <a:rPr lang="ru-RU" dirty="0"/>
              <a:t> </a:t>
            </a:r>
            <a:r>
              <a:rPr lang="ru-RU" dirty="0" err="1"/>
              <a:t>einheitlich</a:t>
            </a:r>
            <a:r>
              <a:rPr lang="ru-RU" dirty="0"/>
              <a:t> – </a:t>
            </a:r>
            <a:r>
              <a:rPr lang="ru-RU" dirty="0" err="1"/>
              <a:t>die</a:t>
            </a:r>
            <a:r>
              <a:rPr lang="ru-RU" dirty="0"/>
              <a:t> </a:t>
            </a:r>
            <a:r>
              <a:rPr lang="ru-RU" dirty="0" err="1"/>
              <a:t>standfeste</a:t>
            </a:r>
            <a:r>
              <a:rPr lang="ru-RU" dirty="0"/>
              <a:t> </a:t>
            </a:r>
            <a:r>
              <a:rPr lang="ru-RU" dirty="0" err="1"/>
              <a:t>menschliche</a:t>
            </a:r>
            <a:r>
              <a:rPr lang="ru-RU" dirty="0"/>
              <a:t> </a:t>
            </a:r>
            <a:r>
              <a:rPr lang="ru-RU" dirty="0" err="1"/>
              <a:t>Entwicklung</a:t>
            </a:r>
            <a:r>
              <a:rPr lang="ru-RU" dirty="0"/>
              <a:t> </a:t>
            </a:r>
            <a:r>
              <a:rPr lang="ru-RU" dirty="0" err="1"/>
              <a:t>und</a:t>
            </a:r>
            <a:r>
              <a:rPr lang="ru-RU" dirty="0"/>
              <a:t> </a:t>
            </a:r>
            <a:r>
              <a:rPr lang="ru-RU" dirty="0" err="1"/>
              <a:t>die</a:t>
            </a:r>
            <a:r>
              <a:rPr lang="ru-RU" dirty="0"/>
              <a:t> </a:t>
            </a:r>
            <a:r>
              <a:rPr lang="ru-RU" dirty="0" err="1"/>
              <a:t>Versorgung</a:t>
            </a:r>
            <a:r>
              <a:rPr lang="ru-RU" dirty="0"/>
              <a:t> </a:t>
            </a:r>
            <a:r>
              <a:rPr lang="ru-RU" dirty="0" err="1"/>
              <a:t>des</a:t>
            </a:r>
            <a:r>
              <a:rPr lang="ru-RU" dirty="0"/>
              <a:t> </a:t>
            </a:r>
            <a:r>
              <a:rPr lang="ru-RU" dirty="0" err="1"/>
              <a:t>Wohlergehens</a:t>
            </a:r>
            <a:r>
              <a:rPr lang="ru-RU" dirty="0"/>
              <a:t> </a:t>
            </a:r>
            <a:r>
              <a:rPr lang="ru-RU" dirty="0" err="1"/>
              <a:t>des</a:t>
            </a:r>
            <a:r>
              <a:rPr lang="ru-RU" dirty="0"/>
              <a:t> </a:t>
            </a:r>
            <a:r>
              <a:rPr lang="ru-RU" dirty="0" err="1"/>
              <a:t>Volkes</a:t>
            </a:r>
            <a:r>
              <a:rPr lang="ru-RU" dirty="0"/>
              <a:t> </a:t>
            </a:r>
            <a:r>
              <a:rPr lang="ru-RU" dirty="0" err="1"/>
              <a:t>unseres</a:t>
            </a:r>
            <a:r>
              <a:rPr lang="ru-RU" dirty="0"/>
              <a:t> </a:t>
            </a:r>
            <a:r>
              <a:rPr lang="ru-RU" dirty="0" err="1"/>
              <a:t>Landes</a:t>
            </a:r>
            <a:r>
              <a:rPr lang="ru-RU" dirty="0"/>
              <a:t> </a:t>
            </a:r>
            <a:r>
              <a:rPr lang="ru-RU" dirty="0" err="1"/>
              <a:t>und</a:t>
            </a:r>
            <a:r>
              <a:rPr lang="ru-RU" dirty="0"/>
              <a:t> </a:t>
            </a:r>
            <a:r>
              <a:rPr lang="ru-RU" dirty="0" err="1"/>
              <a:t>der</a:t>
            </a:r>
            <a:r>
              <a:rPr lang="ru-RU" dirty="0"/>
              <a:t> </a:t>
            </a:r>
            <a:r>
              <a:rPr lang="ru-RU" dirty="0" err="1"/>
              <a:t>ganzen</a:t>
            </a:r>
            <a:r>
              <a:rPr lang="ru-RU" dirty="0"/>
              <a:t> </a:t>
            </a:r>
            <a:r>
              <a:rPr lang="ru-RU" dirty="0" err="1"/>
              <a:t>Welt</a:t>
            </a:r>
            <a:endParaRPr lang="ru-RU" dirty="0"/>
          </a:p>
        </p:txBody>
      </p:sp>
    </p:spTree>
    <p:extLst>
      <p:ext uri="{BB962C8B-B14F-4D97-AF65-F5344CB8AC3E}">
        <p14:creationId xmlns:p14="http://schemas.microsoft.com/office/powerpoint/2010/main" val="120391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95835" y="1196788"/>
            <a:ext cx="11013141" cy="5405718"/>
          </a:xfrm>
        </p:spPr>
        <p:txBody>
          <a:bodyPr>
            <a:normAutofit fontScale="92500" lnSpcReduction="10000"/>
          </a:bodyPr>
          <a:lstStyle/>
          <a:p>
            <a:pPr marL="0" indent="0" algn="ctr">
              <a:buNone/>
            </a:pPr>
            <a:r>
              <a:rPr lang="ru-RU" b="1" dirty="0" err="1"/>
              <a:t>Der</a:t>
            </a:r>
            <a:r>
              <a:rPr lang="ru-RU" b="1" dirty="0"/>
              <a:t> </a:t>
            </a:r>
            <a:r>
              <a:rPr lang="ru-RU" b="1" dirty="0" err="1"/>
              <a:t>Besuch</a:t>
            </a:r>
            <a:r>
              <a:rPr lang="ru-RU" b="1" dirty="0"/>
              <a:t> </a:t>
            </a:r>
            <a:r>
              <a:rPr lang="ru-RU" b="1" dirty="0" err="1"/>
              <a:t>des</a:t>
            </a:r>
            <a:r>
              <a:rPr lang="ru-RU" b="1" dirty="0"/>
              <a:t> </a:t>
            </a:r>
            <a:r>
              <a:rPr lang="ru-RU" b="1" dirty="0" err="1"/>
              <a:t>Generalsekretärs</a:t>
            </a:r>
            <a:r>
              <a:rPr lang="ru-RU" b="1" dirty="0"/>
              <a:t> </a:t>
            </a:r>
            <a:r>
              <a:rPr lang="ru-RU" b="1" dirty="0" err="1"/>
              <a:t>der</a:t>
            </a:r>
            <a:r>
              <a:rPr lang="de-AT" dirty="0"/>
              <a:t> </a:t>
            </a:r>
            <a:r>
              <a:rPr lang="ru-RU" b="1" dirty="0"/>
              <a:t>UNO </a:t>
            </a:r>
            <a:r>
              <a:rPr lang="ru-RU" b="1" dirty="0" err="1"/>
              <a:t>in</a:t>
            </a:r>
            <a:r>
              <a:rPr lang="ru-RU" b="1" dirty="0"/>
              <a:t> </a:t>
            </a:r>
            <a:r>
              <a:rPr lang="ru-RU" b="1" dirty="0" err="1"/>
              <a:t>Usbekistan</a:t>
            </a:r>
            <a:endParaRPr lang="ru-RU" dirty="0"/>
          </a:p>
          <a:p>
            <a:pPr marL="0" indent="0">
              <a:buNone/>
            </a:pPr>
            <a:endParaRPr lang="ru-RU" dirty="0"/>
          </a:p>
          <a:p>
            <a:pPr marL="0" indent="0">
              <a:buNone/>
            </a:pPr>
            <a:r>
              <a:rPr lang="ru-RU" dirty="0" err="1"/>
              <a:t>Der</a:t>
            </a:r>
            <a:r>
              <a:rPr lang="ru-RU" dirty="0"/>
              <a:t> </a:t>
            </a:r>
            <a:r>
              <a:rPr lang="ru-RU" dirty="0" err="1"/>
              <a:t>Generalsekretär</a:t>
            </a:r>
            <a:r>
              <a:rPr lang="ru-RU" dirty="0"/>
              <a:t> </a:t>
            </a:r>
            <a:r>
              <a:rPr lang="ru-RU" dirty="0" err="1"/>
              <a:t>der</a:t>
            </a:r>
            <a:r>
              <a:rPr lang="ru-RU" dirty="0"/>
              <a:t> </a:t>
            </a:r>
            <a:r>
              <a:rPr lang="ru-RU" dirty="0" err="1"/>
              <a:t>Organisation</a:t>
            </a:r>
            <a:r>
              <a:rPr lang="ru-RU" dirty="0"/>
              <a:t> </a:t>
            </a:r>
            <a:r>
              <a:rPr lang="ru-RU" dirty="0" err="1"/>
              <a:t>der</a:t>
            </a:r>
            <a:r>
              <a:rPr lang="ru-RU" dirty="0"/>
              <a:t> </a:t>
            </a:r>
            <a:r>
              <a:rPr lang="ru-RU" dirty="0" err="1"/>
              <a:t>Vereinigten</a:t>
            </a:r>
            <a:r>
              <a:rPr lang="ru-RU" dirty="0"/>
              <a:t> </a:t>
            </a:r>
            <a:r>
              <a:rPr lang="ru-RU" dirty="0" err="1"/>
              <a:t>Nationen</a:t>
            </a:r>
            <a:r>
              <a:rPr lang="ru-RU" dirty="0"/>
              <a:t> </a:t>
            </a:r>
            <a:r>
              <a:rPr lang="ru-RU" dirty="0" err="1"/>
              <a:t>besuchte</a:t>
            </a:r>
            <a:r>
              <a:rPr lang="ru-RU" dirty="0"/>
              <a:t> </a:t>
            </a:r>
            <a:r>
              <a:rPr lang="ru-RU" dirty="0" err="1"/>
              <a:t>unsere</a:t>
            </a:r>
            <a:r>
              <a:rPr lang="ru-RU" dirty="0"/>
              <a:t> </a:t>
            </a:r>
            <a:r>
              <a:rPr lang="ru-RU" dirty="0" err="1"/>
              <a:t>Republik</a:t>
            </a:r>
            <a:r>
              <a:rPr lang="ru-RU" dirty="0"/>
              <a:t> </a:t>
            </a:r>
            <a:r>
              <a:rPr lang="ru-RU" dirty="0" err="1"/>
              <a:t>Usbekistan</a:t>
            </a:r>
            <a:r>
              <a:rPr lang="ru-RU" dirty="0"/>
              <a:t> </a:t>
            </a:r>
            <a:r>
              <a:rPr lang="ru-RU" dirty="0" err="1"/>
              <a:t>am</a:t>
            </a:r>
            <a:r>
              <a:rPr lang="ru-RU" dirty="0"/>
              <a:t> 4. </a:t>
            </a:r>
            <a:r>
              <a:rPr lang="ru-RU" dirty="0" err="1"/>
              <a:t>April</a:t>
            </a:r>
            <a:r>
              <a:rPr lang="ru-RU" dirty="0"/>
              <a:t> 2010. </a:t>
            </a:r>
            <a:r>
              <a:rPr lang="ru-RU" dirty="0" err="1"/>
              <a:t>Der</a:t>
            </a:r>
            <a:r>
              <a:rPr lang="ru-RU" dirty="0"/>
              <a:t> </a:t>
            </a:r>
            <a:r>
              <a:rPr lang="ru-RU" dirty="0" err="1"/>
              <a:t>hohe</a:t>
            </a:r>
            <a:r>
              <a:rPr lang="ru-RU" dirty="0"/>
              <a:t> </a:t>
            </a:r>
            <a:r>
              <a:rPr lang="ru-RU" dirty="0" err="1"/>
              <a:t>Gast</a:t>
            </a:r>
            <a:r>
              <a:rPr lang="ru-RU" dirty="0"/>
              <a:t> </a:t>
            </a:r>
            <a:r>
              <a:rPr lang="ru-RU" dirty="0" err="1"/>
              <a:t>hat</a:t>
            </a:r>
            <a:r>
              <a:rPr lang="ru-RU" dirty="0"/>
              <a:t> </a:t>
            </a:r>
            <a:r>
              <a:rPr lang="ru-RU" dirty="0" err="1"/>
              <a:t>die</a:t>
            </a:r>
            <a:r>
              <a:rPr lang="ru-RU" dirty="0"/>
              <a:t> </a:t>
            </a:r>
            <a:r>
              <a:rPr lang="ru-RU" dirty="0" err="1"/>
              <a:t>Republik</a:t>
            </a:r>
            <a:r>
              <a:rPr lang="ru-RU" dirty="0"/>
              <a:t> </a:t>
            </a:r>
            <a:r>
              <a:rPr lang="ru-RU" dirty="0" err="1"/>
              <a:t>Karakalpakistan</a:t>
            </a:r>
            <a:r>
              <a:rPr lang="ru-RU" dirty="0"/>
              <a:t> </a:t>
            </a:r>
            <a:r>
              <a:rPr lang="ru-RU" dirty="0" err="1"/>
              <a:t>besucht</a:t>
            </a:r>
            <a:r>
              <a:rPr lang="ru-RU" dirty="0"/>
              <a:t>. </a:t>
            </a:r>
            <a:r>
              <a:rPr lang="ru-RU" dirty="0" err="1"/>
              <a:t>Am</a:t>
            </a:r>
            <a:r>
              <a:rPr lang="ru-RU" dirty="0"/>
              <a:t> </a:t>
            </a:r>
            <a:r>
              <a:rPr lang="ru-RU" dirty="0" err="1"/>
              <a:t>selben</a:t>
            </a:r>
            <a:r>
              <a:rPr lang="ru-RU" dirty="0"/>
              <a:t> </a:t>
            </a:r>
            <a:r>
              <a:rPr lang="ru-RU" dirty="0" err="1"/>
              <a:t>Tag</a:t>
            </a:r>
            <a:r>
              <a:rPr lang="ru-RU" dirty="0"/>
              <a:t> </a:t>
            </a:r>
            <a:r>
              <a:rPr lang="ru-RU" dirty="0" err="1"/>
              <a:t>wurde</a:t>
            </a:r>
            <a:r>
              <a:rPr lang="ru-RU" dirty="0"/>
              <a:t> </a:t>
            </a:r>
            <a:r>
              <a:rPr lang="ru-RU" dirty="0" err="1"/>
              <a:t>das</a:t>
            </a:r>
            <a:r>
              <a:rPr lang="ru-RU" dirty="0"/>
              <a:t> </a:t>
            </a:r>
            <a:r>
              <a:rPr lang="ru-RU" dirty="0" err="1"/>
              <a:t>offizielle</a:t>
            </a:r>
            <a:r>
              <a:rPr lang="ru-RU" dirty="0"/>
              <a:t> </a:t>
            </a:r>
            <a:r>
              <a:rPr lang="ru-RU" dirty="0" err="1"/>
              <a:t>Gespräch</a:t>
            </a:r>
            <a:r>
              <a:rPr lang="ru-RU" dirty="0"/>
              <a:t> </a:t>
            </a:r>
            <a:r>
              <a:rPr lang="ru-RU" dirty="0" err="1"/>
              <a:t>des</a:t>
            </a:r>
            <a:r>
              <a:rPr lang="ru-RU" dirty="0"/>
              <a:t> </a:t>
            </a:r>
            <a:r>
              <a:rPr lang="ru-RU" dirty="0" err="1"/>
              <a:t>Ersten</a:t>
            </a:r>
            <a:r>
              <a:rPr lang="ru-RU" dirty="0"/>
              <a:t> </a:t>
            </a:r>
            <a:r>
              <a:rPr lang="ru-RU" dirty="0" err="1"/>
              <a:t>Präsidenten</a:t>
            </a:r>
            <a:r>
              <a:rPr lang="ru-RU" dirty="0"/>
              <a:t> </a:t>
            </a:r>
            <a:r>
              <a:rPr lang="ru-RU" dirty="0" err="1"/>
              <a:t>der</a:t>
            </a:r>
            <a:r>
              <a:rPr lang="ru-RU" dirty="0"/>
              <a:t> </a:t>
            </a:r>
            <a:r>
              <a:rPr lang="ru-RU" dirty="0" err="1"/>
              <a:t>Republik</a:t>
            </a:r>
            <a:r>
              <a:rPr lang="ru-RU" dirty="0"/>
              <a:t> </a:t>
            </a:r>
            <a:r>
              <a:rPr lang="ru-RU" dirty="0" err="1"/>
              <a:t>Usbekistans</a:t>
            </a:r>
            <a:r>
              <a:rPr lang="ru-RU" dirty="0"/>
              <a:t> </a:t>
            </a:r>
            <a:r>
              <a:rPr lang="ru-RU" dirty="0" err="1"/>
              <a:t>Islom</a:t>
            </a:r>
            <a:r>
              <a:rPr lang="ru-RU" dirty="0"/>
              <a:t> </a:t>
            </a:r>
            <a:r>
              <a:rPr lang="ru-RU" dirty="0" err="1"/>
              <a:t>Karimov</a:t>
            </a:r>
            <a:r>
              <a:rPr lang="ru-RU" dirty="0"/>
              <a:t> </a:t>
            </a:r>
            <a:r>
              <a:rPr lang="ru-RU" dirty="0" err="1"/>
              <a:t>mit</a:t>
            </a:r>
            <a:r>
              <a:rPr lang="ru-RU" dirty="0"/>
              <a:t> </a:t>
            </a:r>
            <a:r>
              <a:rPr lang="ru-RU" dirty="0" err="1"/>
              <a:t>dem</a:t>
            </a:r>
            <a:r>
              <a:rPr lang="ru-RU" dirty="0"/>
              <a:t> </a:t>
            </a:r>
            <a:r>
              <a:rPr lang="ru-RU" dirty="0" err="1"/>
              <a:t>Generalsekretär</a:t>
            </a:r>
            <a:r>
              <a:rPr lang="ru-RU" dirty="0"/>
              <a:t> </a:t>
            </a:r>
            <a:r>
              <a:rPr lang="ru-RU" dirty="0" err="1"/>
              <a:t>der</a:t>
            </a:r>
            <a:r>
              <a:rPr lang="ru-RU" dirty="0"/>
              <a:t> UNO </a:t>
            </a:r>
            <a:r>
              <a:rPr lang="ru-RU" dirty="0" err="1"/>
              <a:t>stattgefunden</a:t>
            </a:r>
            <a:r>
              <a:rPr lang="ru-RU" dirty="0"/>
              <a:t>.</a:t>
            </a:r>
          </a:p>
          <a:p>
            <a:pPr marL="0" indent="0">
              <a:buNone/>
            </a:pPr>
            <a:r>
              <a:rPr lang="ru-RU" dirty="0" err="1"/>
              <a:t>Usbekistan</a:t>
            </a:r>
            <a:r>
              <a:rPr lang="ru-RU" dirty="0"/>
              <a:t> </a:t>
            </a:r>
            <a:r>
              <a:rPr lang="ru-RU" dirty="0" err="1"/>
              <a:t>hatte</a:t>
            </a:r>
            <a:r>
              <a:rPr lang="ru-RU" dirty="0"/>
              <a:t> </a:t>
            </a:r>
            <a:r>
              <a:rPr lang="ru-RU" dirty="0" err="1"/>
              <a:t>die</a:t>
            </a:r>
            <a:r>
              <a:rPr lang="ru-RU" dirty="0"/>
              <a:t> </a:t>
            </a:r>
            <a:r>
              <a:rPr lang="ru-RU" dirty="0" err="1"/>
              <a:t>Idee</a:t>
            </a:r>
            <a:r>
              <a:rPr lang="ru-RU" dirty="0"/>
              <a:t> </a:t>
            </a:r>
            <a:r>
              <a:rPr lang="ru-RU" dirty="0" err="1"/>
              <a:t>der</a:t>
            </a:r>
            <a:r>
              <a:rPr lang="ru-RU" dirty="0"/>
              <a:t> </a:t>
            </a:r>
            <a:r>
              <a:rPr lang="ru-RU" dirty="0" err="1"/>
              <a:t>Bildung</a:t>
            </a:r>
            <a:r>
              <a:rPr lang="ru-RU" dirty="0"/>
              <a:t> </a:t>
            </a:r>
            <a:r>
              <a:rPr lang="ru-RU" dirty="0" err="1"/>
              <a:t>in</a:t>
            </a:r>
            <a:r>
              <a:rPr lang="ru-RU" dirty="0"/>
              <a:t> </a:t>
            </a:r>
            <a:r>
              <a:rPr lang="ru-RU" dirty="0" err="1"/>
              <a:t>Zentralasien</a:t>
            </a:r>
            <a:r>
              <a:rPr lang="ru-RU" dirty="0"/>
              <a:t> </a:t>
            </a:r>
            <a:r>
              <a:rPr lang="ru-RU" dirty="0" err="1"/>
              <a:t>die</a:t>
            </a:r>
            <a:r>
              <a:rPr lang="ru-RU" dirty="0"/>
              <a:t> </a:t>
            </a:r>
            <a:r>
              <a:rPr lang="ru-RU" dirty="0" err="1"/>
              <a:t>Kernwaffenfreienzonen</a:t>
            </a:r>
            <a:r>
              <a:rPr lang="ru-RU" dirty="0"/>
              <a:t> </a:t>
            </a:r>
            <a:r>
              <a:rPr lang="ru-RU" dirty="0" err="1"/>
              <a:t>vorgebracht</a:t>
            </a:r>
            <a:r>
              <a:rPr lang="ru-RU" dirty="0"/>
              <a:t> </a:t>
            </a:r>
            <a:r>
              <a:rPr lang="ru-RU" dirty="0" err="1"/>
              <a:t>und</a:t>
            </a:r>
            <a:r>
              <a:rPr lang="ru-RU" dirty="0"/>
              <a:t> </a:t>
            </a:r>
            <a:r>
              <a:rPr lang="ru-RU" dirty="0" err="1"/>
              <a:t>hatte</a:t>
            </a:r>
            <a:r>
              <a:rPr lang="ru-RU" dirty="0"/>
              <a:t> </a:t>
            </a:r>
            <a:r>
              <a:rPr lang="ru-RU" dirty="0" err="1"/>
              <a:t>viele</a:t>
            </a:r>
            <a:r>
              <a:rPr lang="ru-RU" dirty="0"/>
              <a:t> </a:t>
            </a:r>
            <a:r>
              <a:rPr lang="ru-RU" dirty="0" err="1"/>
              <a:t>Initiativen</a:t>
            </a:r>
            <a:r>
              <a:rPr lang="ru-RU" dirty="0"/>
              <a:t> </a:t>
            </a:r>
            <a:r>
              <a:rPr lang="ru-RU" dirty="0" err="1"/>
              <a:t>nach</a:t>
            </a:r>
            <a:r>
              <a:rPr lang="ru-RU" dirty="0"/>
              <a:t> </a:t>
            </a:r>
            <a:r>
              <a:rPr lang="ru-RU" dirty="0" err="1"/>
              <a:t>der</a:t>
            </a:r>
            <a:r>
              <a:rPr lang="ru-RU" dirty="0"/>
              <a:t> </a:t>
            </a:r>
            <a:r>
              <a:rPr lang="ru-RU" dirty="0" err="1"/>
              <a:t>Versorgung</a:t>
            </a:r>
            <a:r>
              <a:rPr lang="ru-RU" dirty="0"/>
              <a:t> </a:t>
            </a:r>
            <a:r>
              <a:rPr lang="ru-RU" dirty="0" err="1"/>
              <a:t>der</a:t>
            </a:r>
            <a:r>
              <a:rPr lang="ru-RU" dirty="0"/>
              <a:t> </a:t>
            </a:r>
            <a:r>
              <a:rPr lang="ru-RU" dirty="0" err="1"/>
              <a:t>Stabilität</a:t>
            </a:r>
            <a:r>
              <a:rPr lang="ru-RU" dirty="0"/>
              <a:t> </a:t>
            </a:r>
            <a:r>
              <a:rPr lang="ru-RU" dirty="0" err="1"/>
              <a:t>in</a:t>
            </a:r>
            <a:r>
              <a:rPr lang="ru-RU" dirty="0"/>
              <a:t> </a:t>
            </a:r>
            <a:r>
              <a:rPr lang="ru-RU" dirty="0" err="1"/>
              <a:t>der</a:t>
            </a:r>
            <a:r>
              <a:rPr lang="ru-RU" dirty="0"/>
              <a:t> </a:t>
            </a:r>
            <a:r>
              <a:rPr lang="ru-RU" dirty="0" err="1"/>
              <a:t>Welt</a:t>
            </a:r>
            <a:r>
              <a:rPr lang="ru-RU" dirty="0"/>
              <a:t> </a:t>
            </a:r>
            <a:r>
              <a:rPr lang="ru-RU" dirty="0" err="1"/>
              <a:t>gezeigt</a:t>
            </a:r>
            <a:r>
              <a:rPr lang="ru-RU" dirty="0"/>
              <a:t>. </a:t>
            </a:r>
            <a:r>
              <a:rPr lang="ru-RU" dirty="0" err="1"/>
              <a:t>Gerade</a:t>
            </a:r>
            <a:r>
              <a:rPr lang="ru-RU" dirty="0"/>
              <a:t> </a:t>
            </a:r>
            <a:r>
              <a:rPr lang="ru-RU" dirty="0" err="1"/>
              <a:t>deshalb</a:t>
            </a:r>
            <a:r>
              <a:rPr lang="ru-RU" dirty="0"/>
              <a:t> </a:t>
            </a:r>
            <a:r>
              <a:rPr lang="ru-RU" dirty="0" err="1"/>
              <a:t>hat</a:t>
            </a:r>
            <a:r>
              <a:rPr lang="ru-RU" dirty="0"/>
              <a:t> </a:t>
            </a:r>
            <a:r>
              <a:rPr lang="ru-RU" dirty="0" err="1"/>
              <a:t>Usbekistan</a:t>
            </a:r>
            <a:r>
              <a:rPr lang="ru-RU" dirty="0"/>
              <a:t> </a:t>
            </a:r>
            <a:r>
              <a:rPr lang="ru-RU" dirty="0" err="1"/>
              <a:t>als</a:t>
            </a:r>
            <a:r>
              <a:rPr lang="ru-RU" dirty="0"/>
              <a:t> </a:t>
            </a:r>
            <a:r>
              <a:rPr lang="ru-RU" dirty="0" err="1"/>
              <a:t>erster</a:t>
            </a:r>
            <a:r>
              <a:rPr lang="ru-RU" dirty="0"/>
              <a:t> </a:t>
            </a:r>
            <a:r>
              <a:rPr lang="ru-RU" dirty="0" err="1"/>
              <a:t>die</a:t>
            </a:r>
            <a:r>
              <a:rPr lang="ru-RU" dirty="0"/>
              <a:t> </a:t>
            </a:r>
            <a:r>
              <a:rPr lang="ru-RU" dirty="0" err="1"/>
              <a:t>Kandidatur</a:t>
            </a:r>
            <a:r>
              <a:rPr lang="ru-RU" dirty="0"/>
              <a:t> </a:t>
            </a:r>
            <a:r>
              <a:rPr lang="ru-RU" dirty="0" err="1"/>
              <a:t>auf</a:t>
            </a:r>
            <a:r>
              <a:rPr lang="ru-RU" dirty="0"/>
              <a:t> </a:t>
            </a:r>
            <a:r>
              <a:rPr lang="ru-RU" dirty="0" err="1"/>
              <a:t>den</a:t>
            </a:r>
            <a:r>
              <a:rPr lang="ru-RU" dirty="0"/>
              <a:t> </a:t>
            </a:r>
            <a:r>
              <a:rPr lang="ru-RU" dirty="0" err="1"/>
              <a:t>Posten</a:t>
            </a:r>
            <a:r>
              <a:rPr lang="ru-RU" dirty="0"/>
              <a:t> </a:t>
            </a:r>
            <a:r>
              <a:rPr lang="ru-RU" dirty="0" err="1"/>
              <a:t>des</a:t>
            </a:r>
            <a:r>
              <a:rPr lang="ru-RU" dirty="0"/>
              <a:t> </a:t>
            </a:r>
            <a:r>
              <a:rPr lang="ru-RU" dirty="0" err="1"/>
              <a:t>Generalsekretärs</a:t>
            </a:r>
            <a:r>
              <a:rPr lang="ru-RU" dirty="0"/>
              <a:t> </a:t>
            </a:r>
            <a:r>
              <a:rPr lang="ru-RU" dirty="0" err="1"/>
              <a:t>der</a:t>
            </a:r>
            <a:r>
              <a:rPr lang="ru-RU" dirty="0"/>
              <a:t> UNO </a:t>
            </a:r>
            <a:r>
              <a:rPr lang="ru-RU" dirty="0" err="1"/>
              <a:t>eindeutig</a:t>
            </a:r>
            <a:r>
              <a:rPr lang="ru-RU" dirty="0"/>
              <a:t> </a:t>
            </a:r>
            <a:r>
              <a:rPr lang="ru-RU" dirty="0" err="1"/>
              <a:t>unterstützt</a:t>
            </a:r>
            <a:r>
              <a:rPr lang="ru-RU" dirty="0"/>
              <a:t>. </a:t>
            </a:r>
            <a:r>
              <a:rPr lang="ru-RU" dirty="0" err="1"/>
              <a:t>Usbekistan</a:t>
            </a:r>
            <a:r>
              <a:rPr lang="ru-RU" dirty="0"/>
              <a:t> </a:t>
            </a:r>
            <a:r>
              <a:rPr lang="ru-RU" dirty="0" err="1"/>
              <a:t>ist</a:t>
            </a:r>
            <a:r>
              <a:rPr lang="ru-RU" dirty="0"/>
              <a:t> </a:t>
            </a:r>
            <a:r>
              <a:rPr lang="ru-RU" dirty="0" err="1"/>
              <a:t>als</a:t>
            </a:r>
            <a:r>
              <a:rPr lang="ru-RU" dirty="0"/>
              <a:t> </a:t>
            </a:r>
            <a:r>
              <a:rPr lang="ru-RU" dirty="0" err="1"/>
              <a:t>das</a:t>
            </a:r>
            <a:r>
              <a:rPr lang="ru-RU" dirty="0"/>
              <a:t> </a:t>
            </a:r>
            <a:r>
              <a:rPr lang="ru-RU" dirty="0" err="1"/>
              <a:t>universelle</a:t>
            </a:r>
            <a:r>
              <a:rPr lang="ru-RU" dirty="0"/>
              <a:t> </a:t>
            </a:r>
            <a:r>
              <a:rPr lang="ru-RU" dirty="0" err="1"/>
              <a:t>internationale</a:t>
            </a:r>
            <a:r>
              <a:rPr lang="ru-RU" dirty="0"/>
              <a:t> </a:t>
            </a:r>
            <a:r>
              <a:rPr lang="ru-RU" dirty="0" err="1"/>
              <a:t>Instrument</a:t>
            </a:r>
            <a:r>
              <a:rPr lang="ru-RU" dirty="0"/>
              <a:t> </a:t>
            </a:r>
            <a:r>
              <a:rPr lang="ru-RU" dirty="0" err="1"/>
              <a:t>der</a:t>
            </a:r>
            <a:r>
              <a:rPr lang="ru-RU" dirty="0"/>
              <a:t> </a:t>
            </a:r>
            <a:r>
              <a:rPr lang="ru-RU" dirty="0" err="1"/>
              <a:t>Aufrechterhaltung</a:t>
            </a:r>
            <a:r>
              <a:rPr lang="ru-RU" dirty="0"/>
              <a:t> </a:t>
            </a:r>
            <a:r>
              <a:rPr lang="ru-RU" dirty="0" err="1"/>
              <a:t>der</a:t>
            </a:r>
            <a:r>
              <a:rPr lang="ru-RU" dirty="0"/>
              <a:t> </a:t>
            </a:r>
            <a:r>
              <a:rPr lang="ru-RU" dirty="0" err="1"/>
              <a:t>globalen</a:t>
            </a:r>
            <a:r>
              <a:rPr lang="ru-RU" dirty="0"/>
              <a:t> </a:t>
            </a:r>
            <a:r>
              <a:rPr lang="ru-RU" dirty="0" err="1"/>
              <a:t>Sicherheit</a:t>
            </a:r>
            <a:r>
              <a:rPr lang="ru-RU" dirty="0"/>
              <a:t> </a:t>
            </a:r>
            <a:r>
              <a:rPr lang="ru-RU" dirty="0" err="1"/>
              <a:t>und</a:t>
            </a:r>
            <a:r>
              <a:rPr lang="ru-RU" dirty="0"/>
              <a:t> </a:t>
            </a:r>
            <a:r>
              <a:rPr lang="ru-RU" dirty="0" err="1"/>
              <a:t>der</a:t>
            </a:r>
            <a:r>
              <a:rPr lang="ru-RU" dirty="0"/>
              <a:t> </a:t>
            </a:r>
            <a:r>
              <a:rPr lang="ru-RU" dirty="0" err="1"/>
              <a:t>Stabilität</a:t>
            </a:r>
            <a:r>
              <a:rPr lang="ru-RU" dirty="0"/>
              <a:t>, </a:t>
            </a:r>
            <a:r>
              <a:rPr lang="ru-RU" dirty="0" err="1"/>
              <a:t>die</a:t>
            </a:r>
            <a:r>
              <a:rPr lang="ru-RU" dirty="0"/>
              <a:t> </a:t>
            </a:r>
            <a:r>
              <a:rPr lang="ru-RU" dirty="0" err="1"/>
              <a:t>Lösung</a:t>
            </a:r>
            <a:r>
              <a:rPr lang="ru-RU" dirty="0"/>
              <a:t> </a:t>
            </a:r>
            <a:r>
              <a:rPr lang="ru-RU" dirty="0" err="1"/>
              <a:t>der</a:t>
            </a:r>
            <a:r>
              <a:rPr lang="ru-RU" dirty="0"/>
              <a:t> </a:t>
            </a:r>
            <a:r>
              <a:rPr lang="ru-RU" dirty="0" err="1"/>
              <a:t>scharfen</a:t>
            </a:r>
            <a:r>
              <a:rPr lang="ru-RU" dirty="0"/>
              <a:t> </a:t>
            </a:r>
            <a:r>
              <a:rPr lang="ru-RU" dirty="0" err="1"/>
              <a:t>Probleme</a:t>
            </a:r>
            <a:r>
              <a:rPr lang="ru-RU" dirty="0"/>
              <a:t> </a:t>
            </a:r>
            <a:r>
              <a:rPr lang="ru-RU" dirty="0" err="1"/>
              <a:t>der</a:t>
            </a:r>
            <a:r>
              <a:rPr lang="ru-RU" dirty="0"/>
              <a:t> </a:t>
            </a:r>
            <a:r>
              <a:rPr lang="ru-RU" dirty="0" err="1"/>
              <a:t>sozial-ökonomischen</a:t>
            </a:r>
            <a:r>
              <a:rPr lang="ru-RU" dirty="0"/>
              <a:t> </a:t>
            </a:r>
            <a:r>
              <a:rPr lang="ru-RU" dirty="0" err="1"/>
              <a:t>Entwicklung</a:t>
            </a:r>
            <a:r>
              <a:rPr lang="ru-RU" dirty="0"/>
              <a:t>, </a:t>
            </a:r>
            <a:r>
              <a:rPr lang="ru-RU" dirty="0" err="1"/>
              <a:t>die</a:t>
            </a:r>
            <a:r>
              <a:rPr lang="ru-RU" dirty="0"/>
              <a:t> </a:t>
            </a:r>
            <a:r>
              <a:rPr lang="ru-RU" dirty="0" err="1"/>
              <a:t>Senkung</a:t>
            </a:r>
            <a:r>
              <a:rPr lang="ru-RU" dirty="0"/>
              <a:t> </a:t>
            </a:r>
            <a:r>
              <a:rPr lang="ru-RU" dirty="0" err="1"/>
              <a:t>der</a:t>
            </a:r>
            <a:r>
              <a:rPr lang="ru-RU" dirty="0"/>
              <a:t> </a:t>
            </a:r>
            <a:r>
              <a:rPr lang="ru-RU" dirty="0" err="1"/>
              <a:t>Schwelle</a:t>
            </a:r>
            <a:r>
              <a:rPr lang="ru-RU" dirty="0"/>
              <a:t> </a:t>
            </a:r>
            <a:r>
              <a:rPr lang="ru-RU" dirty="0" err="1"/>
              <a:t>der</a:t>
            </a:r>
            <a:r>
              <a:rPr lang="ru-RU" dirty="0"/>
              <a:t> </a:t>
            </a:r>
            <a:r>
              <a:rPr lang="ru-RU" dirty="0" err="1"/>
              <a:t>Armut</a:t>
            </a:r>
            <a:r>
              <a:rPr lang="ru-RU" dirty="0"/>
              <a:t>, </a:t>
            </a:r>
            <a:r>
              <a:rPr lang="ru-RU" dirty="0" err="1"/>
              <a:t>der</a:t>
            </a:r>
            <a:r>
              <a:rPr lang="ru-RU" dirty="0"/>
              <a:t> </a:t>
            </a:r>
            <a:r>
              <a:rPr lang="ru-RU" dirty="0" err="1"/>
              <a:t>Schutz</a:t>
            </a:r>
            <a:r>
              <a:rPr lang="ru-RU" dirty="0"/>
              <a:t> </a:t>
            </a:r>
            <a:r>
              <a:rPr lang="ru-RU" dirty="0" err="1"/>
              <a:t>der</a:t>
            </a:r>
            <a:r>
              <a:rPr lang="ru-RU" dirty="0"/>
              <a:t> </a:t>
            </a:r>
            <a:r>
              <a:rPr lang="ru-RU" dirty="0" err="1"/>
              <a:t>Umwelt</a:t>
            </a:r>
            <a:r>
              <a:rPr lang="ru-RU" dirty="0"/>
              <a:t>, </a:t>
            </a:r>
            <a:r>
              <a:rPr lang="ru-RU" dirty="0" err="1"/>
              <a:t>des</a:t>
            </a:r>
            <a:r>
              <a:rPr lang="ru-RU" dirty="0"/>
              <a:t> </a:t>
            </a:r>
            <a:r>
              <a:rPr lang="ru-RU" dirty="0" err="1"/>
              <a:t>Schutzes</a:t>
            </a:r>
            <a:r>
              <a:rPr lang="ru-RU" dirty="0"/>
              <a:t> </a:t>
            </a:r>
            <a:r>
              <a:rPr lang="ru-RU" dirty="0" err="1"/>
              <a:t>der</a:t>
            </a:r>
            <a:r>
              <a:rPr lang="ru-RU" dirty="0"/>
              <a:t> </a:t>
            </a:r>
            <a:r>
              <a:rPr lang="ru-RU" dirty="0" err="1"/>
              <a:t>Menschenrechte</a:t>
            </a:r>
            <a:r>
              <a:rPr lang="ru-RU" dirty="0"/>
              <a:t> </a:t>
            </a:r>
            <a:r>
              <a:rPr lang="ru-RU" dirty="0" err="1"/>
              <a:t>zu</a:t>
            </a:r>
            <a:r>
              <a:rPr lang="ru-RU" dirty="0"/>
              <a:t> </a:t>
            </a:r>
            <a:r>
              <a:rPr lang="ru-RU" dirty="0" err="1"/>
              <a:t>betrachten</a:t>
            </a:r>
            <a:endParaRPr lang="ru-RU" dirty="0"/>
          </a:p>
        </p:txBody>
      </p:sp>
    </p:spTree>
    <p:extLst>
      <p:ext uri="{BB962C8B-B14F-4D97-AF65-F5344CB8AC3E}">
        <p14:creationId xmlns:p14="http://schemas.microsoft.com/office/powerpoint/2010/main" val="408924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Die Organisation der </a:t>
            </a:r>
            <a:r>
              <a:rPr lang="en-GB" sz="8000" b="1" dirty="0" err="1">
                <a:solidFill>
                  <a:schemeClr val="bg1"/>
                </a:solidFill>
                <a:latin typeface="Arial" panose="020B0604020202020204" pitchFamily="34" charset="0"/>
                <a:cs typeface="Arial" panose="020B0604020202020204" pitchFamily="34" charset="0"/>
              </a:rPr>
              <a:t>Vereinten</a:t>
            </a:r>
            <a:r>
              <a:rPr lang="en-GB" sz="8000" b="1" dirty="0">
                <a:solidFill>
                  <a:schemeClr val="bg1"/>
                </a:solidFill>
                <a:latin typeface="Arial" panose="020B0604020202020204" pitchFamily="34" charset="0"/>
                <a:cs typeface="Arial" panose="020B0604020202020204" pitchFamily="34" charset="0"/>
              </a:rPr>
              <a:t> </a:t>
            </a:r>
            <a:r>
              <a:rPr lang="en-GB" sz="8000" b="1" dirty="0" err="1">
                <a:solidFill>
                  <a:schemeClr val="bg1"/>
                </a:solidFill>
                <a:latin typeface="Arial" panose="020B0604020202020204" pitchFamily="34" charset="0"/>
                <a:cs typeface="Arial" panose="020B0604020202020204" pitchFamily="34" charset="0"/>
              </a:rPr>
              <a:t>Nationen</a:t>
            </a:r>
            <a:r>
              <a:rPr lang="en-GB" sz="8000" b="1" dirty="0">
                <a:solidFill>
                  <a:schemeClr val="bg1"/>
                </a:solidFill>
                <a:latin typeface="Arial" panose="020B0604020202020204" pitchFamily="34" charset="0"/>
                <a:cs typeface="Arial" panose="020B0604020202020204" pitchFamily="34" charset="0"/>
              </a:rPr>
              <a:t>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1" name="Объект 10"/>
          <p:cNvSpPr>
            <a:spLocks noGrp="1"/>
          </p:cNvSpPr>
          <p:nvPr>
            <p:ph idx="1"/>
          </p:nvPr>
        </p:nvSpPr>
        <p:spPr>
          <a:xfrm>
            <a:off x="295836" y="1196788"/>
            <a:ext cx="6575612" cy="5405718"/>
          </a:xfrm>
        </p:spPr>
        <p:txBody>
          <a:bodyPr>
            <a:normAutofit/>
          </a:bodyPr>
          <a:lstStyle/>
          <a:p>
            <a:pPr marL="0" indent="0">
              <a:buNone/>
            </a:pPr>
            <a:r>
              <a:rPr lang="de-AT" dirty="0">
                <a:solidFill>
                  <a:srgbClr val="002060"/>
                </a:solidFill>
                <a:effectLst>
                  <a:outerShdw blurRad="38100" dist="38100" dir="2700000" algn="tl">
                    <a:srgbClr val="000000">
                      <a:alpha val="43137"/>
                    </a:srgbClr>
                  </a:outerShdw>
                </a:effectLst>
              </a:rPr>
              <a:t>Beantworten Sie bitte die Fragen:</a:t>
            </a:r>
          </a:p>
          <a:p>
            <a:r>
              <a:rPr lang="ru-RU" dirty="0" err="1"/>
              <a:t>Wann</a:t>
            </a:r>
            <a:r>
              <a:rPr lang="ru-RU" dirty="0"/>
              <a:t> </a:t>
            </a:r>
            <a:r>
              <a:rPr lang="ru-RU" dirty="0" err="1"/>
              <a:t>wurde</a:t>
            </a:r>
            <a:r>
              <a:rPr lang="ru-RU" dirty="0"/>
              <a:t> </a:t>
            </a:r>
            <a:r>
              <a:rPr lang="ru-RU" dirty="0" err="1"/>
              <a:t>Usbekistan</a:t>
            </a:r>
            <a:r>
              <a:rPr lang="ru-RU" dirty="0"/>
              <a:t> </a:t>
            </a:r>
            <a:r>
              <a:rPr lang="ru-RU" dirty="0" err="1"/>
              <a:t>Mitglied</a:t>
            </a:r>
            <a:r>
              <a:rPr lang="ru-RU" dirty="0"/>
              <a:t> </a:t>
            </a:r>
            <a:r>
              <a:rPr lang="ru-RU" dirty="0" err="1"/>
              <a:t>der</a:t>
            </a:r>
            <a:r>
              <a:rPr lang="ru-RU" dirty="0"/>
              <a:t> UNO?</a:t>
            </a:r>
          </a:p>
          <a:p>
            <a:pPr marL="0" indent="0">
              <a:buNone/>
            </a:pPr>
            <a:endParaRPr lang="ru-RU" dirty="0"/>
          </a:p>
          <a:p>
            <a:pPr lvl="0"/>
            <a:r>
              <a:rPr lang="ru-RU" dirty="0" err="1"/>
              <a:t>Welche</a:t>
            </a:r>
            <a:r>
              <a:rPr lang="ru-RU" dirty="0"/>
              <a:t> </a:t>
            </a:r>
            <a:r>
              <a:rPr lang="ru-RU" dirty="0" err="1"/>
              <a:t>Sprachen</a:t>
            </a:r>
            <a:r>
              <a:rPr lang="ru-RU" dirty="0"/>
              <a:t> </a:t>
            </a:r>
            <a:r>
              <a:rPr lang="ru-RU" dirty="0" err="1"/>
              <a:t>sind</a:t>
            </a:r>
            <a:r>
              <a:rPr lang="ru-RU" dirty="0"/>
              <a:t> </a:t>
            </a:r>
            <a:r>
              <a:rPr lang="ru-RU" dirty="0" err="1"/>
              <a:t>wichtige</a:t>
            </a:r>
            <a:r>
              <a:rPr lang="ru-RU" dirty="0"/>
              <a:t> </a:t>
            </a:r>
            <a:r>
              <a:rPr lang="ru-RU" dirty="0" err="1"/>
              <a:t>Sprachen</a:t>
            </a:r>
            <a:r>
              <a:rPr lang="ru-RU" dirty="0"/>
              <a:t> </a:t>
            </a:r>
            <a:r>
              <a:rPr lang="ru-RU" dirty="0" err="1"/>
              <a:t>in</a:t>
            </a:r>
            <a:r>
              <a:rPr lang="ru-RU" dirty="0"/>
              <a:t> </a:t>
            </a:r>
            <a:r>
              <a:rPr lang="ru-RU" dirty="0" err="1"/>
              <a:t>der</a:t>
            </a:r>
            <a:r>
              <a:rPr lang="de-AT" dirty="0"/>
              <a:t> </a:t>
            </a:r>
            <a:r>
              <a:rPr lang="ru-RU" dirty="0"/>
              <a:t>UNO?</a:t>
            </a:r>
          </a:p>
          <a:p>
            <a:pPr marL="0" indent="0">
              <a:buNone/>
            </a:pPr>
            <a:endParaRPr lang="ru-RU" dirty="0"/>
          </a:p>
          <a:p>
            <a:pPr marL="0" indent="0">
              <a:buNone/>
            </a:pPr>
            <a:r>
              <a:rPr lang="ru-RU" dirty="0"/>
              <a:t> </a:t>
            </a:r>
          </a:p>
          <a:p>
            <a:pPr lvl="0"/>
            <a:r>
              <a:rPr lang="ru-RU" dirty="0" err="1"/>
              <a:t>Wer</a:t>
            </a:r>
            <a:r>
              <a:rPr lang="ru-RU" dirty="0"/>
              <a:t> </a:t>
            </a:r>
            <a:r>
              <a:rPr lang="ru-RU" dirty="0" err="1"/>
              <a:t>ist</a:t>
            </a:r>
            <a:r>
              <a:rPr lang="ru-RU" dirty="0"/>
              <a:t> </a:t>
            </a:r>
            <a:r>
              <a:rPr lang="ru-RU" dirty="0" err="1"/>
              <a:t>heute</a:t>
            </a:r>
            <a:r>
              <a:rPr lang="ru-RU" dirty="0"/>
              <a:t> </a:t>
            </a:r>
            <a:r>
              <a:rPr lang="ru-RU" dirty="0" err="1"/>
              <a:t>der</a:t>
            </a:r>
            <a:r>
              <a:rPr lang="ru-RU" dirty="0"/>
              <a:t> </a:t>
            </a:r>
            <a:r>
              <a:rPr lang="ru-RU" dirty="0" err="1"/>
              <a:t>Gener</a:t>
            </a:r>
            <a:r>
              <a:rPr lang="de-AT" dirty="0"/>
              <a:t>a</a:t>
            </a:r>
            <a:r>
              <a:rPr lang="ru-RU" dirty="0" err="1"/>
              <a:t>ls</a:t>
            </a:r>
            <a:r>
              <a:rPr lang="de-AT" dirty="0"/>
              <a:t>e</a:t>
            </a:r>
            <a:r>
              <a:rPr lang="ru-RU" dirty="0" err="1"/>
              <a:t>kretär</a:t>
            </a:r>
            <a:r>
              <a:rPr lang="ru-RU" dirty="0"/>
              <a:t> </a:t>
            </a:r>
            <a:r>
              <a:rPr lang="ru-RU" dirty="0" err="1"/>
              <a:t>der</a:t>
            </a:r>
            <a:r>
              <a:rPr lang="ru-RU" dirty="0"/>
              <a:t> UNO?</a:t>
            </a:r>
          </a:p>
          <a:p>
            <a:pPr marL="0" indent="0">
              <a:buNone/>
            </a:pPr>
            <a:endParaRPr lang="ru-RU" dirty="0"/>
          </a:p>
        </p:txBody>
      </p:sp>
      <p:sp>
        <p:nvSpPr>
          <p:cNvPr id="2" name="Скругленный прямоугольник 1"/>
          <p:cNvSpPr/>
          <p:nvPr/>
        </p:nvSpPr>
        <p:spPr>
          <a:xfrm>
            <a:off x="7597589" y="1385047"/>
            <a:ext cx="4074459" cy="7933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solidFill>
                  <a:srgbClr val="002060"/>
                </a:solidFill>
              </a:rPr>
              <a:t>02. März 1992</a:t>
            </a:r>
            <a:endParaRPr lang="ru-RU" sz="3200" dirty="0">
              <a:solidFill>
                <a:srgbClr val="002060"/>
              </a:solidFill>
            </a:endParaRPr>
          </a:p>
        </p:txBody>
      </p:sp>
      <p:sp>
        <p:nvSpPr>
          <p:cNvPr id="5" name="Скругленный прямоугольник 4"/>
          <p:cNvSpPr/>
          <p:nvPr/>
        </p:nvSpPr>
        <p:spPr>
          <a:xfrm>
            <a:off x="7615518" y="3025589"/>
            <a:ext cx="4074459" cy="138953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solidFill>
                  <a:srgbClr val="002060"/>
                </a:solidFill>
              </a:rPr>
              <a:t>Arabisch, Chinesisch, Englisch, Französisch, Russisch und Spanisch</a:t>
            </a:r>
            <a:endParaRPr lang="ru-RU" sz="3200" dirty="0">
              <a:solidFill>
                <a:srgbClr val="002060"/>
              </a:solidFill>
            </a:endParaRPr>
          </a:p>
        </p:txBody>
      </p:sp>
      <p:sp>
        <p:nvSpPr>
          <p:cNvPr id="6" name="Скругленный прямоугольник 5"/>
          <p:cNvSpPr/>
          <p:nvPr/>
        </p:nvSpPr>
        <p:spPr>
          <a:xfrm>
            <a:off x="7073152" y="4657165"/>
            <a:ext cx="4984377" cy="206636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dirty="0">
                <a:solidFill>
                  <a:srgbClr val="002060"/>
                </a:solidFill>
              </a:rPr>
              <a:t>Antonio </a:t>
            </a:r>
            <a:r>
              <a:rPr lang="de-AT" sz="3200" dirty="0" err="1">
                <a:solidFill>
                  <a:srgbClr val="002060"/>
                </a:solidFill>
              </a:rPr>
              <a:t>Guterres</a:t>
            </a:r>
            <a:r>
              <a:rPr lang="de-AT" sz="3200" dirty="0">
                <a:solidFill>
                  <a:srgbClr val="002060"/>
                </a:solidFill>
              </a:rPr>
              <a:t> (portugiesischer Politiker und UN-Generalsekretär seit dem 1.Januar 2017)</a:t>
            </a:r>
            <a:endParaRPr lang="ru-RU" sz="3200" dirty="0">
              <a:solidFill>
                <a:srgbClr val="002060"/>
              </a:solidFill>
            </a:endParaRPr>
          </a:p>
        </p:txBody>
      </p:sp>
    </p:spTree>
    <p:extLst>
      <p:ext uri="{BB962C8B-B14F-4D97-AF65-F5344CB8AC3E}">
        <p14:creationId xmlns:p14="http://schemas.microsoft.com/office/powerpoint/2010/main" val="10030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p:txBody>
          <a:bodyPr/>
          <a:lstStyle/>
          <a:p>
            <a:endParaRPr lang="ru-RU"/>
          </a:p>
        </p:txBody>
      </p:sp>
      <p:pic>
        <p:nvPicPr>
          <p:cNvPr id="3" name="Рисунок 2"/>
          <p:cNvPicPr>
            <a:picLocks noChangeAspect="1"/>
          </p:cNvPicPr>
          <p:nvPr/>
        </p:nvPicPr>
        <p:blipFill>
          <a:blip r:embed="rId2"/>
          <a:stretch>
            <a:fillRect/>
          </a:stretch>
        </p:blipFill>
        <p:spPr>
          <a:xfrm>
            <a:off x="430306" y="1402976"/>
            <a:ext cx="11483788" cy="4329676"/>
          </a:xfrm>
          <a:prstGeom prst="rect">
            <a:avLst/>
          </a:prstGeom>
        </p:spPr>
      </p:pic>
    </p:spTree>
    <p:extLst>
      <p:ext uri="{BB962C8B-B14F-4D97-AF65-F5344CB8AC3E}">
        <p14:creationId xmlns:p14="http://schemas.microsoft.com/office/powerpoint/2010/main" val="226912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1"/>
            <a:ext cx="12191999" cy="968187"/>
          </a:xfrm>
          <a:prstGeom prst="rect">
            <a:avLst/>
          </a:prstGeom>
          <a:solidFill>
            <a:srgbClr val="0070C0"/>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solidFill>
                  <a:schemeClr val="bg1"/>
                </a:solidFill>
                <a:latin typeface="Arial" panose="020B0604020202020204" pitchFamily="34" charset="0"/>
                <a:cs typeface="Arial" panose="020B0604020202020204" pitchFamily="34" charset="0"/>
              </a:rPr>
              <a:t>UNESCO </a:t>
            </a:r>
            <a:endParaRPr lang="ru-RU" sz="8000" b="1"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 name="Объект 1"/>
          <p:cNvSpPr>
            <a:spLocks noGrp="1"/>
          </p:cNvSpPr>
          <p:nvPr>
            <p:ph idx="1"/>
          </p:nvPr>
        </p:nvSpPr>
        <p:spPr>
          <a:xfrm>
            <a:off x="0" y="1264024"/>
            <a:ext cx="7315200" cy="5486400"/>
          </a:xfrm>
        </p:spPr>
        <p:txBody>
          <a:bodyPr>
            <a:normAutofit fontScale="47500" lnSpcReduction="20000"/>
          </a:bodyPr>
          <a:lstStyle/>
          <a:p>
            <a:pPr lvl="0"/>
            <a:r>
              <a:rPr lang="ru-RU" sz="5100" dirty="0" err="1"/>
              <a:t>Die</a:t>
            </a:r>
            <a:r>
              <a:rPr lang="ru-RU" sz="5100" dirty="0"/>
              <a:t> </a:t>
            </a:r>
            <a:r>
              <a:rPr lang="ru-RU" sz="5100" dirty="0" err="1"/>
              <a:t>Innenstadt</a:t>
            </a:r>
            <a:r>
              <a:rPr lang="ru-RU" sz="5100" dirty="0"/>
              <a:t> </a:t>
            </a:r>
            <a:r>
              <a:rPr lang="ru-RU" sz="5100" dirty="0" err="1"/>
              <a:t>von</a:t>
            </a:r>
            <a:r>
              <a:rPr lang="ru-RU" sz="5100" dirty="0"/>
              <a:t> </a:t>
            </a:r>
            <a:r>
              <a:rPr lang="ru-RU" sz="5100" dirty="0" err="1"/>
              <a:t>Buchara</a:t>
            </a:r>
            <a:r>
              <a:rPr lang="ru-RU" sz="5100" dirty="0"/>
              <a:t> </a:t>
            </a:r>
            <a:r>
              <a:rPr lang="ru-RU" sz="5100" dirty="0" err="1"/>
              <a:t>wurde</a:t>
            </a:r>
            <a:r>
              <a:rPr lang="ru-RU" sz="5100" dirty="0"/>
              <a:t> 2001 </a:t>
            </a:r>
            <a:r>
              <a:rPr lang="ru-RU" sz="5100" dirty="0" err="1"/>
              <a:t>zur</a:t>
            </a:r>
            <a:r>
              <a:rPr lang="de-AT" sz="5100" dirty="0"/>
              <a:t> </a:t>
            </a:r>
            <a:r>
              <a:rPr lang="ru-RU" sz="5100" dirty="0" err="1"/>
              <a:t>Liste</a:t>
            </a:r>
            <a:r>
              <a:rPr lang="ru-RU" sz="5100" dirty="0"/>
              <a:t> </a:t>
            </a:r>
            <a:r>
              <a:rPr lang="ru-RU" sz="5100" dirty="0" err="1"/>
              <a:t>des</a:t>
            </a:r>
            <a:r>
              <a:rPr lang="ru-RU" sz="5100" dirty="0"/>
              <a:t> UNESCO-</a:t>
            </a:r>
            <a:r>
              <a:rPr lang="ru-RU" sz="5100" dirty="0" err="1"/>
              <a:t>Weltkulturerbe</a:t>
            </a:r>
            <a:r>
              <a:rPr lang="ru-RU" sz="5100" dirty="0"/>
              <a:t> </a:t>
            </a:r>
            <a:r>
              <a:rPr lang="ru-RU" sz="5100" dirty="0" err="1"/>
              <a:t>hinzugefügt</a:t>
            </a:r>
            <a:r>
              <a:rPr lang="ru-RU" sz="5100" dirty="0"/>
              <a:t>.</a:t>
            </a:r>
          </a:p>
          <a:p>
            <a:pPr marL="0" indent="0">
              <a:buNone/>
            </a:pPr>
            <a:r>
              <a:rPr lang="ru-RU" sz="5100" b="1" dirty="0"/>
              <a:t> </a:t>
            </a:r>
            <a:endParaRPr lang="ru-RU" sz="5100" dirty="0"/>
          </a:p>
          <a:p>
            <a:pPr lvl="0"/>
            <a:r>
              <a:rPr lang="ru-RU" sz="5100" dirty="0" err="1"/>
              <a:t>Die</a:t>
            </a:r>
            <a:r>
              <a:rPr lang="ru-RU" sz="5100" dirty="0"/>
              <a:t> </a:t>
            </a:r>
            <a:r>
              <a:rPr lang="ru-RU" sz="5100" dirty="0" err="1"/>
              <a:t>Altstadt</a:t>
            </a:r>
            <a:r>
              <a:rPr lang="ru-RU" sz="5100" dirty="0"/>
              <a:t> </a:t>
            </a:r>
            <a:r>
              <a:rPr lang="ru-RU" sz="5100" dirty="0" err="1"/>
              <a:t>Buxaro</a:t>
            </a:r>
            <a:r>
              <a:rPr lang="ru-RU" sz="5100" dirty="0"/>
              <a:t> </a:t>
            </a:r>
            <a:r>
              <a:rPr lang="ru-RU" sz="5100" dirty="0" err="1"/>
              <a:t>mit</a:t>
            </a:r>
            <a:r>
              <a:rPr lang="ru-RU" sz="5100" dirty="0"/>
              <a:t> </a:t>
            </a:r>
            <a:r>
              <a:rPr lang="ru-RU" sz="5100" dirty="0" err="1"/>
              <a:t>ihren</a:t>
            </a:r>
            <a:r>
              <a:rPr lang="ru-RU" sz="5100" dirty="0"/>
              <a:t> </a:t>
            </a:r>
            <a:r>
              <a:rPr lang="ru-RU" sz="5100" dirty="0" err="1"/>
              <a:t>Baukunstwerken</a:t>
            </a:r>
            <a:r>
              <a:rPr lang="ru-RU" sz="5100" dirty="0"/>
              <a:t>, </a:t>
            </a:r>
            <a:r>
              <a:rPr lang="ru-RU" sz="5100" dirty="0" err="1"/>
              <a:t>darunter</a:t>
            </a:r>
            <a:r>
              <a:rPr lang="ru-RU" sz="5100" dirty="0"/>
              <a:t> </a:t>
            </a:r>
            <a:r>
              <a:rPr lang="ru-RU" sz="5100" dirty="0" err="1"/>
              <a:t>zahlreiche</a:t>
            </a:r>
            <a:r>
              <a:rPr lang="ru-RU" sz="5100" dirty="0"/>
              <a:t> </a:t>
            </a:r>
            <a:r>
              <a:rPr lang="ru-RU" sz="5100" dirty="0" err="1"/>
              <a:t>Moscheen</a:t>
            </a:r>
            <a:r>
              <a:rPr lang="ru-RU" sz="5100" dirty="0"/>
              <a:t> </a:t>
            </a:r>
            <a:r>
              <a:rPr lang="ru-RU" sz="5100" dirty="0" err="1"/>
              <a:t>und</a:t>
            </a:r>
            <a:r>
              <a:rPr lang="ru-RU" sz="5100" dirty="0"/>
              <a:t> </a:t>
            </a:r>
            <a:r>
              <a:rPr lang="ru-RU" sz="5100" dirty="0" err="1"/>
              <a:t>Madāris</a:t>
            </a:r>
            <a:r>
              <a:rPr lang="ru-RU" sz="5100" dirty="0"/>
              <a:t>, </a:t>
            </a:r>
            <a:r>
              <a:rPr lang="ru-RU" sz="5100" dirty="0" err="1"/>
              <a:t>wird</a:t>
            </a:r>
            <a:r>
              <a:rPr lang="ru-RU" sz="5100" dirty="0"/>
              <a:t> </a:t>
            </a:r>
            <a:r>
              <a:rPr lang="ru-RU" sz="5100" dirty="0" err="1"/>
              <a:t>von</a:t>
            </a:r>
            <a:r>
              <a:rPr lang="ru-RU" sz="5100" dirty="0"/>
              <a:t> </a:t>
            </a:r>
            <a:r>
              <a:rPr lang="ru-RU" sz="5100" dirty="0" err="1"/>
              <a:t>der</a:t>
            </a:r>
            <a:r>
              <a:rPr lang="ru-RU" sz="5100" dirty="0"/>
              <a:t> UNESCO </a:t>
            </a:r>
            <a:r>
              <a:rPr lang="ru-RU" sz="5100" dirty="0" err="1"/>
              <a:t>seit</a:t>
            </a:r>
            <a:r>
              <a:rPr lang="ru-RU" sz="5100" dirty="0"/>
              <a:t> 1993 </a:t>
            </a:r>
            <a:r>
              <a:rPr lang="ru-RU" sz="5100" dirty="0" err="1"/>
              <a:t>zum</a:t>
            </a:r>
            <a:r>
              <a:rPr lang="ru-RU" sz="5100" dirty="0"/>
              <a:t> </a:t>
            </a:r>
            <a:r>
              <a:rPr lang="ru-RU" sz="5100" dirty="0" err="1"/>
              <a:t>Weltkulturerbe</a:t>
            </a:r>
            <a:r>
              <a:rPr lang="ru-RU" sz="5100" dirty="0"/>
              <a:t> </a:t>
            </a:r>
            <a:r>
              <a:rPr lang="ru-RU" sz="5100" dirty="0" err="1"/>
              <a:t>gezählt</a:t>
            </a:r>
            <a:r>
              <a:rPr lang="ru-RU" sz="5100" dirty="0"/>
              <a:t>.</a:t>
            </a:r>
          </a:p>
          <a:p>
            <a:pPr marL="0" indent="0">
              <a:buNone/>
            </a:pPr>
            <a:endParaRPr lang="ru-RU" sz="5100" dirty="0"/>
          </a:p>
          <a:p>
            <a:pPr lvl="0"/>
            <a:r>
              <a:rPr lang="ru-RU" sz="5100" dirty="0" err="1"/>
              <a:t>Sehenswert</a:t>
            </a:r>
            <a:r>
              <a:rPr lang="ru-RU" sz="5100" dirty="0"/>
              <a:t> </a:t>
            </a:r>
            <a:r>
              <a:rPr lang="ru-RU" sz="5100" dirty="0" err="1"/>
              <a:t>sind</a:t>
            </a:r>
            <a:r>
              <a:rPr lang="ru-RU" sz="5100" dirty="0"/>
              <a:t> </a:t>
            </a:r>
            <a:r>
              <a:rPr lang="ru-RU" sz="5100" dirty="0" err="1"/>
              <a:t>die</a:t>
            </a:r>
            <a:r>
              <a:rPr lang="ru-RU" sz="5100" dirty="0"/>
              <a:t> </a:t>
            </a:r>
            <a:r>
              <a:rPr lang="ru-RU" sz="5100" dirty="0" err="1"/>
              <a:t>zahlreichen</a:t>
            </a:r>
            <a:r>
              <a:rPr lang="ru-RU" sz="5100" dirty="0"/>
              <a:t> </a:t>
            </a:r>
            <a:r>
              <a:rPr lang="ru-RU" sz="5100" dirty="0" err="1"/>
              <a:t>Baudenkmäler</a:t>
            </a:r>
            <a:r>
              <a:rPr lang="ru-RU" sz="5100" dirty="0"/>
              <a:t> </a:t>
            </a:r>
            <a:r>
              <a:rPr lang="ru-RU" sz="5100" dirty="0" err="1"/>
              <a:t>aus</a:t>
            </a:r>
            <a:r>
              <a:rPr lang="ru-RU" sz="5100" dirty="0"/>
              <a:t> </a:t>
            </a:r>
            <a:r>
              <a:rPr lang="ru-RU" sz="5100" dirty="0" err="1"/>
              <a:t>der</a:t>
            </a:r>
            <a:r>
              <a:rPr lang="ru-RU" sz="5100" dirty="0"/>
              <a:t> </a:t>
            </a:r>
            <a:r>
              <a:rPr lang="ru-RU" sz="5100" dirty="0" err="1"/>
              <a:t>glanzvollen</a:t>
            </a:r>
            <a:r>
              <a:rPr lang="ru-RU" sz="5100" dirty="0"/>
              <a:t> </a:t>
            </a:r>
            <a:r>
              <a:rPr lang="ru-RU" sz="5100" dirty="0" err="1"/>
              <a:t>Vergangenheit</a:t>
            </a:r>
            <a:r>
              <a:rPr lang="ru-RU" sz="5100" dirty="0"/>
              <a:t> </a:t>
            </a:r>
            <a:r>
              <a:rPr lang="ru-RU" sz="5100" dirty="0" err="1"/>
              <a:t>der</a:t>
            </a:r>
            <a:r>
              <a:rPr lang="de-AT" sz="5100" dirty="0"/>
              <a:t> </a:t>
            </a:r>
            <a:r>
              <a:rPr lang="ru-RU" sz="5100" dirty="0" err="1"/>
              <a:t>Stadt</a:t>
            </a:r>
            <a:r>
              <a:rPr lang="ru-RU" sz="5100" dirty="0"/>
              <a:t>, </a:t>
            </a:r>
            <a:r>
              <a:rPr lang="ru-RU" sz="5100" dirty="0" err="1"/>
              <a:t>besonders</a:t>
            </a:r>
            <a:r>
              <a:rPr lang="ru-RU" sz="5100" dirty="0"/>
              <a:t> </a:t>
            </a:r>
            <a:r>
              <a:rPr lang="ru-RU" sz="5100" dirty="0" err="1"/>
              <a:t>der</a:t>
            </a:r>
            <a:r>
              <a:rPr lang="ru-RU" sz="5100" dirty="0"/>
              <a:t> </a:t>
            </a:r>
            <a:r>
              <a:rPr lang="ru-RU" sz="5100" dirty="0" err="1"/>
              <a:t>Palast</a:t>
            </a:r>
            <a:r>
              <a:rPr lang="ru-RU" sz="5100" dirty="0"/>
              <a:t> </a:t>
            </a:r>
            <a:r>
              <a:rPr lang="ru-RU" sz="5100" dirty="0" err="1"/>
              <a:t>Tasch-Hauli</a:t>
            </a:r>
            <a:r>
              <a:rPr lang="ru-RU" sz="5100" dirty="0"/>
              <a:t>, </a:t>
            </a:r>
            <a:r>
              <a:rPr lang="ru-RU" sz="5100" dirty="0" err="1"/>
              <a:t>ein</a:t>
            </a:r>
            <a:r>
              <a:rPr lang="ru-RU" sz="5100" dirty="0"/>
              <a:t> </a:t>
            </a:r>
            <a:r>
              <a:rPr lang="ru-RU" sz="5100" dirty="0" err="1"/>
              <a:t>Meisterwerk</a:t>
            </a:r>
            <a:r>
              <a:rPr lang="ru-RU" sz="5100" dirty="0"/>
              <a:t> </a:t>
            </a:r>
            <a:r>
              <a:rPr lang="ru-RU" sz="5100" dirty="0" err="1"/>
              <a:t>der</a:t>
            </a:r>
            <a:r>
              <a:rPr lang="ru-RU" sz="5100" dirty="0"/>
              <a:t> </a:t>
            </a:r>
            <a:r>
              <a:rPr lang="ru-RU" sz="5100" dirty="0" err="1"/>
              <a:t>orientalischen</a:t>
            </a:r>
            <a:r>
              <a:rPr lang="ru-RU" sz="5100" dirty="0"/>
              <a:t> </a:t>
            </a:r>
            <a:r>
              <a:rPr lang="ru-RU" sz="5100" dirty="0" err="1"/>
              <a:t>Architektur</a:t>
            </a:r>
            <a:r>
              <a:rPr lang="ru-RU" sz="5100" dirty="0"/>
              <a:t>.</a:t>
            </a:r>
          </a:p>
          <a:p>
            <a:pPr marL="0" indent="0">
              <a:buNone/>
            </a:pPr>
            <a:endParaRPr lang="ru-RU" sz="5100" dirty="0"/>
          </a:p>
          <a:p>
            <a:pPr lvl="0"/>
            <a:r>
              <a:rPr lang="ru-RU" sz="5100" dirty="0" err="1"/>
              <a:t>Das</a:t>
            </a:r>
            <a:r>
              <a:rPr lang="ru-RU" sz="5100" dirty="0"/>
              <a:t> </a:t>
            </a:r>
            <a:r>
              <a:rPr lang="ru-RU" sz="5100" dirty="0" err="1"/>
              <a:t>Minarett</a:t>
            </a:r>
            <a:r>
              <a:rPr lang="ru-RU" sz="5100" dirty="0"/>
              <a:t> </a:t>
            </a:r>
            <a:r>
              <a:rPr lang="ru-RU" sz="5100" dirty="0" err="1"/>
              <a:t>Kalta</a:t>
            </a:r>
            <a:r>
              <a:rPr lang="ru-RU" sz="5100" dirty="0"/>
              <a:t> </a:t>
            </a:r>
            <a:r>
              <a:rPr lang="ru-RU" sz="5100" dirty="0" err="1"/>
              <a:t>Minor</a:t>
            </a:r>
            <a:r>
              <a:rPr lang="ru-RU" sz="5100" dirty="0"/>
              <a:t> </a:t>
            </a:r>
            <a:r>
              <a:rPr lang="ru-RU" sz="5100" dirty="0" err="1"/>
              <a:t>wurde</a:t>
            </a:r>
            <a:r>
              <a:rPr lang="ru-RU" sz="5100" dirty="0"/>
              <a:t> 1852 </a:t>
            </a:r>
            <a:r>
              <a:rPr lang="ru-RU" sz="5100" dirty="0" err="1"/>
              <a:t>errichtet</a:t>
            </a:r>
            <a:r>
              <a:rPr lang="ru-RU" sz="5100" dirty="0"/>
              <a:t>.</a:t>
            </a:r>
          </a:p>
          <a:p>
            <a:pPr marL="0" indent="0">
              <a:buNone/>
            </a:pPr>
            <a:endParaRPr lang="ru-RU" sz="5100" dirty="0"/>
          </a:p>
          <a:p>
            <a:pPr lvl="0"/>
            <a:r>
              <a:rPr lang="ru-RU" sz="5100" dirty="0" err="1"/>
              <a:t>Seit</a:t>
            </a:r>
            <a:r>
              <a:rPr lang="ru-RU" sz="5100" dirty="0"/>
              <a:t> 1967 </a:t>
            </a:r>
            <a:r>
              <a:rPr lang="ru-RU" sz="5100" dirty="0" err="1"/>
              <a:t>ist</a:t>
            </a:r>
            <a:r>
              <a:rPr lang="ru-RU" sz="5100" dirty="0"/>
              <a:t> </a:t>
            </a:r>
            <a:r>
              <a:rPr lang="ru-RU" sz="5100" dirty="0" err="1"/>
              <a:t>Xiva</a:t>
            </a:r>
            <a:r>
              <a:rPr lang="ru-RU" sz="5100" dirty="0"/>
              <a:t> </a:t>
            </a:r>
            <a:r>
              <a:rPr lang="ru-RU" sz="5100" dirty="0" err="1"/>
              <a:t>Museumsstadt</a:t>
            </a:r>
            <a:r>
              <a:rPr lang="ru-RU" sz="5100" dirty="0"/>
              <a:t>, </a:t>
            </a:r>
            <a:r>
              <a:rPr lang="ru-RU" sz="5100" dirty="0" err="1"/>
              <a:t>seit</a:t>
            </a:r>
            <a:r>
              <a:rPr lang="ru-RU" sz="5100" dirty="0"/>
              <a:t> 1990 </a:t>
            </a:r>
            <a:r>
              <a:rPr lang="ru-RU" sz="5100" dirty="0" err="1"/>
              <a:t>steht</a:t>
            </a:r>
            <a:r>
              <a:rPr lang="ru-RU" sz="5100" dirty="0"/>
              <a:t> </a:t>
            </a:r>
            <a:r>
              <a:rPr lang="ru-RU" sz="5100" dirty="0" err="1"/>
              <a:t>die</a:t>
            </a:r>
            <a:r>
              <a:rPr lang="ru-RU" sz="5100" dirty="0"/>
              <a:t> </a:t>
            </a:r>
            <a:r>
              <a:rPr lang="ru-RU" sz="5100" dirty="0" err="1"/>
              <a:t>Altstadt</a:t>
            </a:r>
            <a:r>
              <a:rPr lang="ru-RU" sz="5100" dirty="0"/>
              <a:t> </a:t>
            </a:r>
            <a:r>
              <a:rPr lang="ru-RU" sz="5100" dirty="0" err="1"/>
              <a:t>Itchan-Kala</a:t>
            </a:r>
            <a:r>
              <a:rPr lang="ru-RU" sz="5100" dirty="0"/>
              <a:t> </a:t>
            </a:r>
            <a:r>
              <a:rPr lang="ru-RU" sz="5100" dirty="0" err="1"/>
              <a:t>unter</a:t>
            </a:r>
            <a:r>
              <a:rPr lang="ru-RU" sz="5100" dirty="0"/>
              <a:t> </a:t>
            </a:r>
            <a:r>
              <a:rPr lang="ru-RU" sz="5100" dirty="0" err="1"/>
              <a:t>Schutz</a:t>
            </a:r>
            <a:r>
              <a:rPr lang="ru-RU" sz="5100" dirty="0"/>
              <a:t> </a:t>
            </a:r>
            <a:r>
              <a:rPr lang="ru-RU" sz="5100" dirty="0" err="1"/>
              <a:t>der</a:t>
            </a:r>
            <a:r>
              <a:rPr lang="de-AT" sz="5100" dirty="0"/>
              <a:t> </a:t>
            </a:r>
            <a:r>
              <a:rPr lang="ru-RU" sz="5100" dirty="0"/>
              <a:t>UNESCO </a:t>
            </a:r>
            <a:r>
              <a:rPr lang="ru-RU" sz="5100" dirty="0" err="1"/>
              <a:t>und</a:t>
            </a:r>
            <a:r>
              <a:rPr lang="ru-RU" sz="5100" dirty="0"/>
              <a:t> </a:t>
            </a:r>
            <a:r>
              <a:rPr lang="ru-RU" sz="5100" dirty="0" err="1"/>
              <a:t>gehört</a:t>
            </a:r>
            <a:r>
              <a:rPr lang="ru-RU" sz="5100" dirty="0"/>
              <a:t> </a:t>
            </a:r>
            <a:r>
              <a:rPr lang="ru-RU" sz="5100" dirty="0" err="1"/>
              <a:t>damit</a:t>
            </a:r>
            <a:r>
              <a:rPr lang="ru-RU" sz="5100" dirty="0"/>
              <a:t> </a:t>
            </a:r>
            <a:r>
              <a:rPr lang="ru-RU" sz="5100" dirty="0" err="1"/>
              <a:t>zum</a:t>
            </a:r>
            <a:r>
              <a:rPr lang="ru-RU" sz="5100" dirty="0"/>
              <a:t> </a:t>
            </a:r>
            <a:r>
              <a:rPr lang="ru-RU" sz="5100" dirty="0" err="1"/>
              <a:t>Weltkulturerbe</a:t>
            </a:r>
            <a:r>
              <a:rPr lang="ru-RU" sz="5100" dirty="0"/>
              <a:t> </a:t>
            </a:r>
            <a:r>
              <a:rPr lang="ru-RU" sz="5100" dirty="0" err="1"/>
              <a:t>der</a:t>
            </a:r>
            <a:r>
              <a:rPr lang="ru-RU" sz="5100" dirty="0"/>
              <a:t> </a:t>
            </a:r>
            <a:r>
              <a:rPr lang="ru-RU" sz="5100" dirty="0" err="1"/>
              <a:t>Menschheit</a:t>
            </a:r>
            <a:r>
              <a:rPr lang="ru-RU" sz="5100" dirty="0"/>
              <a:t>.</a:t>
            </a:r>
          </a:p>
          <a:p>
            <a:pPr marL="0" indent="0">
              <a:buNone/>
            </a:pPr>
            <a:endParaRPr lang="ru-RU" dirty="0"/>
          </a:p>
        </p:txBody>
      </p:sp>
      <p:pic>
        <p:nvPicPr>
          <p:cNvPr id="6" name="Рисунок 5"/>
          <p:cNvPicPr>
            <a:picLocks noChangeAspect="1"/>
          </p:cNvPicPr>
          <p:nvPr/>
        </p:nvPicPr>
        <p:blipFill>
          <a:blip r:embed="rId2"/>
          <a:stretch>
            <a:fillRect/>
          </a:stretch>
        </p:blipFill>
        <p:spPr>
          <a:xfrm>
            <a:off x="7328647" y="983466"/>
            <a:ext cx="2407303" cy="2684780"/>
          </a:xfrm>
          <a:prstGeom prst="rect">
            <a:avLst/>
          </a:prstGeom>
        </p:spPr>
      </p:pic>
      <p:pic>
        <p:nvPicPr>
          <p:cNvPr id="7" name="Рисунок 6"/>
          <p:cNvPicPr>
            <a:picLocks noChangeAspect="1"/>
          </p:cNvPicPr>
          <p:nvPr/>
        </p:nvPicPr>
        <p:blipFill>
          <a:blip r:embed="rId3"/>
          <a:stretch>
            <a:fillRect/>
          </a:stretch>
        </p:blipFill>
        <p:spPr>
          <a:xfrm>
            <a:off x="9789459" y="1048869"/>
            <a:ext cx="2280677" cy="2590044"/>
          </a:xfrm>
          <a:prstGeom prst="rect">
            <a:avLst/>
          </a:prstGeom>
        </p:spPr>
      </p:pic>
      <p:pic>
        <p:nvPicPr>
          <p:cNvPr id="8" name="Рисунок 7"/>
          <p:cNvPicPr>
            <a:picLocks noChangeAspect="1"/>
          </p:cNvPicPr>
          <p:nvPr/>
        </p:nvPicPr>
        <p:blipFill>
          <a:blip r:embed="rId4"/>
          <a:stretch>
            <a:fillRect/>
          </a:stretch>
        </p:blipFill>
        <p:spPr>
          <a:xfrm>
            <a:off x="7203770" y="5020235"/>
            <a:ext cx="4867206" cy="1837765"/>
          </a:xfrm>
          <a:prstGeom prst="rect">
            <a:avLst/>
          </a:prstGeom>
        </p:spPr>
      </p:pic>
    </p:spTree>
    <p:extLst>
      <p:ext uri="{BB962C8B-B14F-4D97-AF65-F5344CB8AC3E}">
        <p14:creationId xmlns:p14="http://schemas.microsoft.com/office/powerpoint/2010/main" val="1649112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1228</Words>
  <Application>Microsoft Office PowerPoint</Application>
  <PresentationFormat>Широкоэкранный</PresentationFormat>
  <Paragraphs>99</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DEUTSCH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Selbständige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Asus</dc:creator>
  <cp:lastModifiedBy>Аскарова Комила</cp:lastModifiedBy>
  <cp:revision>218</cp:revision>
  <cp:lastPrinted>2020-10-06T17:09:25Z</cp:lastPrinted>
  <dcterms:created xsi:type="dcterms:W3CDTF">2020-09-30T13:15:45Z</dcterms:created>
  <dcterms:modified xsi:type="dcterms:W3CDTF">2022-08-30T05:28:36Z</dcterms:modified>
</cp:coreProperties>
</file>