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6" r:id="rId5"/>
    <p:sldId id="259" r:id="rId6"/>
    <p:sldId id="262" r:id="rId7"/>
    <p:sldId id="263" r:id="rId8"/>
    <p:sldId id="264" r:id="rId9"/>
    <p:sldId id="265" r:id="rId10"/>
    <p:sldId id="268" r:id="rId11"/>
    <p:sldId id="266" r:id="rId12"/>
    <p:sldId id="269" r:id="rId13"/>
    <p:sldId id="260" r:id="rId14"/>
    <p:sldId id="26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58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275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597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95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086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328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759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94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881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557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24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630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696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387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26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18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45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98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79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35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92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142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114BD-4419-4417-815D-D0D5F90113CC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26C00-B0E0-45DC-A354-77F7F7DCB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04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5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22237"/>
            <a:ext cx="10929938" cy="157797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2187575"/>
            <a:ext cx="10929938" cy="407034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uz-Cyrl-UZ" sz="40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</a:t>
            </a:r>
            <a:r>
              <a:rPr lang="de-DE" sz="6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STUNDE:</a:t>
            </a:r>
          </a:p>
          <a:p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„Berufe“</a:t>
            </a:r>
          </a:p>
          <a:p>
            <a:endParaRPr lang="de-DE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44050" y="242887"/>
            <a:ext cx="1343025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  <a:p>
            <a:pPr algn="ctr"/>
            <a:r>
              <a:rPr lang="ru-RU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28" y="408260"/>
            <a:ext cx="1364098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6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/>
            <a:r>
              <a:rPr lang="de-DE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Wählen Sie passende Fortsetzung (a-e), ergänzen Sie die Sätze (1-3), achten Sie auf Wortfolge!</a:t>
            </a:r>
          </a:p>
          <a:p>
            <a:pPr marL="514350" lvl="0" indent="-514350" algn="l">
              <a:buAutoNum type="arabicParenR"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Für viele junge Menschen ist der Schauspielerberuf ein großer Traum, obwohl</a:t>
            </a:r>
          </a:p>
          <a:p>
            <a:pPr lvl="0" algn="l"/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  Viele träumen vom Beruf des Schauspieler/der Schauspielerin, obwohl</a:t>
            </a:r>
          </a:p>
          <a:p>
            <a:pPr lvl="0" algn="l"/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  Die meisten träumen von Ruhm und Reichtum, obwohl</a:t>
            </a:r>
          </a:p>
          <a:p>
            <a:pPr lvl="0" algn="l"/>
            <a:endParaRPr lang="de-D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 algn="l">
              <a:buAutoNum type="alphaLcParenR"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besonders junge Schauspieler müssen um Arbeitsmöglichkeiten kämpfen.</a:t>
            </a:r>
          </a:p>
          <a:p>
            <a:pPr marL="514350" lvl="0" indent="-514350" algn="l">
              <a:buAutoNum type="alphaLcParenR"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Wirklich erfolgreich werden nur ganz wenige Schauspieler.</a:t>
            </a:r>
          </a:p>
          <a:p>
            <a:pPr marL="514350" lvl="0" indent="-514350" algn="l">
              <a:buAutoNum type="alphaLcParenR"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Erfolg kann auch schnell wieder vorüber sein.</a:t>
            </a:r>
          </a:p>
          <a:p>
            <a:pPr marL="514350" lvl="0" indent="-514350" algn="l">
              <a:buAutoNum type="alphaLcParenR"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Krisenzeiten und magere Jahre sind absolut normal.</a:t>
            </a:r>
          </a:p>
          <a:p>
            <a:pPr marL="514350" lvl="0" indent="-514350" algn="l">
              <a:buAutoNum type="alphaLcParenR"/>
            </a:pPr>
            <a:r>
              <a:rPr lang="de-D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Schauspielerleben ist hart und man muss auf einiges verzichten.</a:t>
            </a:r>
          </a:p>
          <a:p>
            <a:pPr lvl="0" algn="l"/>
            <a:endParaRPr lang="de-DE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42975" y="1661390"/>
            <a:ext cx="1104423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/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besonders junge Schauspieler </a:t>
            </a: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Arbeitsmöglichkeiten</a:t>
            </a:r>
          </a:p>
          <a:p>
            <a:pPr lvl="0"/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kämpfen</a:t>
            </a:r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müssen</a:t>
            </a: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8477" y="2758244"/>
            <a:ext cx="9567043" cy="4247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Schauspielerleben </a:t>
            </a: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hart </a:t>
            </a:r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</a:t>
            </a:r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einiges </a:t>
            </a: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verzichten</a:t>
            </a:r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muss</a:t>
            </a: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614" y="3653468"/>
            <a:ext cx="8116324" cy="4247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wirklich </a:t>
            </a:r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erfolgreich </a:t>
            </a: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 </a:t>
            </a:r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ganz wenige </a:t>
            </a:r>
            <a:r>
              <a:rPr lang="de-DE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Schauspieler</a:t>
            </a:r>
            <a:r>
              <a:rPr lang="de-DE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werden</a:t>
            </a:r>
            <a:r>
              <a:rPr lang="de-DE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76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Berufsgruppen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dirty="0">
                <a:solidFill>
                  <a:srgbClr val="005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 zu und </a:t>
            </a:r>
            <a:r>
              <a:rPr lang="de-DE" sz="2800" b="1" dirty="0" smtClean="0">
                <a:solidFill>
                  <a:srgbClr val="005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</a:t>
            </a:r>
            <a:r>
              <a:rPr lang="de-DE" sz="2800" b="1" dirty="0">
                <a:solidFill>
                  <a:srgbClr val="005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den bestimmten Artikel.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Pilot/Pilotin • </a:t>
            </a: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Arzt/Ärztin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Elektriker/Elektrikerin • Florist/Floristin •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Metzger/Metzgerin • Installateur/Installateurin • Taxifahrer/Taxifahrerin •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Architekt/Architektin • Krankenpfleger/Krankenschwester •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Maler/Malerin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159617"/>
              </p:ext>
            </p:extLst>
          </p:nvPr>
        </p:nvGraphicFramePr>
        <p:xfrm>
          <a:off x="457198" y="2662766"/>
          <a:ext cx="11229976" cy="333480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807494"/>
                <a:gridCol w="3107533"/>
                <a:gridCol w="2507455"/>
                <a:gridCol w="2807494"/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Verkehr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Gesundheit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Handel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Baugewerbe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385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917511" y="4076059"/>
            <a:ext cx="24801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Installateur/</a:t>
            </a: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Installateurin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30181" y="5047076"/>
            <a:ext cx="174438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Maler/</a:t>
            </a:r>
          </a:p>
          <a:p>
            <a:pPr lvl="0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Malerin</a:t>
            </a:r>
            <a:endParaRPr lang="de-DE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84936" y="4062119"/>
            <a:ext cx="21707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Metzger</a:t>
            </a: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/Metzgerin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14152" y="3146506"/>
            <a:ext cx="17604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Florist/</a:t>
            </a: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Floristin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67243" y="5037445"/>
            <a:ext cx="215379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Architekt/</a:t>
            </a: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Architektin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17511" y="3156137"/>
            <a:ext cx="225734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Elektriker/</a:t>
            </a: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Elektrikerin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92197" y="3810696"/>
            <a:ext cx="326724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Krankenpfleger/</a:t>
            </a: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Krankenschwester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57467" y="3150167"/>
            <a:ext cx="26651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Arzt/die Ärztin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8286" y="3789353"/>
            <a:ext cx="23202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Taxifahrer/</a:t>
            </a:r>
          </a:p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Taxifahrerin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8286" y="3156137"/>
            <a:ext cx="27879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Pilot/die Pilotin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733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 5,6 Seite 122,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486" y="2609848"/>
            <a:ext cx="3119439" cy="311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8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01445" y="30982"/>
            <a:ext cx="11120284" cy="583381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942975"/>
            <a:ext cx="11120284" cy="5413579"/>
          </a:xfr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endParaRPr lang="uz-Cyrl-UZ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8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</a:t>
            </a:r>
            <a:r>
              <a:rPr lang="de-DE" sz="48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Stunde ist zu Ende</a:t>
            </a:r>
          </a:p>
          <a:p>
            <a:r>
              <a:rPr lang="de-DE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60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de-D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 zum Thema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lesen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zum 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</a:t>
            </a:r>
            <a:endParaRPr lang="de-DE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550" y="3886200"/>
            <a:ext cx="3067051" cy="215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57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1"/>
            <a:ext cx="11530013" cy="5143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785813"/>
            <a:ext cx="11530013" cy="560069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14323" y="514357"/>
          <a:ext cx="11530014" cy="626039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65007"/>
                <a:gridCol w="5765007"/>
              </a:tblGrid>
              <a:tr h="44290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Ereignis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событие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00050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Fruchtbar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урожайный; плодотворный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14337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Hoffnung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надежда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81409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begehen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отмечать, праздновать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0441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schöpferisch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созидательный, творческий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6237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stattfinden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состояться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6237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Sitte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обычай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18273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Bedingung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условие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6237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vollbringen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совершать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6237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mit j-m vertragen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помириться с кем-либо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6237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Tagundnachtgleiche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равноденствие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6237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 Voraus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заранее, заблаговременно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6237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gekeimte Weizenkörner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пророщенные зёрна пшеницы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62376">
                <a:tc>
                  <a:txBody>
                    <a:bodyPr/>
                    <a:lstStyle/>
                    <a:p>
                      <a:r>
                        <a:rPr lang="de-DE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Kessel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казан, котёл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374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Berufsbezeichnungen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10076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b="1" dirty="0">
                <a:solidFill>
                  <a:srgbClr val="005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 zu und </a:t>
            </a:r>
            <a:r>
              <a:rPr lang="de-DE" b="1" dirty="0" smtClean="0">
                <a:solidFill>
                  <a:srgbClr val="005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</a:t>
            </a:r>
            <a:r>
              <a:rPr lang="de-DE" b="1" dirty="0">
                <a:solidFill>
                  <a:srgbClr val="005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den bestimmten Artikel</a:t>
            </a:r>
            <a:r>
              <a:rPr lang="de-DE" b="1" dirty="0" smtClean="0">
                <a:solidFill>
                  <a:srgbClr val="005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Stewardess • Busfahrerin • Automechaniker • Bauarbeiter • Arzthelferin •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Hausfrau •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Bäcker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Sekretärin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• Polizistin</a:t>
            </a:r>
            <a:endParaRPr lang="de-DE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2228850" y="1185337"/>
            <a:ext cx="1657350" cy="285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1717292"/>
            <a:ext cx="7986713" cy="495776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87680" y="2810469"/>
            <a:ext cx="241123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Automechaniker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83294" y="4453383"/>
            <a:ext cx="14350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Hausfrau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39318" y="6162970"/>
            <a:ext cx="17940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Bauarbeiter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13609" y="2810469"/>
            <a:ext cx="17940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Arzthelferin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09976" y="4436895"/>
            <a:ext cx="14013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Polizistin</a:t>
            </a:r>
            <a:endParaRPr lang="de-DE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14569" y="4453382"/>
            <a:ext cx="114326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Bäcker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16201" y="6162971"/>
            <a:ext cx="15888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Sekretärin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03758" y="6162972"/>
            <a:ext cx="17940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Stewardess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167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ist wer von Beruf?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3200" b="1" dirty="0" smtClean="0">
                <a:solidFill>
                  <a:srgbClr val="005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</a:t>
            </a:r>
            <a:r>
              <a:rPr lang="de-DE" sz="3200" b="1" dirty="0">
                <a:solidFill>
                  <a:srgbClr val="005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Sie.</a:t>
            </a:r>
          </a:p>
          <a:p>
            <a:pPr algn="l"/>
            <a:r>
              <a:rPr lang="de-DE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Verkäufer </a:t>
            </a:r>
            <a:r>
              <a:rPr lang="de-DE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Lehrer • Raumpflegerin / Putzfrau • Feuerwehrmann </a:t>
            </a:r>
            <a:r>
              <a:rPr lang="de-DE" sz="28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•Friseurin </a:t>
            </a:r>
          </a:p>
          <a:p>
            <a:pPr algn="l"/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Er rettet Unfallopfer aus Fahrzeugen und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löscht Brände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Er ist </a:t>
            </a:r>
            <a:r>
              <a:rPr lang="de-DE" sz="28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Feuerwehrmann</a:t>
            </a:r>
            <a:r>
              <a:rPr lang="de-DE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Sie reinigt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Büros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Sie muss staubsaugen,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Papierkörbe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leeren und Staub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wischen. Sie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__________.</a:t>
            </a:r>
            <a:endParaRPr lang="de-DE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Er unterrichtet an einer Grundschule. Er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________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Er bedient und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berät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Kunden in einem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Geschäft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Er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_________ .</a:t>
            </a:r>
            <a:endParaRPr lang="de-DE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Sie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wäscht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schneidet und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föhnt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Haare. Sie 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________ 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17805" y="4864060"/>
            <a:ext cx="15856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Friseurin</a:t>
            </a:r>
            <a:endParaRPr lang="ru-RU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79125" y="4340840"/>
            <a:ext cx="17310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Verkäufer</a:t>
            </a:r>
            <a:endParaRPr lang="ru-RU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97278" y="3817620"/>
            <a:ext cx="122661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Lehrer</a:t>
            </a:r>
            <a:endParaRPr lang="ru-RU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25163" y="3343423"/>
            <a:ext cx="15231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Putzfrau</a:t>
            </a:r>
            <a:endParaRPr lang="ru-RU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402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Sie den Text „Es gibt viele verschiedene Berufe“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Lehrer unterrichtet Schüler und bringt ihnen verschiedene Dinge bei. In einer Volksschule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lehren sie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die Kinder das Lesen und Schreiben. Lehrer arbeiten auch mit älteren Kindern und Jugendlichen.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Dort unterrichten sie meistens ein bestimmtes Fach, Mathematik oder Sprachen zum Beispiel.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Ein anderer Beruf, bei dem man auf der Universität studieren muss: Arzt. Ein Arzt behandelt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kranke Leute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in einer Praxis oder im Krankenhaus. Er untersucht die Menschen und stellt fest, was ihnen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fehlt. Er verschreibt Medikamente oder andere Behandlungen. Es gibt viele verschiedene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Ärzte, manche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sind Chirurgen, andere sind Ohrenärzte oder Zahnärzte.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Handwerker lernen ihren Beruf in einer Berufsausbildung. Ein Handwerker ist zum Beispiel ein Bäcker.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Er stellt Brot her. Dazu muss er wissen, wie man Mehl, Salz, Hefe und andere Zutaten mischt.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Bäcker können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sehr viele verschiedene Sorten Brot machen, auch süßes Gebäck.</a:t>
            </a:r>
            <a:endParaRPr lang="de-DE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1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Sie den Text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Ein Bauer arbeitet auch mit Lebensmitteln. Auf seinem Hof hält er Tiere wie Kühe, Hühner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oder Schweine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. Auf den Feldern pflanzt er Getreidesorten oder Gemüse und Obst. Das liefert er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 Supermärkte 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oder verkauft es selbst auf einem Markt.</a:t>
            </a:r>
          </a:p>
          <a:p>
            <a:pPr algn="l"/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Ein Koch arbeitet auch mit Lebensmitteln. In einem Restaurant bereitet er die Speisen zu.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Seine Ausbildung 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macht er entweder in einer Schule oder in einer Lehre. Ein Verkäufer arbeitet in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einem Laden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. Dort verkauft er an die Kunden, was der Laden bietet: Das können Lebensmittel sein,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aber auch </a:t>
            </a:r>
            <a:r>
              <a:rPr lang="de-DE" sz="2800" b="1" dirty="0">
                <a:latin typeface="Arial" panose="020B0604020202020204" pitchFamily="34" charset="0"/>
                <a:cs typeface="Arial" panose="020B0604020202020204" pitchFamily="34" charset="0"/>
              </a:rPr>
              <a:t>Kleidung oder Autos.</a:t>
            </a:r>
            <a:endParaRPr lang="de-DE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37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Sie den Text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Was macht ein Lehrer?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a)Er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stellt Brot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her.        b)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Er untersucht Menschen.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c)Er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unterrichtet Kinder.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d)Er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verkauft Gemüse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Welcher der vier ist kein Arzt?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Chirurg    b)Bauer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c)Ohrenarzt d)Zahnarzt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Welche Zutaten braucht ein Bäcker nicht?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a)Hühner b)Hefe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c)Mehl     d)Salz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Was tut kein Arzt?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a)Medikamente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verschreiben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b)Menschen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untersuchen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c)Autos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verkaufen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d)an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der Universität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studieren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>
                <a:latin typeface="OpenSans-Regular"/>
              </a:rPr>
              <a:t>5) </a:t>
            </a:r>
            <a:r>
              <a:rPr lang="de-DE" b="1" dirty="0">
                <a:latin typeface="OpenSans-Bold"/>
              </a:rPr>
              <a:t>Welche Ausbildung macht ein Koch?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latin typeface="OpenSans-Regular"/>
              </a:rPr>
              <a:t>a)Schule </a:t>
            </a:r>
            <a:r>
              <a:rPr lang="de-DE" dirty="0">
                <a:latin typeface="OpenSans-Regular"/>
              </a:rPr>
              <a:t>oder </a:t>
            </a:r>
            <a:r>
              <a:rPr lang="de-DE" dirty="0" smtClean="0">
                <a:latin typeface="OpenSans-Regular"/>
              </a:rPr>
              <a:t>Lehre    b)Universität</a:t>
            </a:r>
            <a:endParaRPr lang="de-DE" dirty="0">
              <a:latin typeface="OpenSans-Regular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dirty="0" smtClean="0">
                <a:latin typeface="OpenSans-Regular"/>
              </a:rPr>
              <a:t>c)keine                         d)Kindergarten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423862" y="5800725"/>
            <a:ext cx="25908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23862" y="5010150"/>
            <a:ext cx="2590801" cy="47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14325" y="3548063"/>
            <a:ext cx="13858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100262" y="2471737"/>
            <a:ext cx="13858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3862" y="1738312"/>
            <a:ext cx="3062288" cy="47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05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4325" y="0"/>
            <a:ext cx="11530013" cy="61436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rammatik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614363"/>
            <a:ext cx="11530013" cy="6043612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l"/>
            <a:r>
              <a:rPr lang="de-DE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Nebensätze mit </a:t>
            </a:r>
            <a:r>
              <a:rPr lang="de-DE" sz="28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obwohl</a:t>
            </a:r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Frage</a:t>
            </a:r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trotz welchen Umstandes?</a:t>
            </a:r>
          </a:p>
          <a:p>
            <a:pPr lvl="0" algn="l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den Sätzen mit </a:t>
            </a:r>
            <a:r>
              <a:rPr lang="de-DE" sz="28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obwohl</a:t>
            </a:r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können verschiedene Zeitformen stehen.</a:t>
            </a:r>
          </a:p>
          <a:p>
            <a:pPr lvl="0" algn="l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Sehr oft gebraucht man im Hauptsatz  doch als Verstärkung der Gegenüberstellung. Z.B.:</a:t>
            </a:r>
          </a:p>
          <a:p>
            <a:pPr lvl="0" algn="l"/>
            <a:r>
              <a:rPr lang="de-DE" sz="28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Obwohl Frau Linke </a:t>
            </a:r>
            <a:r>
              <a:rPr lang="de-DE" sz="28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keine </a:t>
            </a:r>
            <a:r>
              <a:rPr lang="de-DE" sz="28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Deutsche ist, spricht sie fließend Deutsch</a:t>
            </a:r>
            <a:r>
              <a:rPr lang="de-DE" sz="28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l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Nebensätze mit </a:t>
            </a:r>
            <a:r>
              <a:rPr lang="de-DE" sz="28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obwohl</a:t>
            </a:r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können auch nach dem Hauptsatz stehen. Z.B.:</a:t>
            </a:r>
          </a:p>
          <a:p>
            <a:pPr lvl="0" algn="l"/>
            <a:r>
              <a:rPr lang="de-DE" sz="28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 </a:t>
            </a:r>
            <a:r>
              <a:rPr lang="de-DE" sz="28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 ist keine Deutsche, obwohl sie fließend Deutsch spricht.</a:t>
            </a:r>
          </a:p>
          <a:p>
            <a:pPr lvl="0" algn="l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Statt des Nebensatzes mit </a:t>
            </a:r>
            <a:r>
              <a:rPr lang="de-DE" sz="28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obwohl</a:t>
            </a:r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kann man den Hauptsatz mit </a:t>
            </a:r>
            <a:r>
              <a:rPr lang="de-DE" sz="28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trotzdem</a:t>
            </a:r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gebrauchen; er steht als Regel an zweiter Stelle.</a:t>
            </a:r>
          </a:p>
          <a:p>
            <a:pPr lvl="0" algn="l"/>
            <a:r>
              <a:rPr lang="de-DE" sz="2800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Frau Linke ist keine Deutsche, trotzdem spricht sie fließend Deutsch.</a:t>
            </a:r>
          </a:p>
        </p:txBody>
      </p:sp>
    </p:spTree>
    <p:extLst>
      <p:ext uri="{BB962C8B-B14F-4D97-AF65-F5344CB8AC3E}">
        <p14:creationId xmlns:p14="http://schemas.microsoft.com/office/powerpoint/2010/main" val="169452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917</Words>
  <Application>Microsoft Office PowerPoint</Application>
  <PresentationFormat>Широкоэкранный</PresentationFormat>
  <Paragraphs>161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OpenSans-Bold</vt:lpstr>
      <vt:lpstr>OpenSans-Regular</vt:lpstr>
      <vt:lpstr>Wingdings</vt:lpstr>
      <vt:lpstr>Тема Office</vt:lpstr>
      <vt:lpstr>Office Theme</vt:lpstr>
      <vt:lpstr>DEUTSCH</vt:lpstr>
      <vt:lpstr>PLAN DER STUNDE:</vt:lpstr>
      <vt:lpstr>Wortschatz</vt:lpstr>
      <vt:lpstr>Berufsbezeichnungen</vt:lpstr>
      <vt:lpstr>Was ist wer von Beruf?</vt:lpstr>
      <vt:lpstr>Lesen Sie den Text „Es gibt viele verschiedene Berufe“</vt:lpstr>
      <vt:lpstr>Lesen Sie den Text</vt:lpstr>
      <vt:lpstr>Lesen Sie den Text</vt:lpstr>
      <vt:lpstr>Grammatik</vt:lpstr>
      <vt:lpstr>Übung</vt:lpstr>
      <vt:lpstr>Berufsgruppen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User</cp:lastModifiedBy>
  <cp:revision>18</cp:revision>
  <dcterms:created xsi:type="dcterms:W3CDTF">2021-02-07T17:02:19Z</dcterms:created>
  <dcterms:modified xsi:type="dcterms:W3CDTF">2021-02-11T08:44:42Z</dcterms:modified>
</cp:coreProperties>
</file>