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3" r:id="rId3"/>
    <p:sldId id="341" r:id="rId4"/>
    <p:sldId id="340" r:id="rId5"/>
    <p:sldId id="321" r:id="rId6"/>
    <p:sldId id="263" r:id="rId7"/>
    <p:sldId id="343" r:id="rId8"/>
    <p:sldId id="257" r:id="rId9"/>
    <p:sldId id="310" r:id="rId10"/>
    <p:sldId id="345" r:id="rId11"/>
    <p:sldId id="324" r:id="rId12"/>
    <p:sldId id="269" r:id="rId13"/>
    <p:sldId id="335" r:id="rId14"/>
    <p:sldId id="342" r:id="rId15"/>
    <p:sldId id="344" r:id="rId16"/>
    <p:sldId id="328" r:id="rId17"/>
    <p:sldId id="329" r:id="rId18"/>
    <p:sldId id="334" r:id="rId19"/>
    <p:sldId id="284" r:id="rId20"/>
    <p:sldId id="339" r:id="rId21"/>
    <p:sldId id="346" r:id="rId22"/>
    <p:sldId id="271" r:id="rId23"/>
    <p:sldId id="281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4" autoAdjust="0"/>
    <p:restoredTop sz="94660"/>
  </p:normalViewPr>
  <p:slideViewPr>
    <p:cSldViewPr>
      <p:cViewPr varScale="1">
        <p:scale>
          <a:sx n="166" d="100"/>
          <a:sy n="166" d="100"/>
        </p:scale>
        <p:origin x="51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10" dirty="0" err="1"/>
              <a:t>O‘zbek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70707" y="1151582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3" y="19574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02101" y="212868"/>
            <a:ext cx="12190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23846" y="327025"/>
            <a:ext cx="84505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2146841"/>
            <a:ext cx="1525374" cy="98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64A698-FC3F-4E91-AB91-565D95E75685}"/>
              </a:ext>
            </a:extLst>
          </p:cNvPr>
          <p:cNvSpPr/>
          <p:nvPr/>
        </p:nvSpPr>
        <p:spPr>
          <a:xfrm>
            <a:off x="513152" y="1275823"/>
            <a:ext cx="5147470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Barkamollik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18415" lvl="0">
              <a:spcBef>
                <a:spcPts val="110"/>
              </a:spcBef>
            </a:pP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To‘ldiruvchi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uning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turlari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0" y="0"/>
            <a:ext cx="5763350" cy="3244849"/>
            <a:chOff x="66848" y="71164"/>
            <a:chExt cx="5763350" cy="2937561"/>
          </a:xfrm>
        </p:grpSpPr>
        <p:sp>
          <p:nvSpPr>
            <p:cNvPr id="3" name="object 3"/>
            <p:cNvSpPr/>
            <p:nvPr/>
          </p:nvSpPr>
          <p:spPr>
            <a:xfrm>
              <a:off x="122455" y="932410"/>
              <a:ext cx="5636048" cy="207631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2559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056" y="-55231"/>
            <a:ext cx="6939644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 err="1"/>
              <a:t>Nuqtalar</a:t>
            </a:r>
            <a:r>
              <a:rPr lang="en-US" sz="1800" spc="15" dirty="0"/>
              <a:t> </a:t>
            </a:r>
            <a:r>
              <a:rPr lang="en-US" sz="1800" spc="15" dirty="0" err="1"/>
              <a:t>o‘rniga</a:t>
            </a:r>
            <a:r>
              <a:rPr lang="en-US" sz="1800" spc="15" dirty="0"/>
              <a:t> </a:t>
            </a:r>
            <a:r>
              <a:rPr lang="en-US" sz="1800" spc="15" dirty="0" err="1"/>
              <a:t>mos</a:t>
            </a:r>
            <a:r>
              <a:rPr lang="en-US" sz="1800" spc="15" dirty="0"/>
              <a:t> </a:t>
            </a:r>
            <a:r>
              <a:rPr lang="en-US" sz="1800" spc="15" dirty="0" err="1"/>
              <a:t>keladigan</a:t>
            </a:r>
            <a:r>
              <a:rPr lang="en-US" sz="1800" spc="15" dirty="0"/>
              <a:t> </a:t>
            </a:r>
            <a:r>
              <a:rPr lang="en-US" sz="1800" spc="15" dirty="0" err="1"/>
              <a:t>qo‘shimchalarni</a:t>
            </a:r>
            <a:r>
              <a:rPr lang="en-US" sz="1800" spc="15" dirty="0"/>
              <a:t> </a:t>
            </a:r>
            <a:r>
              <a:rPr lang="en-US" sz="1800" spc="15" dirty="0" err="1"/>
              <a:t>qo‘yib</a:t>
            </a:r>
            <a:r>
              <a:rPr lang="en-US" sz="1800" spc="15" dirty="0"/>
              <a:t>  </a:t>
            </a:r>
            <a:r>
              <a:rPr lang="en-US" sz="1800" spc="15" dirty="0" err="1"/>
              <a:t>yozing</a:t>
            </a:r>
            <a:r>
              <a:rPr lang="en-US" sz="1800" spc="15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" y="580090"/>
            <a:ext cx="1894115" cy="3457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97840" y="591580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2-mashq(77-bet)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CA976B-30AB-4110-9D67-474690C9CFA7}"/>
              </a:ext>
            </a:extLst>
          </p:cNvPr>
          <p:cNvSpPr/>
          <p:nvPr/>
        </p:nvSpPr>
        <p:spPr>
          <a:xfrm>
            <a:off x="71694" y="936625"/>
            <a:ext cx="5554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qo‘shilsa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Tiling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diling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tut.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Salimaga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keltirdim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boyligi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Dangasa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buyursang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o‘rgatar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7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81" y="936625"/>
            <a:ext cx="5650865" cy="2178397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19" y="-27625"/>
            <a:ext cx="5717705" cy="659449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654" y="129828"/>
            <a:ext cx="5791200" cy="315471"/>
          </a:xfrm>
        </p:spPr>
        <p:txBody>
          <a:bodyPr/>
          <a:lstStyle/>
          <a:p>
            <a:pPr algn="ctr"/>
            <a:r>
              <a:rPr lang="en-US" dirty="0"/>
              <a:t>“</a:t>
            </a:r>
            <a:r>
              <a:rPr lang="en-US" dirty="0" err="1"/>
              <a:t>Zakovatli</a:t>
            </a:r>
            <a:r>
              <a:rPr lang="en-US" dirty="0"/>
              <a:t> </a:t>
            </a:r>
            <a:r>
              <a:rPr lang="en-US" dirty="0" err="1"/>
              <a:t>zukko</a:t>
            </a:r>
            <a:r>
              <a:rPr lang="en-US" dirty="0"/>
              <a:t>” </a:t>
            </a:r>
            <a:r>
              <a:rPr lang="en-US" dirty="0" err="1"/>
              <a:t>usuli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215900" y="936625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____________________________________________</a:t>
            </a:r>
          </a:p>
          <a:p>
            <a:pPr lvl="0"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Odobli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kerakligini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____________________________________________</a:t>
            </a: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o‘ylaysizmi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3 ta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3702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686352"/>
            <a:ext cx="5650865" cy="24990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5765800" cy="688686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97" y="24581"/>
            <a:ext cx="588280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l">
              <a:lnSpc>
                <a:spcPts val="2330"/>
              </a:lnSpc>
              <a:spcBef>
                <a:spcPts val="320"/>
              </a:spcBef>
            </a:pPr>
            <a:r>
              <a:rPr lang="en-US" sz="1600" spc="15" dirty="0" err="1"/>
              <a:t>Gaplarni</a:t>
            </a:r>
            <a:r>
              <a:rPr lang="en-US" sz="1600" spc="15" dirty="0"/>
              <a:t> </a:t>
            </a:r>
            <a:r>
              <a:rPr lang="en-US" sz="1600" spc="15" dirty="0" err="1" smtClean="0"/>
              <a:t>yozing</a:t>
            </a:r>
            <a:r>
              <a:rPr lang="en-US" sz="1600" spc="15" dirty="0" smtClean="0"/>
              <a:t>. </a:t>
            </a:r>
            <a:r>
              <a:rPr lang="en-US" sz="1600" spc="15" dirty="0" err="1" smtClean="0"/>
              <a:t>Vositali</a:t>
            </a:r>
            <a:r>
              <a:rPr lang="en-US" sz="1600" spc="15" dirty="0"/>
              <a:t>	</a:t>
            </a:r>
            <a:r>
              <a:rPr lang="en-US" sz="1600" spc="15" dirty="0" err="1"/>
              <a:t>to‘ldiruvchilarni</a:t>
            </a:r>
            <a:r>
              <a:rPr lang="en-US" sz="1600" spc="15" dirty="0"/>
              <a:t>	</a:t>
            </a:r>
            <a:r>
              <a:rPr lang="en-US" sz="1600" spc="15" dirty="0" err="1"/>
              <a:t>aniqlang</a:t>
            </a:r>
            <a:r>
              <a:rPr lang="en-US" sz="1600" spc="15" dirty="0"/>
              <a:t> </a:t>
            </a:r>
            <a:br>
              <a:rPr lang="en-US" sz="1600" spc="15" dirty="0"/>
            </a:br>
            <a:r>
              <a:rPr lang="en-US" sz="1600" spc="15" dirty="0" err="1"/>
              <a:t>va</a:t>
            </a:r>
            <a:r>
              <a:rPr lang="en-US" sz="1600" spc="15" dirty="0"/>
              <a:t> </a:t>
            </a:r>
            <a:r>
              <a:rPr lang="en-US" sz="1600" spc="15" dirty="0" err="1"/>
              <a:t>ularning</a:t>
            </a:r>
            <a:r>
              <a:rPr lang="en-US" sz="1600" spc="15" dirty="0"/>
              <a:t> </a:t>
            </a:r>
            <a:r>
              <a:rPr lang="en-US" sz="1600" spc="15" dirty="0" err="1"/>
              <a:t>qaysi</a:t>
            </a:r>
            <a:r>
              <a:rPr lang="en-US" sz="1600" spc="15" dirty="0"/>
              <a:t> </a:t>
            </a:r>
            <a:r>
              <a:rPr lang="en-US" sz="1600" spc="15" dirty="0" err="1"/>
              <a:t>so‘z</a:t>
            </a:r>
            <a:r>
              <a:rPr lang="en-US" sz="1600" spc="15" dirty="0"/>
              <a:t> </a:t>
            </a:r>
            <a:r>
              <a:rPr lang="en-US" sz="1600" spc="15" dirty="0" err="1"/>
              <a:t>turkumida</a:t>
            </a:r>
            <a:r>
              <a:rPr lang="en-US" sz="1600" spc="15" dirty="0"/>
              <a:t> </a:t>
            </a:r>
            <a:r>
              <a:rPr lang="en-US" sz="1600" spc="15" dirty="0" err="1"/>
              <a:t>kelayotganini</a:t>
            </a:r>
            <a:r>
              <a:rPr lang="en-US" sz="1600" spc="15" dirty="0"/>
              <a:t> </a:t>
            </a:r>
            <a:r>
              <a:rPr lang="en-US" sz="1600" spc="15" dirty="0" err="1"/>
              <a:t>izohlang</a:t>
            </a:r>
            <a:r>
              <a:rPr lang="en-US" sz="1600" spc="15" dirty="0"/>
              <a:t>.</a:t>
            </a:r>
            <a:endParaRPr sz="1600" spc="15" dirty="0"/>
          </a:p>
        </p:txBody>
      </p:sp>
      <p:sp>
        <p:nvSpPr>
          <p:cNvPr id="8" name="object 8"/>
          <p:cNvSpPr/>
          <p:nvPr/>
        </p:nvSpPr>
        <p:spPr>
          <a:xfrm>
            <a:off x="292100" y="747029"/>
            <a:ext cx="2280095" cy="262686"/>
          </a:xfrm>
          <a:custGeom>
            <a:avLst/>
            <a:gdLst/>
            <a:ahLst/>
            <a:cxnLst/>
            <a:rect l="l" t="t" r="r" b="b"/>
            <a:pathLst>
              <a:path w="3799204" h="257175">
                <a:moveTo>
                  <a:pt x="3799194" y="0"/>
                </a:moveTo>
                <a:lnTo>
                  <a:pt x="179999" y="0"/>
                </a:lnTo>
                <a:lnTo>
                  <a:pt x="132292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3619195" y="257176"/>
                </a:lnTo>
                <a:lnTo>
                  <a:pt x="3666902" y="250717"/>
                </a:lnTo>
                <a:lnTo>
                  <a:pt x="3709860" y="232509"/>
                </a:lnTo>
                <a:lnTo>
                  <a:pt x="3746318" y="204301"/>
                </a:lnTo>
                <a:lnTo>
                  <a:pt x="3774527" y="167843"/>
                </a:lnTo>
                <a:lnTo>
                  <a:pt x="3792736" y="124885"/>
                </a:lnTo>
                <a:lnTo>
                  <a:pt x="3799194" y="77176"/>
                </a:lnTo>
                <a:lnTo>
                  <a:pt x="379919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5-mashq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90DB57-A767-4CFF-9F55-92E20189639E}"/>
              </a:ext>
            </a:extLst>
          </p:cNvPr>
          <p:cNvSpPr/>
          <p:nvPr/>
        </p:nvSpPr>
        <p:spPr>
          <a:xfrm>
            <a:off x="171606" y="878372"/>
            <a:ext cx="5441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Beshdan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son )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Beshdan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ikkini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uzr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so‘rash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 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kelmaganlarga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qalamda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Chizmani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daftarga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ko‘chirdim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Chaqmoqning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yalt-yultidan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qo‘rqdi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yondash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1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275" y="129985"/>
            <a:ext cx="474662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 o‘qing va ona tilingizga tarjima </a:t>
            </a:r>
            <a:r>
              <a:rPr lang="it-IT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endParaRPr sz="24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EFA292-6012-4780-9DFD-F19A6E2991E9}"/>
              </a:ext>
            </a:extLst>
          </p:cNvPr>
          <p:cNvSpPr/>
          <p:nvPr/>
        </p:nvSpPr>
        <p:spPr>
          <a:xfrm>
            <a:off x="292100" y="590162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iste’dodlilar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taqdirlanmoqda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17EB95-EAD7-485A-BF37-A5C897F295DF}"/>
              </a:ext>
            </a:extLst>
          </p:cNvPr>
          <p:cNvSpPr/>
          <p:nvPr/>
        </p:nvSpPr>
        <p:spPr>
          <a:xfrm>
            <a:off x="105361" y="910145"/>
            <a:ext cx="39800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Davlatimiz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qobiliyatini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beryapti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qo‘llab-quvvatlanib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orzulari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ro‘yobga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chiqarilmoqda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30660B-D1D2-4512-B1C0-E838515C7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215" y="1111702"/>
            <a:ext cx="1143000" cy="15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75" y="129985"/>
            <a:ext cx="474662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 o‘qing va ona tilingizga tarjima </a:t>
            </a:r>
            <a:r>
              <a:rPr lang="it-IT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endParaRPr sz="24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17EB95-EAD7-485A-BF37-A5C897F295DF}"/>
              </a:ext>
            </a:extLst>
          </p:cNvPr>
          <p:cNvSpPr/>
          <p:nvPr/>
        </p:nvSpPr>
        <p:spPr>
          <a:xfrm>
            <a:off x="122062" y="520164"/>
            <a:ext cx="5626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qizlarimizni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Nihol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imkoniyat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beryapti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qobiliyatlarini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ko‘maklashib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4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475" y="129985"/>
            <a:ext cx="474662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 o‘qing va ona tilingizga tarjima </a:t>
            </a:r>
            <a:r>
              <a:rPr lang="it-IT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</a:t>
            </a:r>
            <a:endParaRPr sz="24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EFA292-6012-4780-9DFD-F19A6E2991E9}"/>
              </a:ext>
            </a:extLst>
          </p:cNvPr>
          <p:cNvSpPr/>
          <p:nvPr/>
        </p:nvSpPr>
        <p:spPr>
          <a:xfrm>
            <a:off x="673100" y="555625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iste’dodlilar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taqdirlanmoqda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17EB95-EAD7-485A-BF37-A5C897F295DF}"/>
              </a:ext>
            </a:extLst>
          </p:cNvPr>
          <p:cNvSpPr/>
          <p:nvPr/>
        </p:nvSpPr>
        <p:spPr>
          <a:xfrm>
            <a:off x="122062" y="1065721"/>
            <a:ext cx="53516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qobiliyatini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beryapti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Cyrl-U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государство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уделяет большое внимание развитию способности у одарённой молодёжи.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orzulari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ro‘yobga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chiqarilmoqda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нашей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молодежь всесторонне поддерживается и осуществляются их мечты.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них создаются все условия.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78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819ED6-FF4E-4191-BE30-0675CCBADD8E}"/>
              </a:ext>
            </a:extLst>
          </p:cNvPr>
          <p:cNvSpPr/>
          <p:nvPr/>
        </p:nvSpPr>
        <p:spPr>
          <a:xfrm>
            <a:off x="215900" y="826773"/>
            <a:ext cx="37338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Fikringizni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9B3892-2581-4FC0-9F26-A87010464C08}"/>
              </a:ext>
            </a:extLst>
          </p:cNvPr>
          <p:cNvSpPr/>
          <p:nvPr/>
        </p:nvSpPr>
        <p:spPr>
          <a:xfrm>
            <a:off x="219439" y="1314949"/>
            <a:ext cx="49530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bayoniga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12B3B44-6AC1-4BB7-A764-66FB113A8AE6}"/>
              </a:ext>
            </a:extLst>
          </p:cNvPr>
          <p:cNvSpPr/>
          <p:nvPr/>
        </p:nvSpPr>
        <p:spPr>
          <a:xfrm>
            <a:off x="211944" y="1864080"/>
            <a:ext cx="5397317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rsatilgan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sababni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isbotlovchi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16299C-D097-4141-8E7F-B010BED82889}"/>
              </a:ext>
            </a:extLst>
          </p:cNvPr>
          <p:cNvSpPr/>
          <p:nvPr/>
        </p:nvSpPr>
        <p:spPr>
          <a:xfrm>
            <a:off x="202783" y="2405438"/>
            <a:ext cx="5380037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fikringizni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umumlashtiring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09B89C-913A-4543-A426-C5BA883D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2" y="-13502"/>
            <a:ext cx="5765800" cy="6014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8F80E4-21FF-4141-919F-C791D5E5C14C}"/>
              </a:ext>
            </a:extLst>
          </p:cNvPr>
          <p:cNvSpPr/>
          <p:nvPr/>
        </p:nvSpPr>
        <p:spPr>
          <a:xfrm>
            <a:off x="219439" y="-37134"/>
            <a:ext cx="5621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“FSMU” </a:t>
            </a:r>
            <a:r>
              <a:rPr lang="en-US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texnologiyasi</a:t>
            </a:r>
            <a:r>
              <a:rPr lang="en-US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asosida</a:t>
            </a:r>
            <a:r>
              <a:rPr lang="en-US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/>
            </a:r>
            <a:br>
              <a:rPr lang="en-US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</a:br>
            <a:r>
              <a:rPr lang="en-US" altLang="ru-RU" sz="1600" b="1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matnni</a:t>
            </a:r>
            <a:r>
              <a:rPr lang="en-US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o‘rganish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478" y="3007720"/>
            <a:ext cx="5353865" cy="172735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79">
            <a:extLst>
              <a:ext uri="{FF2B5EF4-FFF2-40B4-BE49-F238E27FC236}">
                <a16:creationId xmlns:a16="http://schemas.microsoft.com/office/drawing/2014/main" xmlns="" id="{622060E9-8B5B-49A0-ADD0-F9074C4F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4" y="794965"/>
            <a:ext cx="4935066" cy="4469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taqdirlanmoqda</a:t>
            </a:r>
            <a:endParaRPr kumimoji="0" lang="en-US" altLang="ru-RU" sz="1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78">
            <a:extLst>
              <a:ext uri="{FF2B5EF4-FFF2-40B4-BE49-F238E27FC236}">
                <a16:creationId xmlns:a16="http://schemas.microsoft.com/office/drawing/2014/main" xmlns="" id="{A957799B-C4B2-4C42-90C7-D36B1A3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67" y="1665371"/>
            <a:ext cx="5353865" cy="6512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beryapti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ru-RU" sz="1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" y="79315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“FSMU”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texnologiyasi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09FA639-55CC-42BF-85F6-625F85DF9B49}"/>
              </a:ext>
            </a:extLst>
          </p:cNvPr>
          <p:cNvSpPr/>
          <p:nvPr/>
        </p:nvSpPr>
        <p:spPr>
          <a:xfrm>
            <a:off x="2385410" y="1263434"/>
            <a:ext cx="381000" cy="38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B88A6B-470E-483E-A86F-4F1E040B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53" y="2316631"/>
            <a:ext cx="445047" cy="54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0">
            <a:extLst>
              <a:ext uri="{FF2B5EF4-FFF2-40B4-BE49-F238E27FC236}">
                <a16:creationId xmlns:a16="http://schemas.microsoft.com/office/drawing/2014/main" xmlns="" id="{BDA3ECA1-45D4-46D9-A31F-5E6D185C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29" y="631825"/>
            <a:ext cx="5398272" cy="113842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qizlarimizni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mukofotlarining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beryapti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	</a:t>
            </a:r>
            <a:endParaRPr kumimoji="0" lang="en-US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" y="98425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FSMU”texnologiyasi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68DE10-8326-4E27-BEC4-AD4FD503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770251"/>
            <a:ext cx="457200" cy="38557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7E852CB-CDD4-43D6-981B-B792CF59CA43}"/>
              </a:ext>
            </a:extLst>
          </p:cNvPr>
          <p:cNvSpPr/>
          <p:nvPr/>
        </p:nvSpPr>
        <p:spPr>
          <a:xfrm>
            <a:off x="368300" y="2155825"/>
            <a:ext cx="5105400" cy="938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–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07179" y="1026805"/>
            <a:ext cx="2034884" cy="725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kimlar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haqida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132992" y="1139597"/>
            <a:ext cx="491070" cy="1887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01900" y="1304735"/>
            <a:ext cx="32003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840" y="79315"/>
            <a:ext cx="5632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" y="631863"/>
            <a:ext cx="5708333" cy="2609644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72" y="0"/>
            <a:ext cx="5765799" cy="581000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79529" y="0"/>
            <a:ext cx="5943600" cy="81047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Berilgan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maqollardagi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vositali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va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vositasiz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to‘ldiruvchilarni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ea typeface="+mn-ea"/>
              </a:rPr>
              <a:t>aniqlang</a:t>
            </a:r>
            <a:r>
              <a:rPr lang="en-US" sz="1800" kern="1200" dirty="0">
                <a:solidFill>
                  <a:prstClr val="white"/>
                </a:solidFill>
                <a:ea typeface="+mn-ea"/>
              </a:rPr>
              <a:t>.</a:t>
            </a:r>
            <a:br>
              <a:rPr lang="en-US" sz="1800" kern="1200" dirty="0">
                <a:solidFill>
                  <a:prstClr val="white"/>
                </a:solidFill>
                <a:ea typeface="+mn-ea"/>
              </a:rPr>
            </a:br>
            <a:endParaRPr sz="1600" spc="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DC2B86-A5E0-413F-A019-5A30BEB2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1" y="788136"/>
            <a:ext cx="5371042" cy="22538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38949D-7982-44C9-93FF-E317CA297169}"/>
              </a:ext>
            </a:extLst>
          </p:cNvPr>
          <p:cNvSpPr/>
          <p:nvPr/>
        </p:nvSpPr>
        <p:spPr>
          <a:xfrm>
            <a:off x="255058" y="768445"/>
            <a:ext cx="5305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o‘tda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bilinadi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mehnatda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3A9100F-E409-4F07-94D8-47E6A19F81A8}"/>
              </a:ext>
            </a:extLst>
          </p:cNvPr>
          <p:cNvSpPr/>
          <p:nvPr/>
        </p:nvSpPr>
        <p:spPr>
          <a:xfrm>
            <a:off x="292100" y="1242516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Arslon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izidan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qaytmas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9DC4D0-A0F7-42E5-8CA9-52A17B60F5FA}"/>
              </a:ext>
            </a:extLst>
          </p:cNvPr>
          <p:cNvSpPr/>
          <p:nvPr/>
        </p:nvSpPr>
        <p:spPr>
          <a:xfrm>
            <a:off x="265642" y="1604040"/>
            <a:ext cx="387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Bola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6062A3E-3506-4F30-BECC-D464782BBE26}"/>
              </a:ext>
            </a:extLst>
          </p:cNvPr>
          <p:cNvSpPr/>
          <p:nvPr/>
        </p:nvSpPr>
        <p:spPr>
          <a:xfrm>
            <a:off x="229953" y="2138362"/>
            <a:ext cx="5305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4. Yaxshi bilan yursang, yetarsan murodga,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    Yomon bilan yursang, qolarsan uyatga.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69911" y="747278"/>
            <a:ext cx="2559084" cy="887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Yurtimizda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ta’lim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sohasida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o‘zgarishlar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bo‘ldi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683823" y="1128182"/>
            <a:ext cx="771139" cy="364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3416300" y="1304735"/>
            <a:ext cx="22859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840" y="98425"/>
            <a:ext cx="5632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20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000" spc="1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27" y="119536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err="1">
                <a:solidFill>
                  <a:prstClr val="white"/>
                </a:solidFill>
              </a:rPr>
              <a:t>Berilgan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savollar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asosida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suhbat</a:t>
            </a:r>
            <a:endParaRPr sz="2800"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24738" y="873820"/>
            <a:ext cx="2692371" cy="108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to‘ldiruvchilarni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832516" y="1128182"/>
            <a:ext cx="622446" cy="3693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3416300" y="1304735"/>
            <a:ext cx="22859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 smtClean="0"/>
              <a:t>topshiriq</a:t>
            </a:r>
            <a:r>
              <a:rPr spc="-40" dirty="0" smtClean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" y="544957"/>
            <a:ext cx="569686" cy="4785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96D314-3CC2-4766-8F33-61DD2EAF2F21}"/>
              </a:ext>
            </a:extLst>
          </p:cNvPr>
          <p:cNvSpPr/>
          <p:nvPr/>
        </p:nvSpPr>
        <p:spPr>
          <a:xfrm>
            <a:off x="368300" y="1133883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4-topshiriq. (79-80-betlar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" y="631863"/>
            <a:ext cx="5708333" cy="2609644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72" y="0"/>
            <a:ext cx="5765799" cy="581000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79529" y="0"/>
            <a:ext cx="5943600" cy="81047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Berilgan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maqollardagi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vositali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va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vositasiz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600" kern="1200" dirty="0" err="1">
                <a:solidFill>
                  <a:prstClr val="white"/>
                </a:solidFill>
                <a:ea typeface="+mn-ea"/>
              </a:rPr>
              <a:t>to‘ldiruvchilarni</a:t>
            </a:r>
            <a:r>
              <a:rPr lang="en-US" sz="1600" kern="12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ea typeface="+mn-ea"/>
              </a:rPr>
              <a:t>aniqlang</a:t>
            </a:r>
            <a:r>
              <a:rPr lang="en-US" sz="1800" kern="1200" dirty="0">
                <a:solidFill>
                  <a:prstClr val="white"/>
                </a:solidFill>
                <a:ea typeface="+mn-ea"/>
              </a:rPr>
              <a:t>.</a:t>
            </a:r>
            <a:br>
              <a:rPr lang="en-US" sz="1800" kern="1200" dirty="0">
                <a:solidFill>
                  <a:prstClr val="white"/>
                </a:solidFill>
                <a:ea typeface="+mn-ea"/>
              </a:rPr>
            </a:br>
            <a:endParaRPr sz="1600" spc="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DC2B86-A5E0-413F-A019-5A30BEB2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66395"/>
            <a:ext cx="5371042" cy="22538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38949D-7982-44C9-93FF-E317CA297169}"/>
              </a:ext>
            </a:extLst>
          </p:cNvPr>
          <p:cNvSpPr/>
          <p:nvPr/>
        </p:nvSpPr>
        <p:spPr>
          <a:xfrm>
            <a:off x="255058" y="768445"/>
            <a:ext cx="5305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So‘rashdan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uyalma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bilmaslikdan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uyal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3A9100F-E409-4F07-94D8-47E6A19F81A8}"/>
              </a:ext>
            </a:extLst>
          </p:cNvPr>
          <p:cNvSpPr/>
          <p:nvPr/>
        </p:nvSpPr>
        <p:spPr>
          <a:xfrm>
            <a:off x="292100" y="1242516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Oyni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9DC4D0-A0F7-42E5-8CA9-52A17B60F5FA}"/>
              </a:ext>
            </a:extLst>
          </p:cNvPr>
          <p:cNvSpPr/>
          <p:nvPr/>
        </p:nvSpPr>
        <p:spPr>
          <a:xfrm>
            <a:off x="308429" y="1611848"/>
            <a:ext cx="387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7. Bo‘linganni bo‘ri yer.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6062A3E-3506-4F30-BECC-D464782BBE26}"/>
              </a:ext>
            </a:extLst>
          </p:cNvPr>
          <p:cNvSpPr/>
          <p:nvPr/>
        </p:nvSpPr>
        <p:spPr>
          <a:xfrm>
            <a:off x="229953" y="2138362"/>
            <a:ext cx="530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8. Yaxshiga yondash, yomondan qoch.</a:t>
            </a: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1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19" y="708025"/>
            <a:ext cx="5689127" cy="2362201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29" y="0"/>
            <a:ext cx="5717705" cy="617198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0"/>
            <a:ext cx="5791200" cy="592470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vositali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to‘ldiruvchilarga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95266" y="1012825"/>
            <a:ext cx="3549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07E5F6-4A02-428B-8D6A-E7AC4BA7C4F7}"/>
              </a:ext>
            </a:extLst>
          </p:cNvPr>
          <p:cNvSpPr/>
          <p:nvPr/>
        </p:nvSpPr>
        <p:spPr>
          <a:xfrm>
            <a:off x="33419" y="708025"/>
            <a:ext cx="568912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kitobni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ukamga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oldim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Kechada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o‘tmish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voqealardan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ketdi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qizil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qalamda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yozilgan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Qishloqqa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avtobusda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ketadigan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Sayohat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vaqtida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ko‘rganlarimdan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batafsil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gapirdim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2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52487" y="545056"/>
            <a:ext cx="2785501" cy="193968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F7A6CB9-A5C2-443F-8651-B51DDFEF07FB}"/>
              </a:ext>
            </a:extLst>
          </p:cNvPr>
          <p:cNvSpPr/>
          <p:nvPr/>
        </p:nvSpPr>
        <p:spPr>
          <a:xfrm>
            <a:off x="115409" y="935038"/>
            <a:ext cx="5553123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barkamollik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jamiyatimiz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e’tiboridadir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en-US" sz="16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xloq-odob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tarbiyalashda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1652EF-5B4C-439A-81CC-3A05153D71D7}"/>
              </a:ext>
            </a:extLst>
          </p:cNvPr>
          <p:cNvSpPr/>
          <p:nvPr/>
        </p:nvSpPr>
        <p:spPr>
          <a:xfrm>
            <a:off x="852487" y="1821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erilgan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tayanch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so‘z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so‘z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birikmalari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ishtirokida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bog‘lanishli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gaplar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tuzing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19" y="708025"/>
            <a:ext cx="5689127" cy="2536825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29" y="0"/>
            <a:ext cx="5717705" cy="617198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0"/>
            <a:ext cx="5791200" cy="630942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dirty="0" smtClean="0"/>
              <a:t>4-mashq</a:t>
            </a:r>
            <a:r>
              <a:rPr lang="en-US" dirty="0"/>
              <a:t>. </a:t>
            </a:r>
            <a:r>
              <a:rPr lang="en-US" sz="2000" dirty="0" err="1"/>
              <a:t>Gaplarni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 </a:t>
            </a:r>
            <a:r>
              <a:rPr lang="en-US" sz="2000" dirty="0" err="1"/>
              <a:t>Vositasiz</a:t>
            </a:r>
            <a:r>
              <a:rPr lang="en-US" sz="2000" dirty="0"/>
              <a:t>	</a:t>
            </a:r>
            <a:r>
              <a:rPr lang="en-US" sz="2000" dirty="0" err="1"/>
              <a:t>to‘ldiruvchilarni</a:t>
            </a:r>
            <a:r>
              <a:rPr lang="en-US" sz="2000" dirty="0"/>
              <a:t> toping.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95266" y="1012825"/>
            <a:ext cx="3549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07E5F6-4A02-428B-8D6A-E7AC4BA7C4F7}"/>
              </a:ext>
            </a:extLst>
          </p:cNvPr>
          <p:cNvSpPr/>
          <p:nvPr/>
        </p:nvSpPr>
        <p:spPr>
          <a:xfrm>
            <a:off x="33419" y="730250"/>
            <a:ext cx="5821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Sen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ko‘rganni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o‘qishyapti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Ikromjonni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frontga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S. 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ukam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Qiy-chuv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yengib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ko‘pni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Og‘zi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ishonib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19" y="708025"/>
            <a:ext cx="5689127" cy="2536825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29" y="0"/>
            <a:ext cx="5717705" cy="617198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0"/>
            <a:ext cx="5791200" cy="630942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dirty="0" smtClean="0"/>
              <a:t>4-mashq</a:t>
            </a:r>
            <a:r>
              <a:rPr lang="en-US" dirty="0"/>
              <a:t>. </a:t>
            </a:r>
            <a:r>
              <a:rPr lang="en-US" sz="2000" dirty="0" err="1"/>
              <a:t>Gaplarni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 </a:t>
            </a:r>
            <a:r>
              <a:rPr lang="en-US" sz="2000" dirty="0" err="1"/>
              <a:t>Vositasiz</a:t>
            </a:r>
            <a:r>
              <a:rPr lang="en-US" sz="2000" dirty="0"/>
              <a:t>	</a:t>
            </a:r>
            <a:r>
              <a:rPr lang="en-US" sz="2000" dirty="0" err="1"/>
              <a:t>to‘ldiruvchilarni</a:t>
            </a:r>
            <a:r>
              <a:rPr lang="en-US" sz="2000" dirty="0"/>
              <a:t> toping.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95266" y="1012825"/>
            <a:ext cx="3549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07E5F6-4A02-428B-8D6A-E7AC4BA7C4F7}"/>
              </a:ext>
            </a:extLst>
          </p:cNvPr>
          <p:cNvSpPr/>
          <p:nvPr/>
        </p:nvSpPr>
        <p:spPr>
          <a:xfrm>
            <a:off x="33419" y="668080"/>
            <a:ext cx="5821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Sen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o‘qishyapti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U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Ikromjonni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frontga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(S. A)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Bu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ukam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Qiy-chuv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yengib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Og‘zi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bo‘shga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ishonib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850" spc="-3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tn</a:t>
            </a:r>
            <a:endParaRPr sz="1850" dirty="0">
              <a:latin typeface="Arial Black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74987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F25CF6-C059-4DD8-9967-4D9CE366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6"/>
            <a:ext cx="3810000" cy="276999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CC55EE39-50E7-4586-9577-E75368F75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97590"/>
              </p:ext>
            </p:extLst>
          </p:nvPr>
        </p:nvGraphicFramePr>
        <p:xfrm>
          <a:off x="139700" y="860426"/>
          <a:ext cx="5562600" cy="230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94">
                  <a:extLst>
                    <a:ext uri="{9D8B030D-6E8A-4147-A177-3AD203B41FA5}">
                      <a16:colId xmlns:a16="http://schemas.microsoft.com/office/drawing/2014/main" xmlns="" val="2785456638"/>
                    </a:ext>
                  </a:extLst>
                </a:gridCol>
                <a:gridCol w="1809206">
                  <a:extLst>
                    <a:ext uri="{9D8B030D-6E8A-4147-A177-3AD203B41FA5}">
                      <a16:colId xmlns:a16="http://schemas.microsoft.com/office/drawing/2014/main" xmlns="" val="14892788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929750665"/>
                    </a:ext>
                  </a:extLst>
                </a:gridCol>
              </a:tblGrid>
              <a:tr h="33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Tushunchalar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Mazmuni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5081249"/>
                  </a:ext>
                </a:extLst>
              </a:tr>
              <a:tr h="44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Iste’dod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4137081"/>
                  </a:ext>
                </a:extLst>
              </a:tr>
              <a:tr h="44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Iqtidor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1494013"/>
                  </a:ext>
                </a:extLst>
              </a:tr>
              <a:tr h="291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Barkamollik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3114401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Ahloq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1186386"/>
                  </a:ext>
                </a:extLst>
              </a:tr>
              <a:tr h="331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797548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0D3D278-6363-454D-83BC-4CD64A62137D}"/>
              </a:ext>
            </a:extLst>
          </p:cNvPr>
          <p:cNvSpPr/>
          <p:nvPr/>
        </p:nvSpPr>
        <p:spPr>
          <a:xfrm>
            <a:off x="292100" y="510977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tushunchalarga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izoh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0" y="0"/>
            <a:ext cx="5763350" cy="3244849"/>
            <a:chOff x="66848" y="71164"/>
            <a:chExt cx="5763350" cy="2937561"/>
          </a:xfrm>
        </p:grpSpPr>
        <p:sp>
          <p:nvSpPr>
            <p:cNvPr id="3" name="object 3"/>
            <p:cNvSpPr/>
            <p:nvPr/>
          </p:nvSpPr>
          <p:spPr>
            <a:xfrm>
              <a:off x="122454" y="932410"/>
              <a:ext cx="5644243" cy="207631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763350" cy="52559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056" y="-55231"/>
            <a:ext cx="6939644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 err="1"/>
              <a:t>Nuqtalar</a:t>
            </a:r>
            <a:r>
              <a:rPr lang="en-US" sz="1800" spc="15" dirty="0"/>
              <a:t> </a:t>
            </a:r>
            <a:r>
              <a:rPr lang="en-US" sz="1800" spc="15" dirty="0" err="1"/>
              <a:t>o‘rniga</a:t>
            </a:r>
            <a:r>
              <a:rPr lang="en-US" sz="1800" spc="15" dirty="0"/>
              <a:t> </a:t>
            </a:r>
            <a:r>
              <a:rPr lang="en-US" sz="1800" spc="15" dirty="0" err="1"/>
              <a:t>mos</a:t>
            </a:r>
            <a:r>
              <a:rPr lang="en-US" sz="1800" spc="15" dirty="0"/>
              <a:t> </a:t>
            </a:r>
            <a:r>
              <a:rPr lang="en-US" sz="1800" spc="15" dirty="0" err="1"/>
              <a:t>keladigan</a:t>
            </a:r>
            <a:r>
              <a:rPr lang="en-US" sz="1800" spc="15" dirty="0"/>
              <a:t> </a:t>
            </a:r>
            <a:r>
              <a:rPr lang="en-US" sz="1800" spc="15" dirty="0" err="1"/>
              <a:t>qo‘shimchalarni</a:t>
            </a:r>
            <a:r>
              <a:rPr lang="en-US" sz="1800" spc="15" dirty="0"/>
              <a:t> </a:t>
            </a:r>
            <a:r>
              <a:rPr lang="en-US" sz="1800" spc="15" dirty="0" err="1"/>
              <a:t>qo‘yib</a:t>
            </a:r>
            <a:r>
              <a:rPr lang="en-US" sz="1800" spc="15" dirty="0"/>
              <a:t>  </a:t>
            </a:r>
            <a:r>
              <a:rPr lang="en-US" sz="1800" spc="15" dirty="0" err="1"/>
              <a:t>yozing</a:t>
            </a:r>
            <a:r>
              <a:rPr lang="en-US" sz="1800" spc="15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" y="580090"/>
            <a:ext cx="1894115" cy="3457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4C1DBD-2DF6-4B53-B0EC-DBBA8FDEE604}"/>
              </a:ext>
            </a:extLst>
          </p:cNvPr>
          <p:cNvSpPr/>
          <p:nvPr/>
        </p:nvSpPr>
        <p:spPr>
          <a:xfrm>
            <a:off x="197840" y="591580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2-mashq(77-bet)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CA976B-30AB-4110-9D67-474690C9CFA7}"/>
              </a:ext>
            </a:extLst>
          </p:cNvPr>
          <p:cNvSpPr/>
          <p:nvPr/>
        </p:nvSpPr>
        <p:spPr>
          <a:xfrm>
            <a:off x="71695" y="949543"/>
            <a:ext cx="5630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maqtasang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adashur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Bir...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El... 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qo‘shilsa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Tiling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Salimaga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men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keltirdim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tosh...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bosh...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boyligi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Dangasa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buyursang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o‘rgatar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80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1018</Words>
  <Application>Microsoft Office PowerPoint</Application>
  <PresentationFormat>Произвольный</PresentationFormat>
  <Paragraphs>140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Matura MT Script Capitals</vt:lpstr>
      <vt:lpstr>Monotype Corsiva</vt:lpstr>
      <vt:lpstr>Times New Roman</vt:lpstr>
      <vt:lpstr>Office Theme</vt:lpstr>
      <vt:lpstr>O‘zbek tili</vt:lpstr>
      <vt:lpstr>Berilgan maqollardagi vositali va vositasiz to‘ldiruvchilarni aniqlang. </vt:lpstr>
      <vt:lpstr>Berilgan maqollardagi vositali va vositasiz to‘ldiruvchilarni aniqlang. </vt:lpstr>
      <vt:lpstr>    Berilgan gaplarni vositali va vositasiz to‘ldiruvchilarga ajratib yozing</vt:lpstr>
      <vt:lpstr>Презентация PowerPoint</vt:lpstr>
      <vt:lpstr>   4-mashq. Gaplarni yozing. Vositasiz to‘ldiruvchilarni toping.</vt:lpstr>
      <vt:lpstr>   4-mashq. Gaplarni yozing. Vositasiz to‘ldiruvchilarni toping.</vt:lpstr>
      <vt:lpstr>Презентация PowerPoint</vt:lpstr>
      <vt:lpstr>Nuqtalar o‘rniga mos keladigan qo‘shimchalarni qo‘yib  yozing.</vt:lpstr>
      <vt:lpstr>Nuqtalar o‘rniga mos keladigan qo‘shimchalarni qo‘yib  yozing.</vt:lpstr>
      <vt:lpstr>“Zakovatli zukko” usuli</vt:lpstr>
      <vt:lpstr>Gaplarni yozing. Vositali to‘ldiruvchilarni aniqlang  va ularning qaysi so‘z turkumida kelayotganini izohlang.</vt:lpstr>
      <vt:lpstr>Matnni o‘qing va ona tilingizga tarjima qiling</vt:lpstr>
      <vt:lpstr>Matnni o‘qing va ona tilingizga tarjima qiling</vt:lpstr>
      <vt:lpstr>Matnni o‘qing va ona tilingizga tarjima qiling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Berilgan savollar asosida suhbat</vt:lpstr>
      <vt:lpstr> Mustaqil bajarish uchun topshiriq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Teacher</cp:lastModifiedBy>
  <cp:revision>202</cp:revision>
  <dcterms:created xsi:type="dcterms:W3CDTF">2020-04-13T08:06:06Z</dcterms:created>
  <dcterms:modified xsi:type="dcterms:W3CDTF">2021-01-16T14:59:34Z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