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416" r:id="rId3"/>
    <p:sldId id="426" r:id="rId4"/>
    <p:sldId id="429" r:id="rId5"/>
    <p:sldId id="420" r:id="rId6"/>
    <p:sldId id="432" r:id="rId7"/>
    <p:sldId id="424" r:id="rId8"/>
    <p:sldId id="422" r:id="rId9"/>
    <p:sldId id="410" r:id="rId10"/>
    <p:sldId id="431" r:id="rId11"/>
    <p:sldId id="414" r:id="rId12"/>
    <p:sldId id="425" r:id="rId13"/>
    <p:sldId id="417" r:id="rId14"/>
    <p:sldId id="286" r:id="rId15"/>
    <p:sldId id="423" r:id="rId16"/>
    <p:sldId id="258" r:id="rId17"/>
    <p:sldId id="277" r:id="rId18"/>
    <p:sldId id="430" r:id="rId19"/>
    <p:sldId id="302" r:id="rId20"/>
    <p:sldId id="427" r:id="rId21"/>
    <p:sldId id="269" r:id="rId22"/>
    <p:sldId id="412" r:id="rId23"/>
    <p:sldId id="413" r:id="rId24"/>
    <p:sldId id="272" r:id="rId25"/>
    <p:sldId id="281" r:id="rId26"/>
  </p:sldIdLst>
  <p:sldSz cx="5765800" cy="3244850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16" d="100"/>
          <a:sy n="216" d="100"/>
        </p:scale>
        <p:origin x="822" y="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313" y="0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62929-1E75-4F3D-BE4C-0E5198CDF160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3850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6875" cy="2713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1813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313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7DEB0-E21A-43BB-9A64-CAFDE343D5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55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DEB0-E21A-43BB-9A64-CAFDE343D5A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53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A7DEB0-E21A-43BB-9A64-CAFDE343D5AC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771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2409373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80" dirty="0"/>
              <a:t> </a:t>
            </a:r>
            <a:r>
              <a:rPr lang="en-US" sz="3400" spc="-80" dirty="0" err="1"/>
              <a:t>O‘zbek</a:t>
            </a:r>
            <a:r>
              <a:rPr lang="en-US" sz="3400" spc="-80" dirty="0"/>
              <a:t> </a:t>
            </a:r>
            <a:r>
              <a:rPr sz="3400" spc="5" dirty="0" err="1"/>
              <a:t>tili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619994" y="1132495"/>
            <a:ext cx="4988838" cy="7655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spcBef>
                <a:spcPts val="110"/>
              </a:spcBef>
            </a:pP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: 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Barkamollik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. </a:t>
            </a:r>
          </a:p>
          <a:p>
            <a:pPr marL="18415">
              <a:spcBef>
                <a:spcPts val="110"/>
              </a:spcBef>
            </a:pP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(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To‘ldiruvchi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, 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uning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2365C7"/>
                </a:solidFill>
                <a:latin typeface="Arial"/>
                <a:cs typeface="Arial"/>
              </a:rPr>
              <a:t>turlari</a:t>
            </a:r>
            <a:r>
              <a:rPr lang="en-US" sz="2400" b="1" dirty="0">
                <a:solidFill>
                  <a:srgbClr val="2365C7"/>
                </a:solidFill>
                <a:latin typeface="Arial"/>
                <a:cs typeface="Arial"/>
              </a:rPr>
              <a:t>) </a:t>
            </a:r>
          </a:p>
        </p:txBody>
      </p:sp>
      <p:sp>
        <p:nvSpPr>
          <p:cNvPr id="6" name="object 6"/>
          <p:cNvSpPr/>
          <p:nvPr/>
        </p:nvSpPr>
        <p:spPr>
          <a:xfrm>
            <a:off x="156968" y="115021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968" y="1980309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243935" y="212868"/>
            <a:ext cx="1077189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329354" y="318453"/>
            <a:ext cx="962929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9 -</a:t>
            </a:r>
            <a:r>
              <a:rPr lang="en-US" sz="2250" b="1" spc="10" dirty="0" err="1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2250" dirty="0">
              <a:latin typeface="Arial"/>
              <a:cs typeface="Arial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AEFCFC6-4D37-481C-9310-1F335B47B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1913056"/>
            <a:ext cx="1828800" cy="11734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714"/>
            <a:ext cx="5765799" cy="2837912"/>
            <a:chOff x="0" y="3714"/>
            <a:chExt cx="5765799" cy="2837912"/>
          </a:xfrm>
        </p:grpSpPr>
        <p:sp>
          <p:nvSpPr>
            <p:cNvPr id="3" name="object 3"/>
            <p:cNvSpPr/>
            <p:nvPr/>
          </p:nvSpPr>
          <p:spPr>
            <a:xfrm>
              <a:off x="66840" y="541012"/>
              <a:ext cx="5650865" cy="2300614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714"/>
              <a:ext cx="5765799" cy="50503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8300" y="46207"/>
            <a:ext cx="5765799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Ota-</a:t>
            </a:r>
            <a:r>
              <a:rPr lang="en-US" sz="2000" spc="15" dirty="0" err="1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" dirty="0" err="1">
                <a:latin typeface="Arial" panose="020B0604020202020204" pitchFamily="34" charset="0"/>
                <a:cs typeface="Arial" panose="020B0604020202020204" pitchFamily="34" charset="0"/>
              </a:rPr>
              <a:t>oldidagi</a:t>
            </a: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" dirty="0" err="1">
                <a:latin typeface="Arial" panose="020B0604020202020204" pitchFamily="34" charset="0"/>
                <a:cs typeface="Arial" panose="020B0604020202020204" pitchFamily="34" charset="0"/>
              </a:rPr>
              <a:t>burchlar</a:t>
            </a:r>
            <a:endParaRPr sz="20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8010022-E78B-42E5-BA04-5E12EBBBC5E3}"/>
              </a:ext>
            </a:extLst>
          </p:cNvPr>
          <p:cNvSpPr/>
          <p:nvPr/>
        </p:nvSpPr>
        <p:spPr>
          <a:xfrm>
            <a:off x="215900" y="1290028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ru-RU" i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F3CCFF-B2FA-4ACA-B52D-7424D2D35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406" y="655355"/>
            <a:ext cx="3651394" cy="230061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4B33B87-CA3A-4D65-873C-B6BE8AD076B4}"/>
              </a:ext>
            </a:extLst>
          </p:cNvPr>
          <p:cNvSpPr/>
          <p:nvPr/>
        </p:nvSpPr>
        <p:spPr>
          <a:xfrm>
            <a:off x="2152506" y="743724"/>
            <a:ext cx="324499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1600" dirty="0">
                <a:solidFill>
                  <a:srgbClr val="002060"/>
                </a:solidFill>
                <a:latin typeface="Perpetua"/>
              </a:rPr>
              <a:t>      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ota-onangga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qilsang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farzanding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haqingda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qilur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mevaga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ota-ona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daraxtga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o‘xshaydi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r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(„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Qobusnoma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asaridan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784D25-3142-4580-8974-7E95C349F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05" y="908747"/>
            <a:ext cx="1914734" cy="142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84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57" y="1"/>
            <a:ext cx="5758543" cy="5004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/>
          <a:lstStyle/>
          <a:p>
            <a:pPr lvl="0" algn="ctr"/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</a:t>
            </a:r>
            <a:r>
              <a:rPr lang="en-US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363" y="477830"/>
            <a:ext cx="5677075" cy="27670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CF42E60-72F0-4D9C-AEAC-C0D7D7008FFB}"/>
              </a:ext>
            </a:extLst>
          </p:cNvPr>
          <p:cNvSpPr/>
          <p:nvPr/>
        </p:nvSpPr>
        <p:spPr>
          <a:xfrm>
            <a:off x="139700" y="1165225"/>
            <a:ext cx="4057738" cy="1905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izzat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hurmat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</a:t>
            </a: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bo‘yin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tovlamaydi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oqil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dono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6A90C535-691E-4317-B613-6AE3ED3DAB13}"/>
              </a:ext>
            </a:extLst>
          </p:cNvPr>
          <p:cNvSpPr/>
          <p:nvPr/>
        </p:nvSpPr>
        <p:spPr>
          <a:xfrm>
            <a:off x="228690" y="555625"/>
            <a:ext cx="5168810" cy="30480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algn="ctr" defTabSz="913851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birikmalarning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lug‘atini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078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52" y="1"/>
            <a:ext cx="5747648" cy="5004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363" y="477830"/>
            <a:ext cx="5677075" cy="27670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CCF42E60-72F0-4D9C-AEAC-C0D7D7008FFB}"/>
              </a:ext>
            </a:extLst>
          </p:cNvPr>
          <p:cNvSpPr/>
          <p:nvPr/>
        </p:nvSpPr>
        <p:spPr>
          <a:xfrm>
            <a:off x="116936" y="784225"/>
            <a:ext cx="4057733" cy="184251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aslida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	</a:t>
            </a: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parvarish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	</a:t>
            </a: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kamchilik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qidirmoq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sazovor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bo‘lmoq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887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5765800" cy="2877583"/>
            <a:chOff x="0" y="1"/>
            <a:chExt cx="5765800" cy="2877583"/>
          </a:xfrm>
        </p:grpSpPr>
        <p:sp>
          <p:nvSpPr>
            <p:cNvPr id="3" name="object 3"/>
            <p:cNvSpPr/>
            <p:nvPr/>
          </p:nvSpPr>
          <p:spPr>
            <a:xfrm>
              <a:off x="48095" y="1165225"/>
              <a:ext cx="5650865" cy="1712359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"/>
              <a:ext cx="5765800" cy="499915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2100" y="59820"/>
            <a:ext cx="6168860" cy="31483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1800" spc="15" dirty="0" err="1"/>
              <a:t>To‘ldiruvchi</a:t>
            </a:r>
            <a:r>
              <a:rPr lang="en-US" sz="1800" spc="15" dirty="0"/>
              <a:t> </a:t>
            </a:r>
            <a:r>
              <a:rPr lang="en-US" sz="1800" spc="15" dirty="0" err="1"/>
              <a:t>quyidagi</a:t>
            </a:r>
            <a:r>
              <a:rPr lang="en-US" sz="1800" spc="15" dirty="0"/>
              <a:t> </a:t>
            </a:r>
            <a:r>
              <a:rPr lang="en-US" sz="1800" spc="15" dirty="0" err="1"/>
              <a:t>so‘zlar</a:t>
            </a:r>
            <a:r>
              <a:rPr lang="en-US" sz="1800" spc="15" dirty="0"/>
              <a:t> </a:t>
            </a:r>
            <a:r>
              <a:rPr lang="en-US" sz="1800" spc="15" dirty="0" err="1"/>
              <a:t>bilan</a:t>
            </a:r>
            <a:r>
              <a:rPr lang="en-US" sz="1800" spc="15" dirty="0"/>
              <a:t> </a:t>
            </a:r>
            <a:r>
              <a:rPr lang="en-US" sz="1800" spc="15" dirty="0" err="1"/>
              <a:t>ifodalanadi</a:t>
            </a:r>
            <a:endParaRPr sz="1800" spc="15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812E04-C72C-40BA-B06E-8FF30F2FD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29" y="551455"/>
            <a:ext cx="2091109" cy="49991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8010022-E78B-42E5-BA04-5E12EBBBC5E3}"/>
              </a:ext>
            </a:extLst>
          </p:cNvPr>
          <p:cNvSpPr/>
          <p:nvPr/>
        </p:nvSpPr>
        <p:spPr>
          <a:xfrm>
            <a:off x="215900" y="1290028"/>
            <a:ext cx="533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Dilshod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maktubni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xolasiga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0"/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Mayli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-da,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kimgadir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yoqsa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yoqmasa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qo‘shilib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yig‘lasharmidik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M.Yusuf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0"/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kulib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boqishlarini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unutmayman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ru-RU" sz="1600" i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B0BBF0-B9E9-4C53-9871-F105772D0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0" y="538416"/>
            <a:ext cx="585489" cy="45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30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1"/>
            <a:ext cx="5765800" cy="3244851"/>
            <a:chOff x="12100" y="57915"/>
            <a:chExt cx="5765800" cy="3059737"/>
          </a:xfrm>
        </p:grpSpPr>
        <p:sp>
          <p:nvSpPr>
            <p:cNvPr id="3" name="object 3"/>
            <p:cNvSpPr/>
            <p:nvPr/>
          </p:nvSpPr>
          <p:spPr>
            <a:xfrm>
              <a:off x="66844" y="528044"/>
              <a:ext cx="5650865" cy="258960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2100" y="57915"/>
              <a:ext cx="5765800" cy="452075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9700" y="66738"/>
            <a:ext cx="6175194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1800" spc="15" dirty="0" err="1">
                <a:solidFill>
                  <a:prstClr val="white"/>
                </a:solidFill>
              </a:rPr>
              <a:t>To‘ldiruvchi</a:t>
            </a:r>
            <a:r>
              <a:rPr lang="en-US" sz="1800" spc="15" dirty="0">
                <a:solidFill>
                  <a:prstClr val="white"/>
                </a:solidFill>
              </a:rPr>
              <a:t> </a:t>
            </a:r>
            <a:r>
              <a:rPr lang="en-US" sz="1800" spc="15" dirty="0" err="1">
                <a:solidFill>
                  <a:prstClr val="white"/>
                </a:solidFill>
              </a:rPr>
              <a:t>quyidagi</a:t>
            </a:r>
            <a:r>
              <a:rPr lang="en-US" sz="1800" spc="15" dirty="0">
                <a:solidFill>
                  <a:prstClr val="white"/>
                </a:solidFill>
              </a:rPr>
              <a:t> </a:t>
            </a:r>
            <a:r>
              <a:rPr lang="en-US" sz="1800" spc="15" dirty="0" err="1" smtClean="0">
                <a:solidFill>
                  <a:prstClr val="white"/>
                </a:solidFill>
              </a:rPr>
              <a:t>so‘zlar</a:t>
            </a:r>
            <a:r>
              <a:rPr lang="en-US" sz="1800" spc="15" dirty="0" smtClean="0">
                <a:solidFill>
                  <a:prstClr val="white"/>
                </a:solidFill>
              </a:rPr>
              <a:t> </a:t>
            </a:r>
            <a:r>
              <a:rPr lang="en-US" sz="1800" spc="15" dirty="0" err="1">
                <a:solidFill>
                  <a:prstClr val="white"/>
                </a:solidFill>
              </a:rPr>
              <a:t>bilan</a:t>
            </a:r>
            <a:r>
              <a:rPr lang="en-US" sz="1800" spc="15" dirty="0">
                <a:solidFill>
                  <a:prstClr val="white"/>
                </a:solidFill>
              </a:rPr>
              <a:t> </a:t>
            </a:r>
            <a:r>
              <a:rPr lang="en-US" sz="1800" spc="15" dirty="0" err="1">
                <a:solidFill>
                  <a:prstClr val="white"/>
                </a:solidFill>
              </a:rPr>
              <a:t>ifodalanadi</a:t>
            </a:r>
            <a:endParaRPr spc="15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90290D1-FA7F-43EB-B040-D9753A7E7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00" y="1208202"/>
            <a:ext cx="1548571" cy="738235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FD1553E-C95F-4AD7-8C8D-1C73986C6486}"/>
              </a:ext>
            </a:extLst>
          </p:cNvPr>
          <p:cNvSpPr/>
          <p:nvPr/>
        </p:nvSpPr>
        <p:spPr>
          <a:xfrm>
            <a:off x="608872" y="1300349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18FF3F82-66D3-4477-B3B4-32A751C197A8}"/>
              </a:ext>
            </a:extLst>
          </p:cNvPr>
          <p:cNvSpPr/>
          <p:nvPr/>
        </p:nvSpPr>
        <p:spPr>
          <a:xfrm>
            <a:off x="292100" y="553871"/>
            <a:ext cx="4648200" cy="4533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OTLASHGANDA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636CC1B-2357-4153-A956-3BB47DBB8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443" y="1198205"/>
            <a:ext cx="1462610" cy="74823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2493E20-3D40-440C-91AA-190B01C997C0}"/>
              </a:ext>
            </a:extLst>
          </p:cNvPr>
          <p:cNvSpPr/>
          <p:nvPr/>
        </p:nvSpPr>
        <p:spPr>
          <a:xfrm>
            <a:off x="2588896" y="1331127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: изогнутая влево 6">
            <a:extLst>
              <a:ext uri="{FF2B5EF4-FFF2-40B4-BE49-F238E27FC236}">
                <a16:creationId xmlns:a16="http://schemas.microsoft.com/office/drawing/2014/main" id="{6DF82496-A24F-4567-9177-D38CDAED25C6}"/>
              </a:ext>
            </a:extLst>
          </p:cNvPr>
          <p:cNvSpPr/>
          <p:nvPr/>
        </p:nvSpPr>
        <p:spPr>
          <a:xfrm>
            <a:off x="5269370" y="1700917"/>
            <a:ext cx="432127" cy="6049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C54243-76FA-40D9-AC3D-3011FE8C3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428" y="2124514"/>
            <a:ext cx="1569542" cy="8139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E269313-BCBD-4F41-8F29-17903FE45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748" y="2161363"/>
            <a:ext cx="1506095" cy="8139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DC430AF-6074-491D-8921-8408ADF1572C}"/>
              </a:ext>
            </a:extLst>
          </p:cNvPr>
          <p:cNvSpPr/>
          <p:nvPr/>
        </p:nvSpPr>
        <p:spPr>
          <a:xfrm>
            <a:off x="3995912" y="2296620"/>
            <a:ext cx="1360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Taqlid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720FD8-0871-4661-AE12-FFA59387C6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8510" y="1121023"/>
            <a:ext cx="1462610" cy="8513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E24FB44-1DCB-4057-B3E7-CC71BCFE92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1700" y="2268391"/>
            <a:ext cx="1329043" cy="4328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818300E-1CD1-4BFA-9657-6DBBAA6CCC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072" y="1319572"/>
            <a:ext cx="524665" cy="453308"/>
          </a:xfrm>
          <a:prstGeom prst="rect">
            <a:avLst/>
          </a:prstGeom>
        </p:spPr>
      </p:pic>
      <p:sp>
        <p:nvSpPr>
          <p:cNvPr id="9" name="Стрелка: влево 8">
            <a:extLst>
              <a:ext uri="{FF2B5EF4-FFF2-40B4-BE49-F238E27FC236}">
                <a16:creationId xmlns:a16="http://schemas.microsoft.com/office/drawing/2014/main" id="{DF56961D-AAE8-4894-9516-C44FE8B4A9E9}"/>
              </a:ext>
            </a:extLst>
          </p:cNvPr>
          <p:cNvSpPr/>
          <p:nvPr/>
        </p:nvSpPr>
        <p:spPr>
          <a:xfrm>
            <a:off x="3549344" y="2370269"/>
            <a:ext cx="299101" cy="2705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лево 18">
            <a:extLst>
              <a:ext uri="{FF2B5EF4-FFF2-40B4-BE49-F238E27FC236}">
                <a16:creationId xmlns:a16="http://schemas.microsoft.com/office/drawing/2014/main" id="{696A09FC-C2B4-4E14-9730-3821D96F46FB}"/>
              </a:ext>
            </a:extLst>
          </p:cNvPr>
          <p:cNvSpPr/>
          <p:nvPr/>
        </p:nvSpPr>
        <p:spPr>
          <a:xfrm>
            <a:off x="1620830" y="2385499"/>
            <a:ext cx="293598" cy="270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7464314-DD61-43B8-8FC2-5052C79D6B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92" y="2107848"/>
            <a:ext cx="1566808" cy="810838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5413648-333E-4AD1-B295-BA75E58AF156}"/>
              </a:ext>
            </a:extLst>
          </p:cNvPr>
          <p:cNvSpPr/>
          <p:nvPr/>
        </p:nvSpPr>
        <p:spPr>
          <a:xfrm>
            <a:off x="4002837" y="1308216"/>
            <a:ext cx="1353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Sifatdosh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6814476-267D-4937-A064-DDD91E21D643}"/>
              </a:ext>
            </a:extLst>
          </p:cNvPr>
          <p:cNvSpPr/>
          <p:nvPr/>
        </p:nvSpPr>
        <p:spPr>
          <a:xfrm>
            <a:off x="149689" y="2211667"/>
            <a:ext cx="1494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 </a:t>
            </a:r>
            <a:r>
              <a:rPr lang="en-US" sz="2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086C43-E164-4EBE-A7DA-FEC0819A69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1520" y="1315640"/>
            <a:ext cx="387540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12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7721"/>
            <a:ext cx="5765800" cy="3056175"/>
            <a:chOff x="-67307" y="71163"/>
            <a:chExt cx="5845205" cy="3029860"/>
          </a:xfrm>
        </p:grpSpPr>
        <p:sp>
          <p:nvSpPr>
            <p:cNvPr id="3" name="object 3"/>
            <p:cNvSpPr/>
            <p:nvPr/>
          </p:nvSpPr>
          <p:spPr>
            <a:xfrm>
              <a:off x="-2932" y="638603"/>
              <a:ext cx="5780830" cy="2462420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-67307" y="71163"/>
              <a:ext cx="5845205" cy="579459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96900" y="74684"/>
            <a:ext cx="5168900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pc="15" dirty="0" err="1"/>
              <a:t>Masalan</a:t>
            </a:r>
            <a:r>
              <a:rPr lang="en-US" spc="15" dirty="0"/>
              <a:t>:</a:t>
            </a:r>
            <a:endParaRPr spc="15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A7A3B70-E624-4CBD-83FA-29487F1C1F4D}"/>
              </a:ext>
            </a:extLst>
          </p:cNvPr>
          <p:cNvSpPr/>
          <p:nvPr/>
        </p:nvSpPr>
        <p:spPr>
          <a:xfrm>
            <a:off x="825501" y="625"/>
            <a:ext cx="48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C9DC61-F0CB-46DB-B7ED-9B50275DACB3}"/>
              </a:ext>
            </a:extLst>
          </p:cNvPr>
          <p:cNvSpPr/>
          <p:nvPr/>
        </p:nvSpPr>
        <p:spPr>
          <a:xfrm>
            <a:off x="139700" y="752970"/>
            <a:ext cx="5626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yuqmas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yomonga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boqmas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son: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Beshni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beshga</a:t>
            </a:r>
            <a:r>
              <a:rPr lang="en-US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qo‘shsak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sifatdosh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Bilmagandan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taqlid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Taqir-tuquringni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yig‘ishtir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undov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Ohimni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eshitmadi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modal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0988"/>
      </p:ext>
    </p:extLst>
  </p:cSld>
  <p:clrMapOvr>
    <a:masterClrMapping/>
  </p:clrMapOvr>
  <p:transition spd="slow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250" y="76199"/>
            <a:ext cx="5455300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1800" spc="15" dirty="0" smtClean="0"/>
              <a:t>6-topshiriq </a:t>
            </a:r>
            <a:endParaRPr sz="1800" spc="15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1623075-057D-4B87-9996-FDE2339D8751}"/>
              </a:ext>
            </a:extLst>
          </p:cNvPr>
          <p:cNvSpPr/>
          <p:nvPr/>
        </p:nvSpPr>
        <p:spPr>
          <a:xfrm>
            <a:off x="139700" y="574888"/>
            <a:ext cx="3829700" cy="625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750"/>
              </a:spcBef>
              <a:spcAft>
                <a:spcPts val="300"/>
              </a:spcAft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91F9AF8-7DEC-4A54-8AD7-9D48725198D2}"/>
              </a:ext>
            </a:extLst>
          </p:cNvPr>
          <p:cNvSpPr/>
          <p:nvPr/>
        </p:nvSpPr>
        <p:spPr>
          <a:xfrm>
            <a:off x="155250" y="836293"/>
            <a:ext cx="364205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Sharafli burch </a:t>
            </a:r>
          </a:p>
          <a:p>
            <a:pPr algn="ctr">
              <a:spcAft>
                <a:spcPts val="600"/>
              </a:spcAft>
            </a:pP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(Rivoyat)</a:t>
            </a:r>
          </a:p>
          <a:p>
            <a:pPr algn="just"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mavlono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Alisher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mulozimlari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otda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tog‘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sayriga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ketayotgan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qabriston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oralab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o‘tar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Qabristonga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yuz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qadam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chamasi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qolganda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mavlono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otdan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tushibdi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qolganlar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orqasidan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ergashibdilar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Qabristondan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uzoqlashgach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otlarga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minib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ketishibdi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DA75FE-2774-4918-8A46-7845845B1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0" y="505906"/>
            <a:ext cx="5589300" cy="30777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B1EDDFE-0EE6-41E5-8EBF-24EA639C9E2A}"/>
              </a:ext>
            </a:extLst>
          </p:cNvPr>
          <p:cNvSpPr/>
          <p:nvPr/>
        </p:nvSpPr>
        <p:spPr>
          <a:xfrm>
            <a:off x="261257" y="547248"/>
            <a:ext cx="53648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O‘qing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.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Tinglang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.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So‘zlang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.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Berilgan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topshiriqlarni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bajaring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343471-F51A-43D1-BA2D-7364E6B16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08" y="978606"/>
            <a:ext cx="1719342" cy="14525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54" y="1"/>
            <a:ext cx="5747646" cy="5004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Tinglang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4363" y="631825"/>
            <a:ext cx="5677075" cy="243840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2ED2FFD-CDDA-4A76-BAD7-2CB2A02F0147}"/>
              </a:ext>
            </a:extLst>
          </p:cNvPr>
          <p:cNvSpPr/>
          <p:nvPr/>
        </p:nvSpPr>
        <p:spPr>
          <a:xfrm>
            <a:off x="166960" y="735695"/>
            <a:ext cx="32765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Biroz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yurishgandan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mulozimlar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shoirning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qabristonga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yaqinlashganda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otdan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tushish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sababini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so‘rabdilar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Alisher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Navoiy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sukut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saqlab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turibdi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-da,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mulozimlaridan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norozi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ohangda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beribdi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– Bu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xalqimizning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jigargo‘shalari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tabarruk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padari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buzrukvorlari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mangu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uyquga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ketganlar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B60A1E-336C-47E7-9CFD-403FADB86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948" y="689450"/>
            <a:ext cx="1943101" cy="232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82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5695227" cy="50042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Tinglang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515" y="784225"/>
            <a:ext cx="5677075" cy="228600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2ED2FFD-CDDA-4A76-BAD7-2CB2A02F0147}"/>
              </a:ext>
            </a:extLst>
          </p:cNvPr>
          <p:cNvSpPr/>
          <p:nvPr/>
        </p:nvSpPr>
        <p:spPr>
          <a:xfrm>
            <a:off x="157811" y="1012825"/>
            <a:ext cx="34040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yonidan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choptirib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changitib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insonlik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sha’niga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isnoddir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nahotki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shuni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bilmasangiz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bilmaslik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tiriklikdagi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o‘liklikdir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Ota-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onalar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haqini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xotirasini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e’zozlamoq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kishining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sharafli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burchidir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21A99B-E2C4-4BD7-8AD5-930B7AC2D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275" y="810079"/>
            <a:ext cx="16764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48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050"/>
            <a:ext cx="5765800" cy="3056175"/>
            <a:chOff x="-67307" y="71163"/>
            <a:chExt cx="5845205" cy="3029860"/>
          </a:xfrm>
        </p:grpSpPr>
        <p:sp>
          <p:nvSpPr>
            <p:cNvPr id="3" name="object 3"/>
            <p:cNvSpPr/>
            <p:nvPr/>
          </p:nvSpPr>
          <p:spPr>
            <a:xfrm>
              <a:off x="-2932" y="638603"/>
              <a:ext cx="5780830" cy="2462420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-67307" y="71163"/>
              <a:ext cx="5845205" cy="579459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956" y="98425"/>
            <a:ext cx="6825344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pc="15" dirty="0" err="1" smtClean="0"/>
              <a:t>Xotira</a:t>
            </a:r>
            <a:r>
              <a:rPr lang="en-US" spc="15" dirty="0" smtClean="0"/>
              <a:t> </a:t>
            </a:r>
            <a:r>
              <a:rPr lang="en-US" spc="15" dirty="0" err="1" smtClean="0"/>
              <a:t>mashqi</a:t>
            </a:r>
            <a:endParaRPr lang="en-US" spc="15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A7A3B70-E624-4CBD-83FA-29487F1C1F4D}"/>
              </a:ext>
            </a:extLst>
          </p:cNvPr>
          <p:cNvSpPr/>
          <p:nvPr/>
        </p:nvSpPr>
        <p:spPr>
          <a:xfrm>
            <a:off x="825501" y="625"/>
            <a:ext cx="48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A919BAA-9057-4CCB-85BE-5CF9018D8C00}"/>
              </a:ext>
            </a:extLst>
          </p:cNvPr>
          <p:cNvSpPr/>
          <p:nvPr/>
        </p:nvSpPr>
        <p:spPr>
          <a:xfrm>
            <a:off x="256957" y="727234"/>
            <a:ext cx="3921343" cy="18857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ts val="1725"/>
              </a:lnSpc>
              <a:spcAft>
                <a:spcPts val="1500"/>
              </a:spcAft>
              <a:defRPr/>
            </a:pPr>
            <a:r>
              <a:rPr lang="en-US" sz="1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yuksaklikka</a:t>
            </a:r>
            <a:r>
              <a:rPr lang="en-US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</a:t>
            </a:r>
            <a:r>
              <a:rPr lang="en-US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возвышению</a:t>
            </a:r>
            <a:endParaRPr lang="en-US" sz="1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ts val="1725"/>
              </a:lnSpc>
              <a:spcAft>
                <a:spcPts val="1500"/>
              </a:spcAft>
              <a:defRPr/>
            </a:pPr>
            <a:r>
              <a:rPr lang="en-US" sz="1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xiyonat</a:t>
            </a:r>
            <a:r>
              <a:rPr lang="en-US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1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изм</a:t>
            </a:r>
            <a:r>
              <a:rPr lang="en-US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ru-RU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</a:t>
            </a:r>
            <a:r>
              <a:rPr lang="en-US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  <a:p>
            <a:pPr lvl="0" algn="just">
              <a:lnSpc>
                <a:spcPts val="1725"/>
              </a:lnSpc>
              <a:spcAft>
                <a:spcPts val="1500"/>
              </a:spcAft>
              <a:defRPr/>
            </a:pPr>
            <a:r>
              <a:rPr lang="en-US" sz="1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kibr</a:t>
            </a:r>
            <a:r>
              <a:rPr lang="en-US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высокомерие</a:t>
            </a:r>
            <a:endParaRPr lang="en-US" sz="1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>
              <a:lnSpc>
                <a:spcPts val="1725"/>
              </a:lnSpc>
              <a:spcAft>
                <a:spcPts val="1500"/>
              </a:spcAft>
              <a:defRPr/>
            </a:pPr>
            <a:r>
              <a:rPr lang="en-US" sz="1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taraqqiyot</a:t>
            </a:r>
            <a:r>
              <a:rPr lang="en-US" sz="1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pa</a:t>
            </a:r>
            <a:r>
              <a:rPr lang="ru-RU" sz="1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звитие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395952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0360" y="70031"/>
            <a:ext cx="42585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pc="15" dirty="0"/>
              <a:t>DARS SHIORI</a:t>
            </a:r>
            <a:endParaRPr spc="15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7AA7933-5C0F-4F36-9877-4491F2B99982}"/>
              </a:ext>
            </a:extLst>
          </p:cNvPr>
          <p:cNvSpPr/>
          <p:nvPr/>
        </p:nvSpPr>
        <p:spPr>
          <a:xfrm>
            <a:off x="890360" y="631825"/>
            <a:ext cx="3914132" cy="228619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Hamisha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oldinga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barkamollikka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intiling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34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8821"/>
            <a:ext cx="5765800" cy="3056175"/>
            <a:chOff x="-67307" y="71163"/>
            <a:chExt cx="5845205" cy="3029860"/>
          </a:xfrm>
        </p:grpSpPr>
        <p:sp>
          <p:nvSpPr>
            <p:cNvPr id="3" name="object 3"/>
            <p:cNvSpPr/>
            <p:nvPr/>
          </p:nvSpPr>
          <p:spPr>
            <a:xfrm>
              <a:off x="-2932" y="638603"/>
              <a:ext cx="5780830" cy="2462420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-67307" y="71163"/>
              <a:ext cx="5845205" cy="434148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98425"/>
            <a:ext cx="6825344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pc="15" dirty="0" err="1" smtClean="0"/>
              <a:t>Xotira</a:t>
            </a:r>
            <a:r>
              <a:rPr lang="en-US" spc="15" dirty="0" smtClean="0"/>
              <a:t> </a:t>
            </a:r>
            <a:r>
              <a:rPr lang="en-US" spc="15" dirty="0" err="1" smtClean="0"/>
              <a:t>mashqi</a:t>
            </a:r>
            <a:endParaRPr lang="en-US" spc="15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A7A3B70-E624-4CBD-83FA-29487F1C1F4D}"/>
              </a:ext>
            </a:extLst>
          </p:cNvPr>
          <p:cNvSpPr/>
          <p:nvPr/>
        </p:nvSpPr>
        <p:spPr>
          <a:xfrm>
            <a:off x="825501" y="625"/>
            <a:ext cx="48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A919BAA-9057-4CCB-85BE-5CF9018D8C00}"/>
              </a:ext>
            </a:extLst>
          </p:cNvPr>
          <p:cNvSpPr/>
          <p:nvPr/>
        </p:nvSpPr>
        <p:spPr>
          <a:xfrm>
            <a:off x="215899" y="784225"/>
            <a:ext cx="5029201" cy="19812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shirinsuxanlik</a:t>
            </a:r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pac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чивость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lang="ru-RU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ладкоречивость</a:t>
            </a:r>
            <a:endParaRPr lang="en-US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farovonlik</a:t>
            </a:r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процветание</a:t>
            </a:r>
            <a:endParaRPr lang="en-US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hasad</a:t>
            </a:r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	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зависть</a:t>
            </a:r>
            <a:endParaRPr lang="en-US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mujassam</a:t>
            </a:r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ru-RU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воплощённый</a:t>
            </a:r>
          </a:p>
        </p:txBody>
      </p:sp>
    </p:spTree>
    <p:extLst>
      <p:ext uri="{BB962C8B-B14F-4D97-AF65-F5344CB8AC3E}">
        <p14:creationId xmlns:p14="http://schemas.microsoft.com/office/powerpoint/2010/main" val="3529008928"/>
      </p:ext>
    </p:extLst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02234" y="555626"/>
            <a:ext cx="5600066" cy="608722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r>
              <a:rPr lang="en-US" sz="16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         1. Ota </a:t>
            </a:r>
            <a:r>
              <a:rPr lang="en-US" sz="16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va</a:t>
            </a:r>
            <a:r>
              <a:rPr lang="en-US" sz="16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6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bobolarning</a:t>
            </a:r>
            <a:r>
              <a:rPr lang="en-US" sz="16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6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xotirasini</a:t>
            </a:r>
            <a:r>
              <a:rPr lang="en-US" sz="16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6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e’zozlash</a:t>
            </a:r>
            <a:r>
              <a:rPr lang="en-US" sz="16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6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nima</a:t>
            </a:r>
            <a:endParaRPr lang="en-US" sz="1600" b="1" kern="0" spc="15" dirty="0">
              <a:solidFill>
                <a:prstClr val="white"/>
              </a:solidFill>
              <a:latin typeface="Arial"/>
              <a:ea typeface="+mj-ea"/>
              <a:cs typeface="Arial"/>
            </a:endParaRPr>
          </a:p>
          <a:p>
            <a:r>
              <a:rPr lang="en-US" sz="16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   </a:t>
            </a:r>
            <a:r>
              <a:rPr lang="en-US" sz="16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uchun</a:t>
            </a:r>
            <a:r>
              <a:rPr lang="en-US" sz="16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har </a:t>
            </a:r>
            <a:r>
              <a:rPr lang="en-US" sz="16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bir</a:t>
            </a:r>
            <a:r>
              <a:rPr lang="en-US" sz="16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6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kishining</a:t>
            </a:r>
            <a:r>
              <a:rPr lang="en-US" sz="16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6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burchi</a:t>
            </a:r>
            <a:r>
              <a:rPr lang="en-US" sz="16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6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hisoblanadi</a:t>
            </a:r>
            <a:r>
              <a:rPr lang="en-US" sz="16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6C0291-1BFE-4330-968E-898CF83ED3BE}"/>
              </a:ext>
            </a:extLst>
          </p:cNvPr>
          <p:cNvSpPr/>
          <p:nvPr/>
        </p:nvSpPr>
        <p:spPr>
          <a:xfrm>
            <a:off x="181429" y="109562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/>
          </a:p>
          <a:p>
            <a:r>
              <a:rPr lang="en-US" dirty="0"/>
              <a:t>               </a:t>
            </a:r>
            <a:r>
              <a:rPr lang="en-US" b="1" dirty="0"/>
              <a:t>             </a:t>
            </a:r>
            <a:r>
              <a:rPr lang="en-US" dirty="0"/>
              <a:t> </a:t>
            </a:r>
          </a:p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18A256-BA7F-4010-B904-2FA7FC727D5D}"/>
              </a:ext>
            </a:extLst>
          </p:cNvPr>
          <p:cNvSpPr/>
          <p:nvPr/>
        </p:nvSpPr>
        <p:spPr>
          <a:xfrm>
            <a:off x="1027646" y="68129"/>
            <a:ext cx="4446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0C0EFF7-3408-442D-9128-897BF73C1CB7}"/>
              </a:ext>
            </a:extLst>
          </p:cNvPr>
          <p:cNvSpPr/>
          <p:nvPr/>
        </p:nvSpPr>
        <p:spPr>
          <a:xfrm>
            <a:off x="977900" y="1822507"/>
            <a:ext cx="3581400" cy="990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24F86165-5198-4938-8E5F-8D1E72990B31}"/>
              </a:ext>
            </a:extLst>
          </p:cNvPr>
          <p:cNvSpPr/>
          <p:nvPr/>
        </p:nvSpPr>
        <p:spPr>
          <a:xfrm>
            <a:off x="2445067" y="1323970"/>
            <a:ext cx="457200" cy="498537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65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39700" y="545072"/>
            <a:ext cx="5562600" cy="550550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0" tIns="0" rIns="0" bIns="0" rtlCol="0"/>
          <a:lstStyle/>
          <a:p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          2.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Sizningcha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matnda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barkamol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inson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uchun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xos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bo‘lgan</a:t>
            </a:r>
            <a:endParaRPr lang="en-US" sz="1400" b="1" kern="0" spc="15" dirty="0">
              <a:solidFill>
                <a:prstClr val="white"/>
              </a:solidFill>
              <a:latin typeface="Arial"/>
              <a:ea typeface="+mj-ea"/>
              <a:cs typeface="Arial"/>
            </a:endParaRPr>
          </a:p>
          <a:p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    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xislatlar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aks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etganmi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?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Bo‘lsa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o‘z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fikringizni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bildiring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6C0291-1BFE-4330-968E-898CF83ED3BE}"/>
              </a:ext>
            </a:extLst>
          </p:cNvPr>
          <p:cNvSpPr/>
          <p:nvPr/>
        </p:nvSpPr>
        <p:spPr>
          <a:xfrm>
            <a:off x="181429" y="109562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/>
          </a:p>
          <a:p>
            <a:r>
              <a:rPr lang="en-US" dirty="0"/>
              <a:t>               </a:t>
            </a:r>
            <a:r>
              <a:rPr lang="en-US" b="1" dirty="0"/>
              <a:t>             </a:t>
            </a:r>
            <a:r>
              <a:rPr lang="en-US" dirty="0"/>
              <a:t> </a:t>
            </a:r>
          </a:p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18A256-BA7F-4010-B904-2FA7FC727D5D}"/>
              </a:ext>
            </a:extLst>
          </p:cNvPr>
          <p:cNvSpPr/>
          <p:nvPr/>
        </p:nvSpPr>
        <p:spPr>
          <a:xfrm>
            <a:off x="1027646" y="68129"/>
            <a:ext cx="4446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0C0EFF7-3408-442D-9128-897BF73C1CB7}"/>
              </a:ext>
            </a:extLst>
          </p:cNvPr>
          <p:cNvSpPr/>
          <p:nvPr/>
        </p:nvSpPr>
        <p:spPr>
          <a:xfrm>
            <a:off x="977900" y="1622425"/>
            <a:ext cx="3581400" cy="990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24F86165-5198-4938-8E5F-8D1E72990B31}"/>
              </a:ext>
            </a:extLst>
          </p:cNvPr>
          <p:cNvSpPr/>
          <p:nvPr/>
        </p:nvSpPr>
        <p:spPr>
          <a:xfrm>
            <a:off x="2501900" y="1203231"/>
            <a:ext cx="457200" cy="375743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922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02234" y="719879"/>
            <a:ext cx="5636352" cy="483352"/>
          </a:xfrm>
          <a:custGeom>
            <a:avLst/>
            <a:gdLst/>
            <a:ahLst/>
            <a:cxnLst/>
            <a:rect l="l" t="t" r="r" b="b"/>
            <a:pathLst>
              <a:path w="1634489" h="423544">
                <a:moveTo>
                  <a:pt x="1633889" y="0"/>
                </a:moveTo>
                <a:lnTo>
                  <a:pt x="296304" y="0"/>
                </a:lnTo>
                <a:lnTo>
                  <a:pt x="248407" y="3896"/>
                </a:lnTo>
                <a:lnTo>
                  <a:pt x="202909" y="15170"/>
                </a:lnTo>
                <a:lnTo>
                  <a:pt x="160434" y="33200"/>
                </a:lnTo>
                <a:lnTo>
                  <a:pt x="121603" y="57364"/>
                </a:lnTo>
                <a:lnTo>
                  <a:pt x="87039" y="87039"/>
                </a:lnTo>
                <a:lnTo>
                  <a:pt x="57364" y="121603"/>
                </a:lnTo>
                <a:lnTo>
                  <a:pt x="33200" y="160433"/>
                </a:lnTo>
                <a:lnTo>
                  <a:pt x="15170" y="202909"/>
                </a:lnTo>
                <a:lnTo>
                  <a:pt x="3896" y="248406"/>
                </a:lnTo>
                <a:lnTo>
                  <a:pt x="0" y="296304"/>
                </a:lnTo>
                <a:lnTo>
                  <a:pt x="0" y="423349"/>
                </a:lnTo>
                <a:lnTo>
                  <a:pt x="1337584" y="423349"/>
                </a:lnTo>
                <a:lnTo>
                  <a:pt x="1385482" y="419453"/>
                </a:lnTo>
                <a:lnTo>
                  <a:pt x="1430979" y="408178"/>
                </a:lnTo>
                <a:lnTo>
                  <a:pt x="1473454" y="390148"/>
                </a:lnTo>
                <a:lnTo>
                  <a:pt x="1512285" y="365984"/>
                </a:lnTo>
                <a:lnTo>
                  <a:pt x="1546849" y="336309"/>
                </a:lnTo>
                <a:lnTo>
                  <a:pt x="1576524" y="301745"/>
                </a:lnTo>
                <a:lnTo>
                  <a:pt x="1600688" y="262914"/>
                </a:lnTo>
                <a:lnTo>
                  <a:pt x="1618718" y="220439"/>
                </a:lnTo>
                <a:lnTo>
                  <a:pt x="1629992" y="174941"/>
                </a:lnTo>
                <a:lnTo>
                  <a:pt x="1633889" y="127043"/>
                </a:lnTo>
                <a:lnTo>
                  <a:pt x="1633889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           3.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Matndan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vositali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va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vositasiz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to‘ldiruvchilarni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topib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,</a:t>
            </a:r>
          </a:p>
          <a:p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    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daftaringizga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140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yozing</a:t>
            </a:r>
            <a:r>
              <a:rPr lang="en-US" sz="140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E6C0291-1BFE-4330-968E-898CF83ED3BE}"/>
              </a:ext>
            </a:extLst>
          </p:cNvPr>
          <p:cNvSpPr/>
          <p:nvPr/>
        </p:nvSpPr>
        <p:spPr>
          <a:xfrm>
            <a:off x="181429" y="1095621"/>
            <a:ext cx="5410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/>
          </a:p>
          <a:p>
            <a:r>
              <a:rPr lang="en-US" dirty="0"/>
              <a:t>               </a:t>
            </a:r>
            <a:r>
              <a:rPr lang="en-US" b="1" dirty="0"/>
              <a:t>             </a:t>
            </a:r>
            <a:r>
              <a:rPr lang="en-US" dirty="0"/>
              <a:t> </a:t>
            </a:r>
          </a:p>
          <a:p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18A256-BA7F-4010-B904-2FA7FC727D5D}"/>
              </a:ext>
            </a:extLst>
          </p:cNvPr>
          <p:cNvSpPr/>
          <p:nvPr/>
        </p:nvSpPr>
        <p:spPr>
          <a:xfrm>
            <a:off x="1027646" y="68129"/>
            <a:ext cx="4446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0C0EFF7-3408-442D-9128-897BF73C1CB7}"/>
              </a:ext>
            </a:extLst>
          </p:cNvPr>
          <p:cNvSpPr/>
          <p:nvPr/>
        </p:nvSpPr>
        <p:spPr>
          <a:xfrm>
            <a:off x="368300" y="1622425"/>
            <a:ext cx="2209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24F86165-5198-4938-8E5F-8D1E72990B31}"/>
              </a:ext>
            </a:extLst>
          </p:cNvPr>
          <p:cNvSpPr/>
          <p:nvPr/>
        </p:nvSpPr>
        <p:spPr>
          <a:xfrm>
            <a:off x="1130300" y="1207313"/>
            <a:ext cx="457200" cy="375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D57232-67D4-4B02-9F95-EB4A2EA41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904" y="1200056"/>
            <a:ext cx="530398" cy="40846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855BEF-A862-42C9-8FCD-E038051CB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573" y="1608523"/>
            <a:ext cx="2288127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36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791948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20" dirty="0" err="1"/>
              <a:t>Mustaqil</a:t>
            </a:r>
            <a:r>
              <a:rPr lang="en-US" spc="20" dirty="0"/>
              <a:t> </a:t>
            </a:r>
            <a:r>
              <a:rPr lang="en-US" spc="20" dirty="0" err="1"/>
              <a:t>bajarish</a:t>
            </a:r>
            <a:r>
              <a:rPr lang="en-US" spc="20" dirty="0"/>
              <a:t> </a:t>
            </a:r>
            <a:r>
              <a:rPr lang="en-US" spc="20" dirty="0" err="1"/>
              <a:t>uchun</a:t>
            </a:r>
            <a:r>
              <a:rPr lang="en-US" spc="20" dirty="0"/>
              <a:t> </a:t>
            </a:r>
            <a:r>
              <a:rPr lang="en-US" spc="20" dirty="0" err="1"/>
              <a:t>topshiriq</a:t>
            </a:r>
            <a:endParaRPr spc="15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844FBB-45C8-48B7-986A-C5E177939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81" y="557195"/>
            <a:ext cx="559219" cy="46974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1100A4-C10F-4937-A5EE-3FEBAE39A774}"/>
              </a:ext>
            </a:extLst>
          </p:cNvPr>
          <p:cNvSpPr/>
          <p:nvPr/>
        </p:nvSpPr>
        <p:spPr>
          <a:xfrm>
            <a:off x="368300" y="1241425"/>
            <a:ext cx="518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Barkamol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inson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deganda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nimani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tushunasiz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?“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mavzusida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 – 9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gapdan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iborat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bog‘lanishli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matn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tuzing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20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5BDA8A-E9C8-4325-8F0E-D3B0D481E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410649"/>
            <a:ext cx="1444228" cy="83420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607D11-B534-4615-B43D-E0A96C9CC93D}"/>
              </a:ext>
            </a:extLst>
          </p:cNvPr>
          <p:cNvSpPr/>
          <p:nvPr/>
        </p:nvSpPr>
        <p:spPr>
          <a:xfrm>
            <a:off x="279491" y="772974"/>
            <a:ext cx="5765888" cy="144655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E’tiboringiz</a:t>
            </a:r>
            <a:r>
              <a:rPr kumimoji="0" lang="ru-RU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uchun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cs typeface="Arial" panose="020B0604020202020204" pitchFamily="34" charset="0"/>
              </a:rPr>
              <a:t>rahmat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atura MT Script Capitals" panose="03020802060602070202" pitchFamily="66" charset="0"/>
                <a:cs typeface="Arial" panose="020B0604020202020204" pitchFamily="34" charset="0"/>
              </a:rPr>
              <a:t>!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90150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700" y="98425"/>
            <a:ext cx="5298776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z="1800" spc="15" dirty="0" err="1"/>
              <a:t>O‘tilgan</a:t>
            </a:r>
            <a:r>
              <a:rPr lang="en-US" sz="1800" spc="15" dirty="0"/>
              <a:t> </a:t>
            </a:r>
            <a:r>
              <a:rPr lang="en-US" sz="1800" spc="15" dirty="0" err="1"/>
              <a:t>mavzu</a:t>
            </a:r>
            <a:r>
              <a:rPr lang="en-US" sz="1800" spc="15" dirty="0"/>
              <a:t> </a:t>
            </a:r>
            <a:r>
              <a:rPr lang="en-US" sz="1800" spc="15" dirty="0" err="1"/>
              <a:t>yuzasidan</a:t>
            </a:r>
            <a:r>
              <a:rPr lang="en-US" sz="1800" spc="15" dirty="0"/>
              <a:t> </a:t>
            </a:r>
            <a:r>
              <a:rPr lang="en-US" sz="1800" spc="15" dirty="0" err="1"/>
              <a:t>savol</a:t>
            </a:r>
            <a:r>
              <a:rPr lang="en-US" sz="1800" spc="15" dirty="0"/>
              <a:t> </a:t>
            </a:r>
            <a:r>
              <a:rPr lang="en-US" sz="1800" spc="15" dirty="0" err="1"/>
              <a:t>va</a:t>
            </a:r>
            <a:r>
              <a:rPr lang="en-US" sz="1800" spc="15" dirty="0"/>
              <a:t> </a:t>
            </a:r>
            <a:r>
              <a:rPr lang="en-US" sz="1800" spc="15" dirty="0" err="1"/>
              <a:t>topshiriqlar</a:t>
            </a:r>
            <a:endParaRPr sz="1800" spc="15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7AA7933-5C0F-4F36-9877-4491F2B99982}"/>
              </a:ext>
            </a:extLst>
          </p:cNvPr>
          <p:cNvSpPr/>
          <p:nvPr/>
        </p:nvSpPr>
        <p:spPr>
          <a:xfrm>
            <a:off x="2273300" y="618462"/>
            <a:ext cx="3380732" cy="99785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Sinfingizda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iste’dodli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iqtidorli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bormi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BB8D55-088B-4F71-9CB7-236C04033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1659164"/>
            <a:ext cx="3901778" cy="148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77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700" y="98425"/>
            <a:ext cx="5298776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z="1800" spc="15" dirty="0" err="1"/>
              <a:t>O‘tilgan</a:t>
            </a:r>
            <a:r>
              <a:rPr lang="en-US" sz="1800" spc="15" dirty="0"/>
              <a:t> </a:t>
            </a:r>
            <a:r>
              <a:rPr lang="en-US" sz="1800" spc="15" dirty="0" err="1"/>
              <a:t>mavzu</a:t>
            </a:r>
            <a:r>
              <a:rPr lang="en-US" sz="1800" spc="15" dirty="0"/>
              <a:t> </a:t>
            </a:r>
            <a:r>
              <a:rPr lang="en-US" sz="1800" spc="15" dirty="0" err="1"/>
              <a:t>yuzasidan</a:t>
            </a:r>
            <a:r>
              <a:rPr lang="en-US" sz="1800" spc="15" dirty="0"/>
              <a:t> </a:t>
            </a:r>
            <a:r>
              <a:rPr lang="en-US" sz="1800" spc="15" dirty="0" err="1"/>
              <a:t>savol</a:t>
            </a:r>
            <a:r>
              <a:rPr lang="en-US" sz="1800" spc="15" dirty="0"/>
              <a:t> </a:t>
            </a:r>
            <a:r>
              <a:rPr lang="en-US" sz="1800" spc="15" dirty="0" err="1"/>
              <a:t>va</a:t>
            </a:r>
            <a:r>
              <a:rPr lang="en-US" sz="1800" spc="15" dirty="0"/>
              <a:t> </a:t>
            </a:r>
            <a:r>
              <a:rPr lang="en-US" sz="1800" spc="15" dirty="0" err="1"/>
              <a:t>topshiriqlar</a:t>
            </a:r>
            <a:endParaRPr sz="1800" spc="15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7AA7933-5C0F-4F36-9877-4491F2B99982}"/>
              </a:ext>
            </a:extLst>
          </p:cNvPr>
          <p:cNvSpPr/>
          <p:nvPr/>
        </p:nvSpPr>
        <p:spPr>
          <a:xfrm>
            <a:off x="1968500" y="661307"/>
            <a:ext cx="3469976" cy="118971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Vositali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vositasiz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to‘ldiruvchilar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09C57C-0999-447F-A744-CC9C65E53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847850"/>
            <a:ext cx="3901778" cy="16277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6C9FD99-397C-4B00-9188-C601C2AAACDB}"/>
              </a:ext>
            </a:extLst>
          </p:cNvPr>
          <p:cNvSpPr/>
          <p:nvPr/>
        </p:nvSpPr>
        <p:spPr>
          <a:xfrm>
            <a:off x="368301" y="2232025"/>
            <a:ext cx="3469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4.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To‘ldiruvchi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ko‘makchilar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ifodalanadi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01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050"/>
            <a:ext cx="5765800" cy="3230175"/>
            <a:chOff x="-67307" y="71163"/>
            <a:chExt cx="5845205" cy="3202362"/>
          </a:xfrm>
        </p:grpSpPr>
        <p:sp>
          <p:nvSpPr>
            <p:cNvPr id="3" name="object 3"/>
            <p:cNvSpPr/>
            <p:nvPr/>
          </p:nvSpPr>
          <p:spPr>
            <a:xfrm>
              <a:off x="-2932" y="638603"/>
              <a:ext cx="5780830" cy="2634922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-67307" y="71163"/>
              <a:ext cx="5845205" cy="579459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956" y="-24836"/>
            <a:ext cx="6825344" cy="63094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20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5-topshiriq</a:t>
            </a: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spc="15" dirty="0" err="1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spc="15" dirty="0" err="1">
                <a:latin typeface="Arial" panose="020B0604020202020204" pitchFamily="34" charset="0"/>
                <a:cs typeface="Arial" panose="020B0604020202020204" pitchFamily="34" charset="0"/>
              </a:rPr>
              <a:t>Maqollarning</a:t>
            </a: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" dirty="0" err="1">
                <a:latin typeface="Arial" panose="020B0604020202020204" pitchFamily="34" charset="0"/>
                <a:cs typeface="Arial" panose="020B0604020202020204" pitchFamily="34" charset="0"/>
              </a:rPr>
              <a:t>davomini</a:t>
            </a: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sz="20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A7A3B70-E624-4CBD-83FA-29487F1C1F4D}"/>
              </a:ext>
            </a:extLst>
          </p:cNvPr>
          <p:cNvSpPr/>
          <p:nvPr/>
        </p:nvSpPr>
        <p:spPr>
          <a:xfrm>
            <a:off x="825501" y="625"/>
            <a:ext cx="48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12EFE62F-BF83-4574-B165-9906D546C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68848"/>
              </p:ext>
            </p:extLst>
          </p:nvPr>
        </p:nvGraphicFramePr>
        <p:xfrm>
          <a:off x="139701" y="840971"/>
          <a:ext cx="5486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385">
                  <a:extLst>
                    <a:ext uri="{9D8B030D-6E8A-4147-A177-3AD203B41FA5}">
                      <a16:colId xmlns:a16="http://schemas.microsoft.com/office/drawing/2014/main" val="3654935411"/>
                    </a:ext>
                  </a:extLst>
                </a:gridCol>
                <a:gridCol w="2618015">
                  <a:extLst>
                    <a:ext uri="{9D8B030D-6E8A-4147-A177-3AD203B41FA5}">
                      <a16:colId xmlns:a16="http://schemas.microsoft.com/office/drawing/2014/main" val="6637316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Kattaga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hurmatda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soz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so‘zla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17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Odobli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bola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so‘rab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12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Eshik ochiq bo‘lsa ham, 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shakardan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shirin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998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so‘zla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kichikka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izzatda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482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Shirin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elga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manzur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688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690677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050"/>
            <a:ext cx="5765800" cy="3230175"/>
            <a:chOff x="-67307" y="71163"/>
            <a:chExt cx="5845205" cy="3202362"/>
          </a:xfrm>
        </p:grpSpPr>
        <p:sp>
          <p:nvSpPr>
            <p:cNvPr id="3" name="object 3"/>
            <p:cNvSpPr/>
            <p:nvPr/>
          </p:nvSpPr>
          <p:spPr>
            <a:xfrm>
              <a:off x="-2932" y="638603"/>
              <a:ext cx="5780830" cy="2634922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-67307" y="71163"/>
              <a:ext cx="5845205" cy="579459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956" y="-24836"/>
            <a:ext cx="6825344" cy="630942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en-US" sz="2000" spc="15" dirty="0" err="1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spc="15" dirty="0" err="1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spc="15" dirty="0" err="1">
                <a:latin typeface="Arial" panose="020B0604020202020204" pitchFamily="34" charset="0"/>
                <a:cs typeface="Arial" panose="020B0604020202020204" pitchFamily="34" charset="0"/>
              </a:rPr>
              <a:t>Maqollarning</a:t>
            </a: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" dirty="0" err="1">
                <a:latin typeface="Arial" panose="020B0604020202020204" pitchFamily="34" charset="0"/>
                <a:cs typeface="Arial" panose="020B0604020202020204" pitchFamily="34" charset="0"/>
              </a:rPr>
              <a:t>davomini</a:t>
            </a: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sz="20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A7A3B70-E624-4CBD-83FA-29487F1C1F4D}"/>
              </a:ext>
            </a:extLst>
          </p:cNvPr>
          <p:cNvSpPr/>
          <p:nvPr/>
        </p:nvSpPr>
        <p:spPr>
          <a:xfrm>
            <a:off x="825501" y="625"/>
            <a:ext cx="48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12EFE62F-BF83-4574-B165-9906D546C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921867"/>
              </p:ext>
            </p:extLst>
          </p:nvPr>
        </p:nvGraphicFramePr>
        <p:xfrm>
          <a:off x="108858" y="644992"/>
          <a:ext cx="5486400" cy="2321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385">
                  <a:extLst>
                    <a:ext uri="{9D8B030D-6E8A-4147-A177-3AD203B41FA5}">
                      <a16:colId xmlns:a16="http://schemas.microsoft.com/office/drawing/2014/main" val="3654935411"/>
                    </a:ext>
                  </a:extLst>
                </a:gridCol>
                <a:gridCol w="2618015">
                  <a:extLst>
                    <a:ext uri="{9D8B030D-6E8A-4147-A177-3AD203B41FA5}">
                      <a16:colId xmlns:a16="http://schemas.microsoft.com/office/drawing/2014/main" val="663731606"/>
                    </a:ext>
                  </a:extLst>
                </a:gridCol>
              </a:tblGrid>
              <a:tr h="444033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Kattaga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hurmatda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</a:t>
                      </a:r>
                      <a:r>
                        <a:rPr lang="en-US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ru-RU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kichikka</a:t>
                      </a:r>
                      <a:r>
                        <a:rPr kumimoji="0" 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izzatda</a:t>
                      </a:r>
                      <a:r>
                        <a:rPr kumimoji="0" 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kumimoji="0" lang="ru-RU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17864"/>
                  </a:ext>
                </a:extLst>
              </a:tr>
              <a:tr h="454193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Odobli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bola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elga</a:t>
                      </a:r>
                      <a:r>
                        <a:rPr kumimoji="0" 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manzur</a:t>
                      </a:r>
                      <a:r>
                        <a:rPr kumimoji="0" 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kumimoji="0" lang="ru-RU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912324"/>
                  </a:ext>
                </a:extLst>
              </a:tr>
              <a:tr h="464353">
                <a:tc>
                  <a:txBody>
                    <a:bodyPr/>
                    <a:lstStyle/>
                    <a:p>
                      <a:r>
                        <a:rPr lang="sv-SE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Eshik ochiq bo‘lsa ham, 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so‘rab</a:t>
                      </a:r>
                      <a:r>
                        <a:rPr kumimoji="0" 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kir</a:t>
                      </a:r>
                      <a:r>
                        <a:rPr kumimoji="0" 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kumimoji="0" lang="ru-RU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998320"/>
                  </a:ext>
                </a:extLst>
              </a:tr>
              <a:tr h="47451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so‘zla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soz</a:t>
                      </a:r>
                      <a:r>
                        <a:rPr kumimoji="0" 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so‘zla</a:t>
                      </a:r>
                      <a:r>
                        <a:rPr kumimoji="0" 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kumimoji="0" lang="ru-RU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482665"/>
                  </a:ext>
                </a:extLst>
              </a:tr>
              <a:tr h="48467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Shirin </a:t>
                      </a:r>
                      <a:r>
                        <a:rPr lang="en-US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endParaRPr lang="ru-RU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shakardan</a:t>
                      </a:r>
                      <a:r>
                        <a:rPr kumimoji="0" 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shirin</a:t>
                      </a:r>
                      <a:r>
                        <a:rPr kumimoji="0" 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kumimoji="0" lang="ru-RU" sz="18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688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147965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714"/>
            <a:ext cx="5765799" cy="2837912"/>
            <a:chOff x="0" y="3714"/>
            <a:chExt cx="5765799" cy="2837912"/>
          </a:xfrm>
        </p:grpSpPr>
        <p:sp>
          <p:nvSpPr>
            <p:cNvPr id="3" name="object 3"/>
            <p:cNvSpPr/>
            <p:nvPr/>
          </p:nvSpPr>
          <p:spPr>
            <a:xfrm>
              <a:off x="66840" y="541012"/>
              <a:ext cx="5650865" cy="2300614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714"/>
              <a:ext cx="5765799" cy="50503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8300" y="46207"/>
            <a:ext cx="5765799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2000" spc="15" dirty="0" err="1">
                <a:latin typeface="Arial" panose="020B0604020202020204" pitchFamily="34" charset="0"/>
                <a:cs typeface="Arial" panose="020B0604020202020204" pitchFamily="34" charset="0"/>
              </a:rPr>
              <a:t>Yodda</a:t>
            </a: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" dirty="0" err="1">
                <a:latin typeface="Arial" panose="020B0604020202020204" pitchFamily="34" charset="0"/>
                <a:cs typeface="Arial" panose="020B0604020202020204" pitchFamily="34" charset="0"/>
              </a:rPr>
              <a:t>tuting</a:t>
            </a: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sz="20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8010022-E78B-42E5-BA04-5E12EBBBC5E3}"/>
              </a:ext>
            </a:extLst>
          </p:cNvPr>
          <p:cNvSpPr/>
          <p:nvPr/>
        </p:nvSpPr>
        <p:spPr>
          <a:xfrm>
            <a:off x="215900" y="1290028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ru-RU" i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F3CCFF-B2FA-4ACA-B52D-7424D2D35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5" y="582811"/>
            <a:ext cx="4358805" cy="248741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4B33B87-CA3A-4D65-873C-B6BE8AD076B4}"/>
              </a:ext>
            </a:extLst>
          </p:cNvPr>
          <p:cNvSpPr/>
          <p:nvPr/>
        </p:nvSpPr>
        <p:spPr>
          <a:xfrm>
            <a:off x="368300" y="774502"/>
            <a:ext cx="4038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8DF730-3BF1-4C72-AE5A-72C4136FC00F}"/>
              </a:ext>
            </a:extLst>
          </p:cNvPr>
          <p:cNvSpPr/>
          <p:nvPr/>
        </p:nvSpPr>
        <p:spPr>
          <a:xfrm>
            <a:off x="59904" y="630714"/>
            <a:ext cx="3947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farzand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bilginki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aql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farzandga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ota-onani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izzat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hurmat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vojibdir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ota-onadir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Ota-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onani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hurmat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qilaman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deb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ko‘nglingga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keltirma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bilginki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o‘limga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tayyor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turadilar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ED944E-CC31-41E0-92C2-097E99E50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51"/>
          <a:stretch/>
        </p:blipFill>
        <p:spPr>
          <a:xfrm>
            <a:off x="4072412" y="834356"/>
            <a:ext cx="1617477" cy="170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9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00" y="98425"/>
            <a:ext cx="5486400" cy="3244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  <a:tabLst>
                <a:tab pos="1689100" algn="l"/>
              </a:tabLst>
            </a:pP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Ota-</a:t>
            </a:r>
            <a:r>
              <a:rPr lang="en-US" sz="2000" spc="15" dirty="0" err="1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" dirty="0" err="1">
                <a:latin typeface="Arial" panose="020B0604020202020204" pitchFamily="34" charset="0"/>
                <a:cs typeface="Arial" panose="020B0604020202020204" pitchFamily="34" charset="0"/>
              </a:rPr>
              <a:t>oldidagi</a:t>
            </a: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" dirty="0" err="1">
                <a:latin typeface="Arial" panose="020B0604020202020204" pitchFamily="34" charset="0"/>
                <a:cs typeface="Arial" panose="020B0604020202020204" pitchFamily="34" charset="0"/>
              </a:rPr>
              <a:t>burchlar</a:t>
            </a:r>
            <a:endParaRPr sz="20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8CEC46-E819-470A-8CC9-24135560A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784225"/>
            <a:ext cx="4267200" cy="222523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807D032-4191-4C3E-A4BD-D7D712D3FCE6}"/>
              </a:ext>
            </a:extLst>
          </p:cNvPr>
          <p:cNvSpPr/>
          <p:nvPr/>
        </p:nvSpPr>
        <p:spPr>
          <a:xfrm>
            <a:off x="1828800" y="1060242"/>
            <a:ext cx="3721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D34817"/>
              </a:buClr>
              <a:buSzPct val="85000"/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Farzand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oqil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dono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>
              <a:buClr>
                <a:srgbClr val="D34817"/>
              </a:buClr>
              <a:buSzPct val="85000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ota-onaning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mehr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haqini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ado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etishdan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bo‘yin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tovlamaydi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Ota-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aslida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jon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dil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parvarish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87FDE3-483C-4DAA-BFF1-4BE28C066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44" y="881038"/>
            <a:ext cx="1551527" cy="175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76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714"/>
            <a:ext cx="5765799" cy="2837912"/>
            <a:chOff x="0" y="3714"/>
            <a:chExt cx="5765799" cy="2837912"/>
          </a:xfrm>
        </p:grpSpPr>
        <p:sp>
          <p:nvSpPr>
            <p:cNvPr id="3" name="object 3"/>
            <p:cNvSpPr/>
            <p:nvPr/>
          </p:nvSpPr>
          <p:spPr>
            <a:xfrm>
              <a:off x="66840" y="541012"/>
              <a:ext cx="5650865" cy="2300614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714"/>
              <a:ext cx="5765799" cy="50503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8300" y="46207"/>
            <a:ext cx="5765799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Ota-</a:t>
            </a:r>
            <a:r>
              <a:rPr lang="en-US" sz="2000" spc="15" dirty="0" err="1"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" dirty="0" err="1">
                <a:latin typeface="Arial" panose="020B0604020202020204" pitchFamily="34" charset="0"/>
                <a:cs typeface="Arial" panose="020B0604020202020204" pitchFamily="34" charset="0"/>
              </a:rPr>
              <a:t>oldidagi</a:t>
            </a:r>
            <a:r>
              <a:rPr lang="en-US" sz="20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pc="15" dirty="0" err="1">
                <a:latin typeface="Arial" panose="020B0604020202020204" pitchFamily="34" charset="0"/>
                <a:cs typeface="Arial" panose="020B0604020202020204" pitchFamily="34" charset="0"/>
              </a:rPr>
              <a:t>burchlar</a:t>
            </a:r>
            <a:endParaRPr sz="20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8010022-E78B-42E5-BA04-5E12EBBBC5E3}"/>
              </a:ext>
            </a:extLst>
          </p:cNvPr>
          <p:cNvSpPr/>
          <p:nvPr/>
        </p:nvSpPr>
        <p:spPr>
          <a:xfrm>
            <a:off x="215900" y="1290028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ru-RU" i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F3CCFF-B2FA-4ACA-B52D-7424D2D35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406" y="655355"/>
            <a:ext cx="3651394" cy="230061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4B33B87-CA3A-4D65-873C-B6BE8AD076B4}"/>
              </a:ext>
            </a:extLst>
          </p:cNvPr>
          <p:cNvSpPr/>
          <p:nvPr/>
        </p:nvSpPr>
        <p:spPr>
          <a:xfrm>
            <a:off x="2152506" y="743724"/>
            <a:ext cx="324499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1600" dirty="0">
                <a:solidFill>
                  <a:srgbClr val="002060"/>
                </a:solidFill>
                <a:latin typeface="Perpetua"/>
              </a:rPr>
              <a:t>        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kamchilik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qidirsang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qachon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nomga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sazovor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bo‘lmaysan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farzanding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haqingda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bo‘lishini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tilasang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ota-onang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bo‘l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3AA64F-D4E4-40B3-AF8A-A723A6939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19" y="860425"/>
            <a:ext cx="1835039" cy="159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4550</TotalTime>
  <Words>700</Words>
  <Application>Microsoft Office PowerPoint</Application>
  <PresentationFormat>Произвольный</PresentationFormat>
  <Paragraphs>124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Cambria</vt:lpstr>
      <vt:lpstr>Matura MT Script Capitals</vt:lpstr>
      <vt:lpstr>Monotype Corsiva</vt:lpstr>
      <vt:lpstr>Perpetua</vt:lpstr>
      <vt:lpstr>Times New Roman</vt:lpstr>
      <vt:lpstr>Office Theme</vt:lpstr>
      <vt:lpstr> O‘zbek tili</vt:lpstr>
      <vt:lpstr>DARS SHIORI</vt:lpstr>
      <vt:lpstr>O‘tilgan mavzu yuzasidan savol va topshiriqlar</vt:lpstr>
      <vt:lpstr>O‘tilgan mavzu yuzasidan savol va topshiriqlar</vt:lpstr>
      <vt:lpstr>5-topshiriq. O‘qing. Maqollarning davomini toping.</vt:lpstr>
      <vt:lpstr>5- topshiriq. O‘qing. Maqollarning davomini toping.</vt:lpstr>
      <vt:lpstr>Yodda tuting!</vt:lpstr>
      <vt:lpstr>Ota-ona oldidagi burchlar</vt:lpstr>
      <vt:lpstr>Ota-ona oldidagi burchlar</vt:lpstr>
      <vt:lpstr>Ota-ona oldidagi burchlar</vt:lpstr>
      <vt:lpstr>Презентация PowerPoint</vt:lpstr>
      <vt:lpstr>Презентация PowerPoint</vt:lpstr>
      <vt:lpstr>To‘ldiruvchi quyidagi so‘zlar bilan ifodalanadi</vt:lpstr>
      <vt:lpstr>To‘ldiruvchi quyidagi so‘zlar bilan ifodalanadi</vt:lpstr>
      <vt:lpstr>Masalan:</vt:lpstr>
      <vt:lpstr>6-topshiriq </vt:lpstr>
      <vt:lpstr>Презентация PowerPoint</vt:lpstr>
      <vt:lpstr>Презентация PowerPoint</vt:lpstr>
      <vt:lpstr>Xotira mashqi</vt:lpstr>
      <vt:lpstr>Xotira mashqi</vt:lpstr>
      <vt:lpstr>Презентация PowerPoint</vt:lpstr>
      <vt:lpstr>Презентация PowerPoint</vt:lpstr>
      <vt:lpstr>Презентация PowerPoint</vt:lpstr>
      <vt:lpstr>Mustaqil bajarish uchun topshiriq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O‘zbek tili</dc:title>
  <cp:lastModifiedBy>User</cp:lastModifiedBy>
  <cp:revision>531</cp:revision>
  <cp:lastPrinted>2020-09-12T06:53:39Z</cp:lastPrinted>
  <dcterms:created xsi:type="dcterms:W3CDTF">2020-04-13T08:06:06Z</dcterms:created>
  <dcterms:modified xsi:type="dcterms:W3CDTF">2021-01-29T10:12:04Z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