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34"/>
  </p:notesMasterIdLst>
  <p:sldIdLst>
    <p:sldId id="256" r:id="rId3"/>
    <p:sldId id="416" r:id="rId4"/>
    <p:sldId id="426" r:id="rId5"/>
    <p:sldId id="302" r:id="rId6"/>
    <p:sldId id="427" r:id="rId7"/>
    <p:sldId id="420" r:id="rId8"/>
    <p:sldId id="284" r:id="rId9"/>
    <p:sldId id="421" r:id="rId10"/>
    <p:sldId id="422" r:id="rId11"/>
    <p:sldId id="431" r:id="rId12"/>
    <p:sldId id="423" r:id="rId13"/>
    <p:sldId id="417" r:id="rId14"/>
    <p:sldId id="286" r:id="rId15"/>
    <p:sldId id="418" r:id="rId16"/>
    <p:sldId id="419" r:id="rId17"/>
    <p:sldId id="289" r:id="rId18"/>
    <p:sldId id="294" r:id="rId19"/>
    <p:sldId id="259" r:id="rId20"/>
    <p:sldId id="258" r:id="rId21"/>
    <p:sldId id="277" r:id="rId22"/>
    <p:sldId id="429" r:id="rId23"/>
    <p:sldId id="430" r:id="rId24"/>
    <p:sldId id="269" r:id="rId25"/>
    <p:sldId id="412" r:id="rId26"/>
    <p:sldId id="413" r:id="rId27"/>
    <p:sldId id="414" r:id="rId28"/>
    <p:sldId id="425" r:id="rId29"/>
    <p:sldId id="415" r:id="rId30"/>
    <p:sldId id="428" r:id="rId31"/>
    <p:sldId id="272" r:id="rId32"/>
    <p:sldId id="281" r:id="rId33"/>
  </p:sldIdLst>
  <p:sldSz cx="5765800" cy="3244850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5" autoAdjust="0"/>
    <p:restoredTop sz="94660"/>
  </p:normalViewPr>
  <p:slideViewPr>
    <p:cSldViewPr>
      <p:cViewPr varScale="1">
        <p:scale>
          <a:sx n="166" d="100"/>
          <a:sy n="166" d="100"/>
        </p:scale>
        <p:origin x="528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62929-1E75-4F3D-BE4C-0E5198CDF160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6875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7DEB0-E21A-43BB-9A64-CAFDE343D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55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DEB0-E21A-43BB-9A64-CAFDE343D5AC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771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DEB0-E21A-43BB-9A64-CAFDE343D5AC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193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DEB0-E21A-43BB-9A64-CAFDE343D5AC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475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7DEB0-E21A-43BB-9A64-CAFDE343D5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173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7DEB0-E21A-43BB-9A64-CAFDE343D5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81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27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4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929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657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6"/>
            <a:ext cx="250812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6"/>
            <a:ext cx="250812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272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32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66849" y="71165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3" y="102425"/>
            <a:ext cx="5164295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9" y="1083505"/>
            <a:ext cx="493524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1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1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1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655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799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199">
        <a:defRPr>
          <a:latin typeface="+mn-lt"/>
          <a:ea typeface="+mn-ea"/>
          <a:cs typeface="+mn-cs"/>
        </a:defRPr>
      </a:lvl7pPr>
      <a:lvl8pPr marL="3200399">
        <a:defRPr>
          <a:latin typeface="+mn-lt"/>
          <a:ea typeface="+mn-ea"/>
          <a:cs typeface="+mn-cs"/>
        </a:defRPr>
      </a:lvl8pPr>
      <a:lvl9pPr marL="365759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799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199">
        <a:defRPr>
          <a:latin typeface="+mn-lt"/>
          <a:ea typeface="+mn-ea"/>
          <a:cs typeface="+mn-cs"/>
        </a:defRPr>
      </a:lvl7pPr>
      <a:lvl8pPr marL="3200399">
        <a:defRPr>
          <a:latin typeface="+mn-lt"/>
          <a:ea typeface="+mn-ea"/>
          <a:cs typeface="+mn-cs"/>
        </a:defRPr>
      </a:lvl8pPr>
      <a:lvl9pPr marL="365759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2409373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80" dirty="0"/>
              <a:t> </a:t>
            </a:r>
            <a:r>
              <a:rPr lang="en-US" sz="3400" spc="-80" dirty="0" err="1"/>
              <a:t>O‘zbek</a:t>
            </a:r>
            <a:r>
              <a:rPr lang="en-US" sz="3400" spc="-80" dirty="0"/>
              <a:t> </a:t>
            </a:r>
            <a:r>
              <a:rPr sz="3400" spc="5" dirty="0" err="1"/>
              <a:t>tili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619994" y="1132495"/>
            <a:ext cx="4988838" cy="7655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spcBef>
                <a:spcPts val="110"/>
              </a:spcBef>
            </a:pP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: 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Barkamollik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. </a:t>
            </a:r>
          </a:p>
          <a:p>
            <a:pPr marL="18415">
              <a:spcBef>
                <a:spcPts val="110"/>
              </a:spcBef>
            </a:pP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(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To‘ldiruvchi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, 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uning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turlari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) </a:t>
            </a:r>
          </a:p>
        </p:txBody>
      </p:sp>
      <p:sp>
        <p:nvSpPr>
          <p:cNvPr id="6" name="object 6"/>
          <p:cNvSpPr/>
          <p:nvPr/>
        </p:nvSpPr>
        <p:spPr>
          <a:xfrm>
            <a:off x="156968" y="115021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968" y="1980309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243935" y="212868"/>
            <a:ext cx="1077189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329354" y="318453"/>
            <a:ext cx="962929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9 -</a:t>
            </a:r>
            <a:r>
              <a:rPr lang="en-US" sz="2250" b="1" spc="10" dirty="0" err="1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2250" dirty="0">
              <a:latin typeface="Arial"/>
              <a:cs typeface="Arial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3AEFCFC6-4D37-481C-9310-1F335B47B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0" y="2146983"/>
            <a:ext cx="1676401" cy="1075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00" y="98425"/>
            <a:ext cx="5486400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z="2000" kern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Iqtidorli</a:t>
            </a:r>
            <a:r>
              <a:rPr lang="en-US" sz="20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iste’dodlilar</a:t>
            </a: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taqdirlanmoqda</a:t>
            </a:r>
            <a:endParaRPr sz="20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18CEC46-E819-470A-8CC9-24135560A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143" y="866019"/>
            <a:ext cx="3657600" cy="222523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807D032-4191-4C3E-A4BD-D7D712D3FCE6}"/>
              </a:ext>
            </a:extLst>
          </p:cNvPr>
          <p:cNvSpPr/>
          <p:nvPr/>
        </p:nvSpPr>
        <p:spPr>
          <a:xfrm>
            <a:off x="2578100" y="866019"/>
            <a:ext cx="2882900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Iqtidorli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iste’dodli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yoshlarni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Nihol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mukofotining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etilishi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eshigini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580"/>
              </a:spcBef>
              <a:buClr>
                <a:srgbClr val="D34817"/>
              </a:buClr>
              <a:buSzPct val="85000"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D802CA1-EA5B-4E20-924F-3CF5C96A6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866019"/>
            <a:ext cx="1639966" cy="174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45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050"/>
            <a:ext cx="5765800" cy="3056175"/>
            <a:chOff x="-67307" y="71163"/>
            <a:chExt cx="5845205" cy="3029860"/>
          </a:xfrm>
        </p:grpSpPr>
        <p:sp>
          <p:nvSpPr>
            <p:cNvPr id="3" name="object 3"/>
            <p:cNvSpPr/>
            <p:nvPr/>
          </p:nvSpPr>
          <p:spPr>
            <a:xfrm>
              <a:off x="-2932" y="638603"/>
              <a:ext cx="5780830" cy="2462420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-67307" y="71163"/>
              <a:ext cx="5845205" cy="579459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956" y="-24836"/>
            <a:ext cx="6825344" cy="603883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Sog‘lom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barkamol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avlodni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tarbiyalashda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tutadi</a:t>
            </a:r>
            <a:endParaRPr spc="15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A7A3B70-E624-4CBD-83FA-29487F1C1F4D}"/>
              </a:ext>
            </a:extLst>
          </p:cNvPr>
          <p:cNvSpPr/>
          <p:nvPr/>
        </p:nvSpPr>
        <p:spPr>
          <a:xfrm>
            <a:off x="825501" y="625"/>
            <a:ext cx="48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70E87F3-982A-4849-AB0B-93E4691C8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695739"/>
            <a:ext cx="2286198" cy="21581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93094CE-83C6-40C9-945C-77B8D5C4B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898" y="701835"/>
            <a:ext cx="2188654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09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00" y="-375"/>
            <a:ext cx="5650873" cy="2580806"/>
            <a:chOff x="66840" y="71163"/>
            <a:chExt cx="5650873" cy="2770462"/>
          </a:xfrm>
        </p:grpSpPr>
        <p:sp>
          <p:nvSpPr>
            <p:cNvPr id="3" name="object 3"/>
            <p:cNvSpPr/>
            <p:nvPr/>
          </p:nvSpPr>
          <p:spPr>
            <a:xfrm>
              <a:off x="66840" y="1089024"/>
              <a:ext cx="5650865" cy="1752601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50503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9229" y="104368"/>
            <a:ext cx="5277673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pc="15" dirty="0"/>
              <a:t>TO‘LDIRUVCHI</a:t>
            </a:r>
            <a:endParaRPr spc="15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C812E04-C72C-40BA-B06E-8FF30F2FD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57" y="592881"/>
            <a:ext cx="2091109" cy="49991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8010022-E78B-42E5-BA04-5E12EBBBC5E3}"/>
              </a:ext>
            </a:extLst>
          </p:cNvPr>
          <p:cNvSpPr/>
          <p:nvPr/>
        </p:nvSpPr>
        <p:spPr>
          <a:xfrm>
            <a:off x="210469" y="1025455"/>
            <a:ext cx="54530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Gapning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bo‘lagini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ko‘pincha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kesimni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to‘ldirib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darajali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to‘ldiruvchi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qaradi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men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qaradim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i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8B0BBF0-B9E9-4C53-9871-F105772D0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84" y="452732"/>
            <a:ext cx="592759" cy="46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30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1"/>
            <a:ext cx="5765800" cy="3244851"/>
            <a:chOff x="12100" y="57915"/>
            <a:chExt cx="5765800" cy="3059737"/>
          </a:xfrm>
        </p:grpSpPr>
        <p:sp>
          <p:nvSpPr>
            <p:cNvPr id="3" name="object 3"/>
            <p:cNvSpPr/>
            <p:nvPr/>
          </p:nvSpPr>
          <p:spPr>
            <a:xfrm>
              <a:off x="66844" y="528044"/>
              <a:ext cx="5650865" cy="258960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2100" y="57915"/>
              <a:ext cx="5765800" cy="452075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6465" y="44285"/>
            <a:ext cx="4878705" cy="34111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pc="15" dirty="0"/>
              <a:t>GRAMMATIK MAVZU</a:t>
            </a:r>
            <a:endParaRPr spc="15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90290D1-FA7F-43EB-B040-D9753A7E7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54" y="1487107"/>
            <a:ext cx="1707292" cy="813900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FD1553E-C95F-4AD7-8C8D-1C73986C6486}"/>
              </a:ext>
            </a:extLst>
          </p:cNvPr>
          <p:cNvSpPr/>
          <p:nvPr/>
        </p:nvSpPr>
        <p:spPr>
          <a:xfrm>
            <a:off x="780051" y="1607036"/>
            <a:ext cx="1066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vositali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18FF3F82-66D3-4477-B3B4-32A751C197A8}"/>
              </a:ext>
            </a:extLst>
          </p:cNvPr>
          <p:cNvSpPr/>
          <p:nvPr/>
        </p:nvSpPr>
        <p:spPr>
          <a:xfrm>
            <a:off x="292100" y="532100"/>
            <a:ext cx="4648200" cy="453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TO‘LDIRUVCHI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636CC1B-2357-4153-A956-3BB47DBB8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100" y="1487107"/>
            <a:ext cx="1707292" cy="8139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2493E20-3D40-440C-91AA-190B01C997C0}"/>
              </a:ext>
            </a:extLst>
          </p:cNvPr>
          <p:cNvSpPr/>
          <p:nvPr/>
        </p:nvSpPr>
        <p:spPr>
          <a:xfrm>
            <a:off x="3340100" y="1611993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vositasiz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: изогнутая влево 6">
            <a:extLst>
              <a:ext uri="{FF2B5EF4-FFF2-40B4-BE49-F238E27FC236}">
                <a16:creationId xmlns:a16="http://schemas.microsoft.com/office/drawing/2014/main" xmlns="" id="{6DF82496-A24F-4567-9177-D38CDAED25C6}"/>
              </a:ext>
            </a:extLst>
          </p:cNvPr>
          <p:cNvSpPr/>
          <p:nvPr/>
        </p:nvSpPr>
        <p:spPr>
          <a:xfrm>
            <a:off x="4025900" y="985408"/>
            <a:ext cx="304800" cy="4533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: изогнутая вправо 8">
            <a:extLst>
              <a:ext uri="{FF2B5EF4-FFF2-40B4-BE49-F238E27FC236}">
                <a16:creationId xmlns:a16="http://schemas.microsoft.com/office/drawing/2014/main" xmlns="" id="{FFEADE64-F195-4AD6-A238-98AC3FFDCE99}"/>
              </a:ext>
            </a:extLst>
          </p:cNvPr>
          <p:cNvSpPr/>
          <p:nvPr/>
        </p:nvSpPr>
        <p:spPr>
          <a:xfrm>
            <a:off x="1113971" y="1004022"/>
            <a:ext cx="304800" cy="4533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1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1"/>
            <a:ext cx="5765800" cy="3244851"/>
            <a:chOff x="12100" y="57915"/>
            <a:chExt cx="5765800" cy="3059737"/>
          </a:xfrm>
        </p:grpSpPr>
        <p:sp>
          <p:nvSpPr>
            <p:cNvPr id="3" name="object 3"/>
            <p:cNvSpPr/>
            <p:nvPr/>
          </p:nvSpPr>
          <p:spPr>
            <a:xfrm>
              <a:off x="66844" y="528044"/>
              <a:ext cx="5650865" cy="258960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2100" y="57915"/>
              <a:ext cx="5765800" cy="452075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5562" y="-6449"/>
            <a:ext cx="4878705" cy="60272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VOSITALI TO‘LDIRUVCHI</a:t>
            </a:r>
            <a:r>
              <a:rPr lang="ru-RU" sz="16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6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spc="15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481BC27-7DFA-48AC-898A-07DB9F211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9" y="677101"/>
            <a:ext cx="1113443" cy="7527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BEB7C86-2BF5-4051-9D7E-E1D28723B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61" y="675861"/>
            <a:ext cx="1050288" cy="762996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99EA3AB-45C0-4D70-9475-E8CD3E414451}"/>
              </a:ext>
            </a:extLst>
          </p:cNvPr>
          <p:cNvSpPr/>
          <p:nvPr/>
        </p:nvSpPr>
        <p:spPr>
          <a:xfrm>
            <a:off x="1516077" y="827048"/>
            <a:ext cx="10502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Nimaga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7D47EE3-CFE4-4FBE-9C6F-1A21AD719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539" y="656100"/>
            <a:ext cx="1206387" cy="65664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90290D1-FA7F-43EB-B040-D9753A7E7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281" y="1548161"/>
            <a:ext cx="1225633" cy="7293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6223746-E481-4F23-822C-A34766790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95" y="1547679"/>
            <a:ext cx="1223244" cy="716476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FD1553E-C95F-4AD7-8C8D-1C73986C6486}"/>
              </a:ext>
            </a:extLst>
          </p:cNvPr>
          <p:cNvSpPr/>
          <p:nvPr/>
        </p:nvSpPr>
        <p:spPr>
          <a:xfrm>
            <a:off x="4496629" y="1528050"/>
            <a:ext cx="923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Nima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BC7DB8D-AF62-4F94-9D6B-EF4090A16FC7}"/>
              </a:ext>
            </a:extLst>
          </p:cNvPr>
          <p:cNvSpPr/>
          <p:nvPr/>
        </p:nvSpPr>
        <p:spPr>
          <a:xfrm>
            <a:off x="4335581" y="735703"/>
            <a:ext cx="11083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Nimada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Стрелка: изогнутая влево 32">
            <a:extLst>
              <a:ext uri="{FF2B5EF4-FFF2-40B4-BE49-F238E27FC236}">
                <a16:creationId xmlns:a16="http://schemas.microsoft.com/office/drawing/2014/main" xmlns="" id="{748796FA-F5B9-4D07-B6E4-677ABD0AE2F6}"/>
              </a:ext>
            </a:extLst>
          </p:cNvPr>
          <p:cNvSpPr/>
          <p:nvPr/>
        </p:nvSpPr>
        <p:spPr>
          <a:xfrm>
            <a:off x="5376033" y="998757"/>
            <a:ext cx="335022" cy="7293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05671F9-ECCB-4288-B340-73B2A4EDC49D}"/>
              </a:ext>
            </a:extLst>
          </p:cNvPr>
          <p:cNvSpPr/>
          <p:nvPr/>
        </p:nvSpPr>
        <p:spPr>
          <a:xfrm>
            <a:off x="194764" y="881022"/>
            <a:ext cx="9364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636CC1B-2357-4153-A956-3BB47DBB8B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802" y="680389"/>
            <a:ext cx="1140094" cy="69210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2493E20-3D40-440C-91AA-190B01C997C0}"/>
              </a:ext>
            </a:extLst>
          </p:cNvPr>
          <p:cNvSpPr/>
          <p:nvPr/>
        </p:nvSpPr>
        <p:spPr>
          <a:xfrm>
            <a:off x="2959473" y="787733"/>
            <a:ext cx="9364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xmlns="" id="{13EE5886-3AF0-4069-9D0E-6A5719798B1E}"/>
              </a:ext>
            </a:extLst>
          </p:cNvPr>
          <p:cNvSpPr/>
          <p:nvPr/>
        </p:nvSpPr>
        <p:spPr>
          <a:xfrm>
            <a:off x="1213592" y="957010"/>
            <a:ext cx="259826" cy="186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xmlns="" id="{A23DAC7E-F916-46DD-8BE3-7577D342D831}"/>
              </a:ext>
            </a:extLst>
          </p:cNvPr>
          <p:cNvSpPr/>
          <p:nvPr/>
        </p:nvSpPr>
        <p:spPr>
          <a:xfrm>
            <a:off x="2516039" y="945674"/>
            <a:ext cx="266925" cy="154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E00F3E4-52C6-4BFA-B8A3-332F3F75D2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2609" y="1528050"/>
            <a:ext cx="1292464" cy="78996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3AF54E4-BD8D-4D41-8DA1-1F15B61F8163}"/>
              </a:ext>
            </a:extLst>
          </p:cNvPr>
          <p:cNvSpPr/>
          <p:nvPr/>
        </p:nvSpPr>
        <p:spPr>
          <a:xfrm>
            <a:off x="3181924" y="1528050"/>
            <a:ext cx="1217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1B3D18B-0820-4A09-BF5F-07259BCD22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4105" y="1514996"/>
            <a:ext cx="1217316" cy="80927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638E2C64-6963-4431-9CB9-362D8FB4C8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59" y="2400158"/>
            <a:ext cx="1217316" cy="80927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80D2874-FC84-48CE-8A61-57E633835A1E}"/>
              </a:ext>
            </a:extLst>
          </p:cNvPr>
          <p:cNvSpPr/>
          <p:nvPr/>
        </p:nvSpPr>
        <p:spPr>
          <a:xfrm>
            <a:off x="282774" y="1671186"/>
            <a:ext cx="10615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Kimdan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F4479FD-A947-4B77-9E2A-242825891632}"/>
              </a:ext>
            </a:extLst>
          </p:cNvPr>
          <p:cNvSpPr/>
          <p:nvPr/>
        </p:nvSpPr>
        <p:spPr>
          <a:xfrm>
            <a:off x="1581647" y="1687166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Nimadan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68D7EEA4-9C21-4994-98FB-7254AE518C4C}"/>
              </a:ext>
            </a:extLst>
          </p:cNvPr>
          <p:cNvSpPr/>
          <p:nvPr/>
        </p:nvSpPr>
        <p:spPr>
          <a:xfrm>
            <a:off x="328459" y="2458332"/>
            <a:ext cx="970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</a:t>
            </a:r>
          </a:p>
          <a:p>
            <a:pPr lvl="0">
              <a:defRPr/>
            </a:pP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60A49B1F-482D-422D-87DB-7B7A406C30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8460" y="2400350"/>
            <a:ext cx="1268334" cy="809276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D41B12A0-B3FA-4C6D-B45D-517DCCBA647C}"/>
              </a:ext>
            </a:extLst>
          </p:cNvPr>
          <p:cNvSpPr/>
          <p:nvPr/>
        </p:nvSpPr>
        <p:spPr>
          <a:xfrm>
            <a:off x="1731284" y="2453889"/>
            <a:ext cx="970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>
              <a:defRPr/>
            </a:pP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46BB9CC2-EEC8-4E3C-A494-41A2637BD2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7983" y="2426004"/>
            <a:ext cx="1328505" cy="729305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988B93D9-53B0-428F-B150-FA54097F101B}"/>
              </a:ext>
            </a:extLst>
          </p:cNvPr>
          <p:cNvSpPr/>
          <p:nvPr/>
        </p:nvSpPr>
        <p:spPr>
          <a:xfrm>
            <a:off x="2932019" y="2528867"/>
            <a:ext cx="12346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CCBDA64D-5386-4921-8BB3-A9226D1A55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9087" y="2423732"/>
            <a:ext cx="1276695" cy="733850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09F96B2F-2FA5-42EE-A596-C91CD7BCD18C}"/>
              </a:ext>
            </a:extLst>
          </p:cNvPr>
          <p:cNvSpPr/>
          <p:nvPr/>
        </p:nvSpPr>
        <p:spPr>
          <a:xfrm>
            <a:off x="4367677" y="2545843"/>
            <a:ext cx="14061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402C64E9-2649-413C-9741-7EA8D435DF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6933" y="1731136"/>
            <a:ext cx="239329" cy="20442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CFE61CBD-D628-47B5-B5AC-C370BD2D23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3086" y="902885"/>
            <a:ext cx="292633" cy="20912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1B68E31E-80D6-465C-B1AC-0A76B2597D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6052" y="2605039"/>
            <a:ext cx="292633" cy="24995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E18E11E1-975D-491E-A3E5-40516AE19D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9614" y="1771608"/>
            <a:ext cx="208058" cy="2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6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1"/>
            <a:ext cx="5765800" cy="3244851"/>
            <a:chOff x="12100" y="57915"/>
            <a:chExt cx="5765800" cy="3059737"/>
          </a:xfrm>
        </p:grpSpPr>
        <p:sp>
          <p:nvSpPr>
            <p:cNvPr id="3" name="object 3"/>
            <p:cNvSpPr/>
            <p:nvPr/>
          </p:nvSpPr>
          <p:spPr>
            <a:xfrm>
              <a:off x="66844" y="528044"/>
              <a:ext cx="5650865" cy="258960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2100" y="57915"/>
              <a:ext cx="5765800" cy="452075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6465" y="44285"/>
            <a:ext cx="4878705" cy="34111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pc="15" dirty="0"/>
              <a:t>GRAMMATIK MAVZU</a:t>
            </a:r>
            <a:endParaRPr spc="15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90290D1-FA7F-43EB-B040-D9753A7E7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54" y="1487107"/>
            <a:ext cx="1707292" cy="813900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FD1553E-C95F-4AD7-8C8D-1C73986C6486}"/>
              </a:ext>
            </a:extLst>
          </p:cNvPr>
          <p:cNvSpPr/>
          <p:nvPr/>
        </p:nvSpPr>
        <p:spPr>
          <a:xfrm>
            <a:off x="780051" y="1607036"/>
            <a:ext cx="1053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18FF3F82-66D3-4477-B3B4-32A751C197A8}"/>
              </a:ext>
            </a:extLst>
          </p:cNvPr>
          <p:cNvSpPr/>
          <p:nvPr/>
        </p:nvSpPr>
        <p:spPr>
          <a:xfrm>
            <a:off x="292100" y="532100"/>
            <a:ext cx="4648200" cy="453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VOSITASIZ TO‘LDIRUVCHI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636CC1B-2357-4153-A956-3BB47DBB8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100" y="1487107"/>
            <a:ext cx="1707292" cy="8139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2493E20-3D40-440C-91AA-190B01C997C0}"/>
              </a:ext>
            </a:extLst>
          </p:cNvPr>
          <p:cNvSpPr/>
          <p:nvPr/>
        </p:nvSpPr>
        <p:spPr>
          <a:xfrm>
            <a:off x="3340100" y="1611993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: изогнутая влево 6">
            <a:extLst>
              <a:ext uri="{FF2B5EF4-FFF2-40B4-BE49-F238E27FC236}">
                <a16:creationId xmlns:a16="http://schemas.microsoft.com/office/drawing/2014/main" xmlns="" id="{6DF82496-A24F-4567-9177-D38CDAED25C6}"/>
              </a:ext>
            </a:extLst>
          </p:cNvPr>
          <p:cNvSpPr/>
          <p:nvPr/>
        </p:nvSpPr>
        <p:spPr>
          <a:xfrm>
            <a:off x="4025900" y="985408"/>
            <a:ext cx="304800" cy="4533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: изогнутая вправо 8">
            <a:extLst>
              <a:ext uri="{FF2B5EF4-FFF2-40B4-BE49-F238E27FC236}">
                <a16:creationId xmlns:a16="http://schemas.microsoft.com/office/drawing/2014/main" xmlns="" id="{FFEADE64-F195-4AD6-A238-98AC3FFDCE99}"/>
              </a:ext>
            </a:extLst>
          </p:cNvPr>
          <p:cNvSpPr/>
          <p:nvPr/>
        </p:nvSpPr>
        <p:spPr>
          <a:xfrm>
            <a:off x="1113971" y="1004022"/>
            <a:ext cx="304800" cy="4533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9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28690" y="555625"/>
            <a:ext cx="5410200" cy="5334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algn="ctr" defTabSz="913851"/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gaplardan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vositali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vositasiz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</a:t>
            </a:r>
            <a:r>
              <a:rPr lang="en-US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3851"/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ruvchilarga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ajrating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11AB0647-87D8-47F1-B24E-99AAF268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04" y="138595"/>
            <a:ext cx="5218431" cy="276999"/>
          </a:xfrm>
        </p:spPr>
        <p:txBody>
          <a:bodyPr/>
          <a:lstStyle/>
          <a:p>
            <a:pPr algn="ctr"/>
            <a:r>
              <a:rPr lang="en-US" sz="1800" dirty="0"/>
              <a:t>1- </a:t>
            </a:r>
            <a:r>
              <a:rPr lang="en-US" sz="1800" dirty="0" err="1"/>
              <a:t>mashq</a:t>
            </a:r>
            <a:r>
              <a:rPr lang="en-US" sz="1800" dirty="0"/>
              <a:t>. (76-bet)</a:t>
            </a:r>
            <a:endParaRPr lang="ru-RU" sz="18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F915DCA-92FD-4B26-B755-4C8D84261B86}"/>
              </a:ext>
            </a:extLst>
          </p:cNvPr>
          <p:cNvSpPr/>
          <p:nvPr/>
        </p:nvSpPr>
        <p:spPr>
          <a:xfrm>
            <a:off x="146867" y="1089025"/>
            <a:ext cx="56189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kessang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o‘nni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Yashashni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istasang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ishlashni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o‘rgan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Yaxshini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yomondan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farqla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Beshga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uchni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qo‘shsa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sakkiz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 Bu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ko‘ylakni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singlimga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sovg‘a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qildim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Yaxshidan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bog‘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yomondan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dog‘.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qilichdan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o‘tkir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Yaxshilik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istasang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yaxshilarga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qo‘shil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0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745" y="14050"/>
            <a:ext cx="5650869" cy="3215694"/>
            <a:chOff x="66844" y="71164"/>
            <a:chExt cx="5650869" cy="3046486"/>
          </a:xfrm>
        </p:grpSpPr>
        <p:sp>
          <p:nvSpPr>
            <p:cNvPr id="3" name="object 3"/>
            <p:cNvSpPr/>
            <p:nvPr/>
          </p:nvSpPr>
          <p:spPr>
            <a:xfrm>
              <a:off x="66844" y="638603"/>
              <a:ext cx="5650865" cy="2479047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4"/>
              <a:ext cx="5650865" cy="489991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9699" y="15106"/>
            <a:ext cx="5062872" cy="687368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TEKSHIRAMIZ</a:t>
            </a:r>
            <a:r>
              <a:rPr lang="ru-RU" sz="18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8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400" dirty="0">
                <a:latin typeface="UZ-Times-Bold"/>
                <a:ea typeface="Calibri" panose="020F0502020204030204" pitchFamily="34" charset="0"/>
                <a:cs typeface="UZ-Times-Bold"/>
              </a:rPr>
              <a:t>        </a:t>
            </a:r>
            <a:endParaRPr spc="15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6167285-317F-463E-B9C7-BF0119B2D994}"/>
              </a:ext>
            </a:extLst>
          </p:cNvPr>
          <p:cNvSpPr/>
          <p:nvPr/>
        </p:nvSpPr>
        <p:spPr>
          <a:xfrm>
            <a:off x="200206" y="965475"/>
            <a:ext cx="51903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11">
            <a:extLst>
              <a:ext uri="{FF2B5EF4-FFF2-40B4-BE49-F238E27FC236}">
                <a16:creationId xmlns:a16="http://schemas.microsoft.com/office/drawing/2014/main" xmlns="" id="{3CFEA79E-75EA-48AD-8B8F-918B8E747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825692"/>
              </p:ext>
            </p:extLst>
          </p:nvPr>
        </p:nvGraphicFramePr>
        <p:xfrm>
          <a:off x="121555" y="947786"/>
          <a:ext cx="5517244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8622">
                  <a:extLst>
                    <a:ext uri="{9D8B030D-6E8A-4147-A177-3AD203B41FA5}">
                      <a16:colId xmlns:a16="http://schemas.microsoft.com/office/drawing/2014/main" xmlns="" val="973476070"/>
                    </a:ext>
                  </a:extLst>
                </a:gridCol>
                <a:gridCol w="2758622">
                  <a:extLst>
                    <a:ext uri="{9D8B030D-6E8A-4147-A177-3AD203B41FA5}">
                      <a16:colId xmlns:a16="http://schemas.microsoft.com/office/drawing/2014/main" xmlns="" val="485755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Vositali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Vositasiz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0713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Beshga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yomondan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singlimga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endParaRPr kumimoji="0" lang="ru-RU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Birni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o‘nni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yashashni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ishlashni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3588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yaxshidan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,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yomondan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,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yaxshini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yaxshilik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ko‘ylakni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,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771128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qilichdan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yaxshilarga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595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2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42" y="23648"/>
            <a:ext cx="5745118" cy="3215694"/>
            <a:chOff x="12100" y="71164"/>
            <a:chExt cx="5745118" cy="3046486"/>
          </a:xfrm>
        </p:grpSpPr>
        <p:sp>
          <p:nvSpPr>
            <p:cNvPr id="3" name="object 3"/>
            <p:cNvSpPr/>
            <p:nvPr/>
          </p:nvSpPr>
          <p:spPr>
            <a:xfrm>
              <a:off x="66844" y="539935"/>
              <a:ext cx="5650865" cy="2577715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2100" y="71164"/>
              <a:ext cx="5745118" cy="468771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0873" y="-4765"/>
            <a:ext cx="5723871" cy="41036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MUSTAQIL ISH</a:t>
            </a:r>
            <a:endParaRPr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B278972-8FCC-4AB6-8522-08A0B03E1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3" y="513628"/>
            <a:ext cx="5500009" cy="49003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153E00F-CEA2-40C4-8E99-0AB3DCCCC369}"/>
              </a:ext>
            </a:extLst>
          </p:cNvPr>
          <p:cNvSpPr/>
          <p:nvPr/>
        </p:nvSpPr>
        <p:spPr>
          <a:xfrm>
            <a:off x="80873" y="1013434"/>
            <a:ext cx="56247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1.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Yashashni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istasang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ishlashni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o‘rgan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2. “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Vatanni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mardlar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qo‘riqlaydi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ta’kidladi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harbiy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o‘qituvchisi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3.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To‘garakda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oqila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qizlarimiz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tikuvchilik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san’atini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bichuvchilik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mahoratini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kashtado‘zlik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zardo‘zlik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sirlarini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popopchilik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kasbini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o‘rganadilar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4.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Elchi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hozir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podshohining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topshirig‘ini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ayyorligini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solar,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tilyog‘lamalik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To‘marisni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maqtab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ko‘klarga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ko‘tarar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(M.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Osim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9E63566-054B-450A-9B4F-EE7D4E50766D}"/>
              </a:ext>
            </a:extLst>
          </p:cNvPr>
          <p:cNvSpPr/>
          <p:nvPr/>
        </p:nvSpPr>
        <p:spPr>
          <a:xfrm>
            <a:off x="10341" y="513628"/>
            <a:ext cx="5765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ko‘rsatilgan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vositasiz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to‘ldiruvchilarning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qo‘llanishini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250" y="76199"/>
            <a:ext cx="5455300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1800" spc="15" dirty="0"/>
              <a:t>5 – </a:t>
            </a:r>
            <a:r>
              <a:rPr lang="en-US" sz="1800" spc="15" dirty="0" err="1"/>
              <a:t>topshiriq</a:t>
            </a:r>
            <a:r>
              <a:rPr lang="en-US" sz="1800" spc="15" dirty="0"/>
              <a:t>. </a:t>
            </a:r>
            <a:endParaRPr sz="1800" spc="15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1623075-057D-4B87-9996-FDE2339D8751}"/>
              </a:ext>
            </a:extLst>
          </p:cNvPr>
          <p:cNvSpPr/>
          <p:nvPr/>
        </p:nvSpPr>
        <p:spPr>
          <a:xfrm>
            <a:off x="139700" y="574888"/>
            <a:ext cx="3829700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  <a:spcAft>
                <a:spcPts val="300"/>
              </a:spcAft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91F9AF8-7DEC-4A54-8AD7-9D48725198D2}"/>
              </a:ext>
            </a:extLst>
          </p:cNvPr>
          <p:cNvSpPr/>
          <p:nvPr/>
        </p:nvSpPr>
        <p:spPr>
          <a:xfrm>
            <a:off x="116114" y="1024680"/>
            <a:ext cx="375738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Barkamol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avlod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kelajak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poydevori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mamlakatimizda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borilayotgan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bunyodkorlik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ishlari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farzandlarimizning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jismoniy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ham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ma’naviy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sog‘lom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o‘sishi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baxt-saodati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avlodning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barkamolligi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sohasini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tomonlama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rivojlantirish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yetuk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avlodni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tarbiyalash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maqsadini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ko‘zlaydi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DDA75FE-2774-4918-8A46-7845845B1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0" y="505906"/>
            <a:ext cx="5589300" cy="48244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B1EDDFE-0EE6-41E5-8EBF-24EA639C9E2A}"/>
              </a:ext>
            </a:extLst>
          </p:cNvPr>
          <p:cNvSpPr/>
          <p:nvPr/>
        </p:nvSpPr>
        <p:spPr>
          <a:xfrm>
            <a:off x="398856" y="469578"/>
            <a:ext cx="5250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O‘qing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.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Tinglang.So‘zlang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. Ona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tilingizga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tarjima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qiling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.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Savol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va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topshiriqlarni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bajaring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.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8DFDAA3-B7A5-42BE-A436-16E1A2D32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9095" y="1092508"/>
            <a:ext cx="1847526" cy="19015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0360" y="70031"/>
            <a:ext cx="42585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pc="15" dirty="0"/>
              <a:t>DARS SHIORI</a:t>
            </a:r>
            <a:endParaRPr spc="15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27AA7933-5C0F-4F36-9877-4491F2B99982}"/>
              </a:ext>
            </a:extLst>
          </p:cNvPr>
          <p:cNvSpPr/>
          <p:nvPr/>
        </p:nvSpPr>
        <p:spPr>
          <a:xfrm>
            <a:off x="890360" y="631825"/>
            <a:ext cx="3914132" cy="228619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Hamisha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oldinga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barkamollikka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intiling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34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62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Tinglang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363" y="477830"/>
            <a:ext cx="5677075" cy="27670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2ED2FFD-CDDA-4A76-BAD7-2CB2A02F0147}"/>
              </a:ext>
            </a:extLst>
          </p:cNvPr>
          <p:cNvSpPr/>
          <p:nvPr/>
        </p:nvSpPr>
        <p:spPr>
          <a:xfrm>
            <a:off x="166960" y="735695"/>
            <a:ext cx="32765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Sog‘lom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barkamol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avlodni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tarbiyalashda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oila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tutadi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Sog‘lom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mustahkam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oila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davlatimiz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jamiyatimiz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e’tiboridadir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Shu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yoshlarni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giyohvandlik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axloqsizlik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har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zararli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ta’sirlardan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asrash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e’tiborimizdan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chetda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qolmasligi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D8FEE7D-A47C-4A46-9EF0-A930DAECE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955" y="654227"/>
            <a:ext cx="1868586" cy="12071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C2A90D-13C4-4676-A5F0-8F8E0401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655" y="1901816"/>
            <a:ext cx="1905185" cy="118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82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250" y="76199"/>
            <a:ext cx="5455300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1800" spc="15" dirty="0"/>
              <a:t>5 – </a:t>
            </a:r>
            <a:r>
              <a:rPr lang="en-US" sz="1800" spc="15" dirty="0" err="1"/>
              <a:t>topshiriq</a:t>
            </a:r>
            <a:r>
              <a:rPr lang="en-US" sz="1800" spc="15" dirty="0"/>
              <a:t>. </a:t>
            </a:r>
            <a:endParaRPr sz="1800" spc="15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1623075-057D-4B87-9996-FDE2339D8751}"/>
              </a:ext>
            </a:extLst>
          </p:cNvPr>
          <p:cNvSpPr/>
          <p:nvPr/>
        </p:nvSpPr>
        <p:spPr>
          <a:xfrm>
            <a:off x="139700" y="574888"/>
            <a:ext cx="3829700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  <a:spcAft>
                <a:spcPts val="300"/>
              </a:spcAft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91F9AF8-7DEC-4A54-8AD7-9D48725198D2}"/>
              </a:ext>
            </a:extLst>
          </p:cNvPr>
          <p:cNvSpPr/>
          <p:nvPr/>
        </p:nvSpPr>
        <p:spPr>
          <a:xfrm>
            <a:off x="116114" y="1024680"/>
            <a:ext cx="413838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Barkamol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avlod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kelajak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poydevori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mamlakatimizda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borilayotgan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bunyodkorlik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ishlari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farzandlarimizning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jismoniy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ham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ma’naviy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sog‘lom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o‘sishi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baxt-saodati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uz-Cyrl-U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Созидательн</a:t>
            </a:r>
            <a:r>
              <a:rPr lang="ru-RU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ые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работы , которые проводятся сегодня в нашей стране служат как для физического , так и для духовного здорового развития и счастья наших детей.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DDA75FE-2774-4918-8A46-7845845B1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0" y="505906"/>
            <a:ext cx="5589300" cy="48244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B1EDDFE-0EE6-41E5-8EBF-24EA639C9E2A}"/>
              </a:ext>
            </a:extLst>
          </p:cNvPr>
          <p:cNvSpPr/>
          <p:nvPr/>
        </p:nvSpPr>
        <p:spPr>
          <a:xfrm>
            <a:off x="398856" y="469578"/>
            <a:ext cx="5250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O‘qing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.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Tinglang.So‘zlang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. Ona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tilingizga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tarjima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qiling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.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Savol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va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topshiriqlarni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bajaring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.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8DFDAA3-B7A5-42BE-A436-16E1A2D32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629" y="1294068"/>
            <a:ext cx="1355921" cy="164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7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250" y="76199"/>
            <a:ext cx="5455300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1800" spc="15" dirty="0"/>
              <a:t>5 – </a:t>
            </a:r>
            <a:r>
              <a:rPr lang="en-US" sz="1800" spc="15" dirty="0" err="1"/>
              <a:t>topshiriq</a:t>
            </a:r>
            <a:r>
              <a:rPr lang="en-US" sz="1800" spc="15" dirty="0"/>
              <a:t>. </a:t>
            </a:r>
            <a:endParaRPr sz="1800" spc="15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1623075-057D-4B87-9996-FDE2339D8751}"/>
              </a:ext>
            </a:extLst>
          </p:cNvPr>
          <p:cNvSpPr/>
          <p:nvPr/>
        </p:nvSpPr>
        <p:spPr>
          <a:xfrm>
            <a:off x="139700" y="574888"/>
            <a:ext cx="3829700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  <a:spcAft>
                <a:spcPts val="300"/>
              </a:spcAft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91F9AF8-7DEC-4A54-8AD7-9D48725198D2}"/>
              </a:ext>
            </a:extLst>
          </p:cNvPr>
          <p:cNvSpPr/>
          <p:nvPr/>
        </p:nvSpPr>
        <p:spPr>
          <a:xfrm>
            <a:off x="116114" y="1024680"/>
            <a:ext cx="3853286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avlodning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barkamolligi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sohasini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tomonlama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rivojlantirish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yetuk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avlodni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tarbiyalash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maqsadini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ko‘zlaydi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подрастающего поколения направлено на всестороннее развитие образования, воспитание зрелого поколения.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DDA75FE-2774-4918-8A46-7845845B1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0" y="505906"/>
            <a:ext cx="5589300" cy="48244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B1EDDFE-0EE6-41E5-8EBF-24EA639C9E2A}"/>
              </a:ext>
            </a:extLst>
          </p:cNvPr>
          <p:cNvSpPr/>
          <p:nvPr/>
        </p:nvSpPr>
        <p:spPr>
          <a:xfrm>
            <a:off x="398856" y="469578"/>
            <a:ext cx="5250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O‘qing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.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Tinglang.So‘zlang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. Ona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tilingizga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tarjima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qiling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.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Savol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va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topshiriqlarni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bajaring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.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8DFDAA3-B7A5-42BE-A436-16E1A2D32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987" y="1092507"/>
            <a:ext cx="1693634" cy="164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1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02234" y="719878"/>
            <a:ext cx="3237866" cy="369333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      </a:t>
            </a:r>
            <a:r>
              <a:rPr lang="en-US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1. </a:t>
            </a:r>
            <a:r>
              <a:rPr lang="en-US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Matn</a:t>
            </a:r>
            <a:r>
              <a:rPr lang="en-US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kimlar</a:t>
            </a:r>
            <a:r>
              <a:rPr lang="en-US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haqida</a:t>
            </a:r>
            <a:r>
              <a:rPr lang="en-US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E6C0291-1BFE-4330-968E-898CF83ED3BE}"/>
              </a:ext>
            </a:extLst>
          </p:cNvPr>
          <p:cNvSpPr/>
          <p:nvPr/>
        </p:nvSpPr>
        <p:spPr>
          <a:xfrm>
            <a:off x="181429" y="109562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/>
          </a:p>
          <a:p>
            <a:r>
              <a:rPr lang="en-US" dirty="0"/>
              <a:t>               </a:t>
            </a:r>
            <a:r>
              <a:rPr lang="en-US" b="1" dirty="0"/>
              <a:t>             </a:t>
            </a:r>
            <a:r>
              <a:rPr lang="en-US" dirty="0"/>
              <a:t> </a:t>
            </a:r>
          </a:p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518A256-BA7F-4010-B904-2FA7FC727D5D}"/>
              </a:ext>
            </a:extLst>
          </p:cNvPr>
          <p:cNvSpPr/>
          <p:nvPr/>
        </p:nvSpPr>
        <p:spPr>
          <a:xfrm>
            <a:off x="1027646" y="68129"/>
            <a:ext cx="4446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F0C0EFF7-3408-442D-9128-897BF73C1CB7}"/>
              </a:ext>
            </a:extLst>
          </p:cNvPr>
          <p:cNvSpPr/>
          <p:nvPr/>
        </p:nvSpPr>
        <p:spPr>
          <a:xfrm>
            <a:off x="977900" y="1622425"/>
            <a:ext cx="3581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xmlns="" id="{24F86165-5198-4938-8E5F-8D1E72990B31}"/>
              </a:ext>
            </a:extLst>
          </p:cNvPr>
          <p:cNvSpPr/>
          <p:nvPr/>
        </p:nvSpPr>
        <p:spPr>
          <a:xfrm>
            <a:off x="2425700" y="1117478"/>
            <a:ext cx="457200" cy="498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65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39700" y="691298"/>
            <a:ext cx="5105400" cy="468482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          2.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Yurtimizda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ta’lim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sohasida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qanday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o‘zgarishlar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bo‘ldi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E6C0291-1BFE-4330-968E-898CF83ED3BE}"/>
              </a:ext>
            </a:extLst>
          </p:cNvPr>
          <p:cNvSpPr/>
          <p:nvPr/>
        </p:nvSpPr>
        <p:spPr>
          <a:xfrm>
            <a:off x="181429" y="109562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/>
          </a:p>
          <a:p>
            <a:r>
              <a:rPr lang="en-US" dirty="0"/>
              <a:t>               </a:t>
            </a:r>
            <a:r>
              <a:rPr lang="en-US" b="1" dirty="0"/>
              <a:t>             </a:t>
            </a:r>
            <a:r>
              <a:rPr lang="en-US" dirty="0"/>
              <a:t> </a:t>
            </a:r>
          </a:p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518A256-BA7F-4010-B904-2FA7FC727D5D}"/>
              </a:ext>
            </a:extLst>
          </p:cNvPr>
          <p:cNvSpPr/>
          <p:nvPr/>
        </p:nvSpPr>
        <p:spPr>
          <a:xfrm>
            <a:off x="1027646" y="68129"/>
            <a:ext cx="4446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F0C0EFF7-3408-442D-9128-897BF73C1CB7}"/>
              </a:ext>
            </a:extLst>
          </p:cNvPr>
          <p:cNvSpPr/>
          <p:nvPr/>
        </p:nvSpPr>
        <p:spPr>
          <a:xfrm>
            <a:off x="977900" y="1622425"/>
            <a:ext cx="3581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xmlns="" id="{24F86165-5198-4938-8E5F-8D1E72990B31}"/>
              </a:ext>
            </a:extLst>
          </p:cNvPr>
          <p:cNvSpPr/>
          <p:nvPr/>
        </p:nvSpPr>
        <p:spPr>
          <a:xfrm>
            <a:off x="2501900" y="1203231"/>
            <a:ext cx="457200" cy="375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22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02234" y="719879"/>
            <a:ext cx="5636352" cy="483352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           3.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Matndan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vositali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va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vositasiz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to‘ldiruvchilarni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topib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,</a:t>
            </a:r>
          </a:p>
          <a:p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    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daftaringizga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yozing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E6C0291-1BFE-4330-968E-898CF83ED3BE}"/>
              </a:ext>
            </a:extLst>
          </p:cNvPr>
          <p:cNvSpPr/>
          <p:nvPr/>
        </p:nvSpPr>
        <p:spPr>
          <a:xfrm>
            <a:off x="181429" y="109562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/>
          </a:p>
          <a:p>
            <a:r>
              <a:rPr lang="en-US" dirty="0"/>
              <a:t>               </a:t>
            </a:r>
            <a:r>
              <a:rPr lang="en-US" b="1" dirty="0"/>
              <a:t>             </a:t>
            </a:r>
            <a:r>
              <a:rPr lang="en-US" dirty="0"/>
              <a:t> </a:t>
            </a:r>
          </a:p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518A256-BA7F-4010-B904-2FA7FC727D5D}"/>
              </a:ext>
            </a:extLst>
          </p:cNvPr>
          <p:cNvSpPr/>
          <p:nvPr/>
        </p:nvSpPr>
        <p:spPr>
          <a:xfrm>
            <a:off x="1027646" y="68129"/>
            <a:ext cx="4446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F0C0EFF7-3408-442D-9128-897BF73C1CB7}"/>
              </a:ext>
            </a:extLst>
          </p:cNvPr>
          <p:cNvSpPr/>
          <p:nvPr/>
        </p:nvSpPr>
        <p:spPr>
          <a:xfrm>
            <a:off x="977900" y="1622425"/>
            <a:ext cx="3581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xmlns="" id="{24F86165-5198-4938-8E5F-8D1E72990B31}"/>
              </a:ext>
            </a:extLst>
          </p:cNvPr>
          <p:cNvSpPr/>
          <p:nvPr/>
        </p:nvSpPr>
        <p:spPr>
          <a:xfrm>
            <a:off x="2501900" y="1203231"/>
            <a:ext cx="457200" cy="375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036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62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so‘zlarning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lug‘atini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363" y="477830"/>
            <a:ext cx="5677075" cy="27670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A51B466-E0F1-4F10-B829-698DE6566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441" y="690187"/>
            <a:ext cx="1859441" cy="1047272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CCF42E60-72F0-4D9C-AEAC-C0D7D7008FFB}"/>
              </a:ext>
            </a:extLst>
          </p:cNvPr>
          <p:cNvSpPr/>
          <p:nvPr/>
        </p:nvSpPr>
        <p:spPr>
          <a:xfrm>
            <a:off x="120562" y="625021"/>
            <a:ext cx="3197490" cy="244520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Iqtidorli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iste’dodli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qobiliyat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ro’yobga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harakat – 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barkamollik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bunyodkorlik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axloqsizlik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7A5F0DD-0E14-46A4-844B-8152DC597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627" y="1927225"/>
            <a:ext cx="1845913" cy="124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78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62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TEKSHIRAMIZ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363" y="477830"/>
            <a:ext cx="5677075" cy="27670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342CA73-82E4-4A7B-8A30-784AF86C5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297" y="895003"/>
            <a:ext cx="1466939" cy="889437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CCF42E60-72F0-4D9C-AEAC-C0D7D7008FFB}"/>
              </a:ext>
            </a:extLst>
          </p:cNvPr>
          <p:cNvSpPr/>
          <p:nvPr/>
        </p:nvSpPr>
        <p:spPr>
          <a:xfrm>
            <a:off x="104231" y="638738"/>
            <a:ext cx="4057737" cy="244520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Iqtidorli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одарённый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iste’dodli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uz-Cyrl-U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талантлив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qobiliyat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</a:t>
            </a: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ro’yobga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осуществлять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harakat –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движение</a:t>
            </a: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barkamollik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безукоризненность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bunyodkorlik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созидательность</a:t>
            </a: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axloqsizlik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безнравственность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F686710-509F-44FF-B53D-B5437BB8B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298" y="1847623"/>
            <a:ext cx="1466939" cy="88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87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E6C0291-1BFE-4330-968E-898CF83ED3BE}"/>
              </a:ext>
            </a:extLst>
          </p:cNvPr>
          <p:cNvSpPr/>
          <p:nvPr/>
        </p:nvSpPr>
        <p:spPr>
          <a:xfrm>
            <a:off x="177801" y="102935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DE0EA14-1372-4DDA-8AFA-8F4187FFB36E}"/>
              </a:ext>
            </a:extLst>
          </p:cNvPr>
          <p:cNvSpPr/>
          <p:nvPr/>
        </p:nvSpPr>
        <p:spPr>
          <a:xfrm>
            <a:off x="444500" y="26755"/>
            <a:ext cx="419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algn="ctr">
              <a:spcBef>
                <a:spcPts val="100"/>
              </a:spcBef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Davomini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top!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BF1CF045-47BC-4D1C-9B4B-5363FB47E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257417"/>
              </p:ext>
            </p:extLst>
          </p:nvPr>
        </p:nvGraphicFramePr>
        <p:xfrm>
          <a:off x="139700" y="880745"/>
          <a:ext cx="5562600" cy="196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254">
                  <a:extLst>
                    <a:ext uri="{9D8B030D-6E8A-4147-A177-3AD203B41FA5}">
                      <a16:colId xmlns:a16="http://schemas.microsoft.com/office/drawing/2014/main" xmlns="" val="3299091659"/>
                    </a:ext>
                  </a:extLst>
                </a:gridCol>
                <a:gridCol w="2956346">
                  <a:extLst>
                    <a:ext uri="{9D8B030D-6E8A-4147-A177-3AD203B41FA5}">
                      <a16:colId xmlns:a16="http://schemas.microsoft.com/office/drawing/2014/main" xmlns="" val="4096729259"/>
                    </a:ext>
                  </a:extLst>
                </a:gridCol>
              </a:tblGrid>
              <a:tr h="4902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Birni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kessang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egasini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topar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9682957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Achchiq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savol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berib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qisqasidan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hissasi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yaxshi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9775611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Gapning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qisqasi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yaxshi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o‘nni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8312174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Gap	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shirin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javob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kutma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6749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8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E6C0291-1BFE-4330-968E-898CF83ED3BE}"/>
              </a:ext>
            </a:extLst>
          </p:cNvPr>
          <p:cNvSpPr/>
          <p:nvPr/>
        </p:nvSpPr>
        <p:spPr>
          <a:xfrm>
            <a:off x="177801" y="102935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DE0EA14-1372-4DDA-8AFA-8F4187FFB36E}"/>
              </a:ext>
            </a:extLst>
          </p:cNvPr>
          <p:cNvSpPr/>
          <p:nvPr/>
        </p:nvSpPr>
        <p:spPr>
          <a:xfrm>
            <a:off x="444500" y="26755"/>
            <a:ext cx="419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algn="ctr">
              <a:spcBef>
                <a:spcPts val="100"/>
              </a:spcBef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Davomini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top!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BF1CF045-47BC-4D1C-9B4B-5363FB47E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266271"/>
              </p:ext>
            </p:extLst>
          </p:nvPr>
        </p:nvGraphicFramePr>
        <p:xfrm>
          <a:off x="139700" y="880745"/>
          <a:ext cx="5562600" cy="213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254">
                  <a:extLst>
                    <a:ext uri="{9D8B030D-6E8A-4147-A177-3AD203B41FA5}">
                      <a16:colId xmlns:a16="http://schemas.microsoft.com/office/drawing/2014/main" xmlns="" val="3299091659"/>
                    </a:ext>
                  </a:extLst>
                </a:gridCol>
                <a:gridCol w="2956346">
                  <a:extLst>
                    <a:ext uri="{9D8B030D-6E8A-4147-A177-3AD203B41FA5}">
                      <a16:colId xmlns:a16="http://schemas.microsoft.com/office/drawing/2014/main" xmlns="" val="4096729259"/>
                    </a:ext>
                  </a:extLst>
                </a:gridCol>
              </a:tblGrid>
              <a:tr h="4902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Birni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kessang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o‘nni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9682957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Achchiq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savol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berib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shirin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javob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kutma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9775611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Gapning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qisqasi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yaxshi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qisqasidan</a:t>
                      </a: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hissasi</a:t>
                      </a: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</a:t>
                      </a:r>
                      <a:r>
                        <a:rPr kumimoji="0" lang="en-US" sz="16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yaxshi</a:t>
                      </a: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kumimoji="0" lang="ru-RU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8312174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Gap	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egasini</a:t>
                      </a: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topar</a:t>
                      </a: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kumimoji="0" lang="ru-RU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6749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5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0360" y="70031"/>
            <a:ext cx="42585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pc="15" dirty="0" err="1"/>
              <a:t>Rufat</a:t>
            </a:r>
            <a:r>
              <a:rPr lang="en-US" spc="15" dirty="0"/>
              <a:t> </a:t>
            </a:r>
            <a:r>
              <a:rPr lang="en-US" spc="15" dirty="0" err="1"/>
              <a:t>Risqiyev</a:t>
            </a:r>
            <a:r>
              <a:rPr lang="en-US" spc="15" dirty="0"/>
              <a:t> </a:t>
            </a:r>
            <a:r>
              <a:rPr lang="en-US" spc="15" dirty="0" err="1"/>
              <a:t>kim</a:t>
            </a:r>
            <a:r>
              <a:rPr lang="en-US" spc="15" dirty="0"/>
              <a:t>?</a:t>
            </a:r>
            <a:endParaRPr spc="15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27AA7933-5C0F-4F36-9877-4491F2B99982}"/>
              </a:ext>
            </a:extLst>
          </p:cNvPr>
          <p:cNvSpPr/>
          <p:nvPr/>
        </p:nvSpPr>
        <p:spPr>
          <a:xfrm>
            <a:off x="1968500" y="661307"/>
            <a:ext cx="3380732" cy="205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Boksdagi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“Toshkent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yoʻlbarsi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dong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taratgan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afsonaviy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bokschi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0DACB80-9772-4355-A478-A41755B77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1" y="661307"/>
            <a:ext cx="1621677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77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7919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20" dirty="0" err="1"/>
              <a:t>Mustaqil</a:t>
            </a:r>
            <a:r>
              <a:rPr lang="en-US" spc="20" dirty="0"/>
              <a:t> </a:t>
            </a:r>
            <a:r>
              <a:rPr lang="en-US" spc="20" dirty="0" err="1"/>
              <a:t>bajarish</a:t>
            </a:r>
            <a:r>
              <a:rPr lang="en-US" spc="20" dirty="0"/>
              <a:t> </a:t>
            </a:r>
            <a:r>
              <a:rPr lang="en-US" spc="20" dirty="0" err="1"/>
              <a:t>uchun</a:t>
            </a:r>
            <a:r>
              <a:rPr lang="en-US" spc="20" dirty="0"/>
              <a:t> </a:t>
            </a:r>
            <a:r>
              <a:rPr lang="en-US" spc="20" dirty="0" err="1"/>
              <a:t>topshiriq</a:t>
            </a:r>
            <a:endParaRPr spc="15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1844FBB-45C8-48B7-986A-C5E177939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81" y="557195"/>
            <a:ext cx="559219" cy="46974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21100A4-C10F-4937-A5EE-3FEBAE39A774}"/>
              </a:ext>
            </a:extLst>
          </p:cNvPr>
          <p:cNvSpPr/>
          <p:nvPr/>
        </p:nvSpPr>
        <p:spPr>
          <a:xfrm>
            <a:off x="368300" y="1241425"/>
            <a:ext cx="518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Mavzuga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oid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kichik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matn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yarating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Unda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vositali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vositasiz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to‘ldiruvchilardan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foydalaning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20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05BDA8A-E9C8-4325-8F0E-D3B0D481E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410649"/>
            <a:ext cx="1444228" cy="83420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C607D11-B534-4615-B43D-E0A96C9CC93D}"/>
              </a:ext>
            </a:extLst>
          </p:cNvPr>
          <p:cNvSpPr/>
          <p:nvPr/>
        </p:nvSpPr>
        <p:spPr>
          <a:xfrm>
            <a:off x="279491" y="772974"/>
            <a:ext cx="5765888" cy="144655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E’tiboringiz</a:t>
            </a:r>
            <a:r>
              <a:rPr kumimoji="0" lang="ru-RU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uchun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rahmat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atura MT Script Capitals" panose="03020802060602070202" pitchFamily="66" charset="0"/>
                <a:cs typeface="Arial" panose="020B0604020202020204" pitchFamily="34" charset="0"/>
              </a:rPr>
              <a:t>!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90150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050"/>
            <a:ext cx="5765800" cy="3056175"/>
            <a:chOff x="-67307" y="71163"/>
            <a:chExt cx="5845205" cy="3029860"/>
          </a:xfrm>
        </p:grpSpPr>
        <p:sp>
          <p:nvSpPr>
            <p:cNvPr id="3" name="object 3"/>
            <p:cNvSpPr/>
            <p:nvPr/>
          </p:nvSpPr>
          <p:spPr>
            <a:xfrm>
              <a:off x="-2932" y="638603"/>
              <a:ext cx="5780830" cy="2462420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-67307" y="71163"/>
              <a:ext cx="5845205" cy="579459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956" y="-24836"/>
            <a:ext cx="6825344" cy="60978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l">
              <a:lnSpc>
                <a:spcPts val="2330"/>
              </a:lnSpc>
              <a:spcBef>
                <a:spcPts val="320"/>
              </a:spcBef>
            </a:pP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“Toshkent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yoʻlbarsi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deya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nom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qozongan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boks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afsonasi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yoshidan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boks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shug’ullangan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pc="15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A7A3B70-E624-4CBD-83FA-29487F1C1F4D}"/>
              </a:ext>
            </a:extLst>
          </p:cNvPr>
          <p:cNvSpPr/>
          <p:nvPr/>
        </p:nvSpPr>
        <p:spPr>
          <a:xfrm>
            <a:off x="825501" y="625"/>
            <a:ext cx="48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5A919BAA-9057-4CCB-85BE-5CF9018D8C00}"/>
              </a:ext>
            </a:extLst>
          </p:cNvPr>
          <p:cNvSpPr/>
          <p:nvPr/>
        </p:nvSpPr>
        <p:spPr>
          <a:xfrm>
            <a:off x="256957" y="727234"/>
            <a:ext cx="3921343" cy="188579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1725"/>
              </a:lnSpc>
              <a:spcAft>
                <a:spcPts val="1500"/>
              </a:spcAft>
              <a:defRPr/>
            </a:pPr>
            <a:r>
              <a:rPr lang="en-US" sz="16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 yoshidan Toshkentda mashhur murabbiy </a:t>
            </a:r>
            <a:r>
              <a:rPr lang="en-US" sz="16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Sidney Jyekson </a:t>
            </a: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qo‘l ostida boks bilan  shug‘ullanishni boshlagan.</a:t>
            </a: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1966 – yildan asosiy murabbiyi </a:t>
            </a:r>
            <a:r>
              <a:rPr lang="en-U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 Granatkin </a:t>
            </a: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59A977-EDDD-4092-BE8C-A272BA457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00" y="784225"/>
            <a:ext cx="1524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959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050"/>
            <a:ext cx="5765800" cy="3056175"/>
            <a:chOff x="-67307" y="71163"/>
            <a:chExt cx="5845205" cy="3029860"/>
          </a:xfrm>
        </p:grpSpPr>
        <p:sp>
          <p:nvSpPr>
            <p:cNvPr id="3" name="object 3"/>
            <p:cNvSpPr/>
            <p:nvPr/>
          </p:nvSpPr>
          <p:spPr>
            <a:xfrm>
              <a:off x="-2932" y="638603"/>
              <a:ext cx="5780830" cy="2462420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-67307" y="71163"/>
              <a:ext cx="5845205" cy="434148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48821"/>
            <a:ext cx="6825344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pc="15" dirty="0"/>
              <a:t>YUTUQLARI</a:t>
            </a:r>
            <a:endParaRPr spc="15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A7A3B70-E624-4CBD-83FA-29487F1C1F4D}"/>
              </a:ext>
            </a:extLst>
          </p:cNvPr>
          <p:cNvSpPr/>
          <p:nvPr/>
        </p:nvSpPr>
        <p:spPr>
          <a:xfrm>
            <a:off x="825501" y="625"/>
            <a:ext cx="48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5A919BAA-9057-4CCB-85BE-5CF9018D8C00}"/>
              </a:ext>
            </a:extLst>
          </p:cNvPr>
          <p:cNvSpPr/>
          <p:nvPr/>
        </p:nvSpPr>
        <p:spPr>
          <a:xfrm>
            <a:off x="139700" y="586418"/>
            <a:ext cx="3921343" cy="248380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1972-yilda 75 </a:t>
            </a:r>
            <a:r>
              <a:rPr lang="en-US" sz="1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kilogrammgacha</a:t>
            </a:r>
            <a:r>
              <a:rPr lang="en-US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vazn</a:t>
            </a:r>
            <a:r>
              <a:rPr lang="en-US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toifasida</a:t>
            </a:r>
            <a:r>
              <a:rPr lang="en-US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sobiq</a:t>
            </a:r>
            <a:r>
              <a:rPr lang="en-US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ittifoq</a:t>
            </a:r>
            <a:r>
              <a:rPr lang="en-US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chempionligini</a:t>
            </a:r>
            <a:r>
              <a:rPr lang="en-US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qoʻlga</a:t>
            </a:r>
            <a:r>
              <a:rPr lang="en-US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kiritgan</a:t>
            </a:r>
            <a:r>
              <a:rPr lang="en-US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US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1974-yilda </a:t>
            </a:r>
            <a:r>
              <a:rPr lang="en-US" sz="1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Gavanada</a:t>
            </a:r>
            <a:r>
              <a:rPr lang="en-US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oʻtkazilgan</a:t>
            </a:r>
            <a:r>
              <a:rPr lang="en-US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boks</a:t>
            </a:r>
            <a:r>
              <a:rPr lang="en-US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boʻyicha</a:t>
            </a:r>
            <a:r>
              <a:rPr lang="en-US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ilk </a:t>
            </a:r>
            <a:r>
              <a:rPr lang="en-US" sz="1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chempionatida</a:t>
            </a:r>
            <a:r>
              <a:rPr lang="en-US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medalni</a:t>
            </a:r>
            <a:r>
              <a:rPr lang="en-US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qoʻlga</a:t>
            </a:r>
            <a:r>
              <a:rPr lang="en-US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kiritadi</a:t>
            </a:r>
            <a:r>
              <a:rPr lang="en-US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US" sz="1600" dirty="0">
                <a:solidFill>
                  <a:srgbClr val="0070C0"/>
                </a:solidFill>
                <a:latin typeface="Roboto-Regular"/>
              </a:rPr>
              <a:t>1976-yilda </a:t>
            </a:r>
            <a:r>
              <a:rPr lang="en-US" sz="1600" dirty="0" err="1">
                <a:solidFill>
                  <a:srgbClr val="333333"/>
                </a:solidFill>
                <a:latin typeface="Roboto-Regular"/>
              </a:rPr>
              <a:t>Monreal</a:t>
            </a:r>
            <a:r>
              <a:rPr lang="en-US" sz="1600" dirty="0">
                <a:solidFill>
                  <a:srgbClr val="333333"/>
                </a:solidFill>
                <a:latin typeface="Roboto-Regular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Roboto-Regular"/>
              </a:rPr>
              <a:t>shahri</a:t>
            </a:r>
            <a:r>
              <a:rPr lang="en-US" sz="1600" dirty="0" smtClean="0">
                <a:solidFill>
                  <a:srgbClr val="0070C0"/>
                </a:solidFill>
                <a:latin typeface="Roboto-Regular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Roboto-Regular"/>
              </a:rPr>
              <a:t>Olimpiya</a:t>
            </a:r>
            <a:r>
              <a:rPr lang="en-US" sz="1600" dirty="0">
                <a:solidFill>
                  <a:srgbClr val="0070C0"/>
                </a:solidFill>
                <a:latin typeface="Roboto-Regular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Roboto-Regular"/>
              </a:rPr>
              <a:t>oʻyinlarida</a:t>
            </a:r>
            <a:r>
              <a:rPr lang="en-US" sz="1600" dirty="0">
                <a:solidFill>
                  <a:srgbClr val="0070C0"/>
                </a:solidFill>
                <a:latin typeface="Roboto-Regular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-Regular"/>
              </a:rPr>
              <a:t>finalgacha</a:t>
            </a:r>
            <a:r>
              <a:rPr lang="en-US" sz="1600" dirty="0">
                <a:solidFill>
                  <a:srgbClr val="333333"/>
                </a:solidFill>
                <a:latin typeface="Roboto-Regular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-Regular"/>
              </a:rPr>
              <a:t>yetib</a:t>
            </a:r>
            <a:r>
              <a:rPr lang="en-US" sz="1600" dirty="0">
                <a:solidFill>
                  <a:srgbClr val="333333"/>
                </a:solidFill>
                <a:latin typeface="Roboto-Regular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Roboto-Regular"/>
              </a:rPr>
              <a:t>borib</a:t>
            </a:r>
            <a:r>
              <a:rPr lang="en-US" sz="1600" dirty="0" smtClean="0">
                <a:solidFill>
                  <a:srgbClr val="333333"/>
                </a:solidFill>
                <a:latin typeface="Roboto-Regular"/>
              </a:rPr>
              <a:t>, </a:t>
            </a:r>
            <a:r>
              <a:rPr lang="en-US" sz="1600" dirty="0" err="1">
                <a:solidFill>
                  <a:srgbClr val="333333"/>
                </a:solidFill>
                <a:latin typeface="Roboto-Regular"/>
              </a:rPr>
              <a:t>kumush</a:t>
            </a:r>
            <a:r>
              <a:rPr lang="en-US" sz="1600" dirty="0">
                <a:solidFill>
                  <a:srgbClr val="333333"/>
                </a:solidFill>
                <a:latin typeface="Roboto-Regular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-Regular"/>
              </a:rPr>
              <a:t>medalga</a:t>
            </a:r>
            <a:r>
              <a:rPr lang="en-US" sz="1600" dirty="0">
                <a:solidFill>
                  <a:srgbClr val="333333"/>
                </a:solidFill>
                <a:latin typeface="Roboto-Regular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-Regular"/>
              </a:rPr>
              <a:t>sazovor</a:t>
            </a:r>
            <a:r>
              <a:rPr lang="en-US" sz="1600" dirty="0">
                <a:solidFill>
                  <a:srgbClr val="333333"/>
                </a:solidFill>
                <a:latin typeface="Roboto-Regular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-Regular"/>
              </a:rPr>
              <a:t>bo‘ladi</a:t>
            </a:r>
            <a:r>
              <a:rPr lang="en-US" sz="1600" dirty="0">
                <a:solidFill>
                  <a:srgbClr val="333333"/>
                </a:solidFill>
                <a:latin typeface="Roboto-Regular"/>
              </a:rPr>
              <a:t>. …</a:t>
            </a:r>
            <a:r>
              <a:rPr lang="en-US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endParaRPr lang="ru-RU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60DE862-B2F6-4FC9-99AA-0F731314A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41" y="708025"/>
            <a:ext cx="1582016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089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050"/>
            <a:ext cx="5765800" cy="3230175"/>
            <a:chOff x="-67307" y="71163"/>
            <a:chExt cx="5845205" cy="3202362"/>
          </a:xfrm>
        </p:grpSpPr>
        <p:sp>
          <p:nvSpPr>
            <p:cNvPr id="3" name="object 3"/>
            <p:cNvSpPr/>
            <p:nvPr/>
          </p:nvSpPr>
          <p:spPr>
            <a:xfrm>
              <a:off x="-2932" y="638603"/>
              <a:ext cx="5780830" cy="2634922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-67307" y="71163"/>
              <a:ext cx="5845205" cy="579459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956" y="-24836"/>
            <a:ext cx="6825344" cy="63094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2000" kern="1200" cap="small" dirty="0">
                <a:latin typeface="Arial" panose="020B0604020202020204" pitchFamily="34" charset="0"/>
                <a:cs typeface="Arial" panose="020B0604020202020204" pitchFamily="34" charset="0"/>
              </a:rPr>
              <a:t>“T</a:t>
            </a:r>
            <a:r>
              <a:rPr lang="en-US" sz="2000" kern="1200" cap="sm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  <a:r>
              <a:rPr lang="en-US" sz="2000" kern="1200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sxemasi</a:t>
            </a:r>
            <a:r>
              <a:rPr lang="en-US" sz="2000" kern="1200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jadvali</a:t>
            </a:r>
            <a:r>
              <a:rPr lang="en-US" sz="2000" kern="1200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kern="1200" cap="sm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12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Holning</a:t>
            </a:r>
            <a:r>
              <a:rPr lang="en-US" sz="2000" kern="1200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en-US" sz="2000" kern="1200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endParaRPr sz="20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A7A3B70-E624-4CBD-83FA-29487F1C1F4D}"/>
              </a:ext>
            </a:extLst>
          </p:cNvPr>
          <p:cNvSpPr/>
          <p:nvPr/>
        </p:nvSpPr>
        <p:spPr>
          <a:xfrm>
            <a:off x="825501" y="625"/>
            <a:ext cx="48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6527472-2B47-4988-8C8F-60CED15BD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680830"/>
            <a:ext cx="4787900" cy="2521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A50F404-577A-45F8-8785-B824E4F82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838450" y="796471"/>
            <a:ext cx="228600" cy="231186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478605C-8ADA-4C54-8832-92F9CD1C4CB3}"/>
              </a:ext>
            </a:extLst>
          </p:cNvPr>
          <p:cNvSpPr/>
          <p:nvPr/>
        </p:nvSpPr>
        <p:spPr>
          <a:xfrm>
            <a:off x="73025" y="825500"/>
            <a:ext cx="28956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ayerda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Qachon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achongacha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sababdan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196906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92729"/>
            <a:ext cx="4258548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z="1800" spc="15" dirty="0" err="1">
                <a:latin typeface="Arial" panose="020B0604020202020204" pitchFamily="34" charset="0"/>
                <a:cs typeface="Arial" panose="020B0604020202020204" pitchFamily="34" charset="0"/>
              </a:rPr>
              <a:t>Suhbat</a:t>
            </a:r>
            <a:r>
              <a:rPr lang="en-US" sz="1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15" dirty="0" err="1">
                <a:latin typeface="Arial" panose="020B0604020202020204" pitchFamily="34" charset="0"/>
                <a:cs typeface="Arial" panose="020B0604020202020204" pitchFamily="34" charset="0"/>
              </a:rPr>
              <a:t>matnini</a:t>
            </a:r>
            <a:r>
              <a:rPr lang="en-US" sz="1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15" dirty="0" err="1"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1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15" dirty="0" err="1">
                <a:latin typeface="Arial" panose="020B0604020202020204" pitchFamily="34" charset="0"/>
                <a:cs typeface="Arial" panose="020B0604020202020204" pitchFamily="34" charset="0"/>
              </a:rPr>
              <a:t>ettiring</a:t>
            </a:r>
            <a:r>
              <a:rPr lang="en-US" sz="1800" spc="1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8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8AFC146-D6B0-440C-ABA5-3463EA296B68}"/>
              </a:ext>
            </a:extLst>
          </p:cNvPr>
          <p:cNvSpPr/>
          <p:nvPr/>
        </p:nvSpPr>
        <p:spPr>
          <a:xfrm>
            <a:off x="155046" y="631825"/>
            <a:ext cx="5257800" cy="199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Barkamollik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nima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......................... .</a:t>
            </a: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qanday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xislatlarga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......................... .</a:t>
            </a: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Barkamol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avlod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deganda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nimani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tushunasiz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......................... 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910C40C-BAD4-4CF9-BEB6-744EACB15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940" y="2232025"/>
            <a:ext cx="1243692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84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92729"/>
            <a:ext cx="4953000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z="2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Barkamol</a:t>
            </a: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avlod</a:t>
            </a: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kelajak</a:t>
            </a: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poydevori</a:t>
            </a:r>
            <a:endParaRPr sz="20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5490523-C575-4D2A-8C68-9A1DE5115730}"/>
              </a:ext>
            </a:extLst>
          </p:cNvPr>
          <p:cNvSpPr/>
          <p:nvPr/>
        </p:nvSpPr>
        <p:spPr>
          <a:xfrm>
            <a:off x="59185" y="598194"/>
            <a:ext cx="5581977" cy="1345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Sog‘lom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turmush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tarzi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barkamollik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namunasi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Barkamol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avlod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tarbiyasi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milliy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yuksalish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garovi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O‘sib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kelayotgan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yosh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avlodni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vatanparvarlik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millatparvarlik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ruhida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tarbiyalash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4CCCF4D-02C7-4E10-945F-EEA610749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321" y="2011135"/>
            <a:ext cx="1599475" cy="1126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AE6B214-BD4C-41E5-8D58-BD13C3214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38" y="2003424"/>
            <a:ext cx="1536205" cy="11443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D2A676C-DA59-4584-B0DF-89FE7210E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874" y="2011134"/>
            <a:ext cx="1640867" cy="112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3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00" y="98425"/>
            <a:ext cx="5486400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z="2000" kern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Iqtidorli</a:t>
            </a:r>
            <a:r>
              <a:rPr lang="en-US" sz="20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iste’dodlilar</a:t>
            </a: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taqdirlanmoqda</a:t>
            </a:r>
            <a:endParaRPr sz="20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18CEC46-E819-470A-8CC9-24135560A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1" y="784225"/>
            <a:ext cx="3657600" cy="222523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807D032-4191-4C3E-A4BD-D7D712D3FCE6}"/>
              </a:ext>
            </a:extLst>
          </p:cNvPr>
          <p:cNvSpPr/>
          <p:nvPr/>
        </p:nvSpPr>
        <p:spPr>
          <a:xfrm>
            <a:off x="2197100" y="890965"/>
            <a:ext cx="28829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Iqtidorli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qizlarimizni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Zulfiya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nomidagi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mukofoti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Bugungi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ko’pgina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iste’dodli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qizlarimiz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munosib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taqdirlanayapti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293005C-CF2E-4198-A7CB-3A641A3C7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7" y="784225"/>
            <a:ext cx="1324044" cy="210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76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4169</TotalTime>
  <Words>972</Words>
  <Application>Microsoft Office PowerPoint</Application>
  <PresentationFormat>Произвольный</PresentationFormat>
  <Paragraphs>177</Paragraphs>
  <Slides>31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</vt:lpstr>
      <vt:lpstr>Calibri</vt:lpstr>
      <vt:lpstr>Matura MT Script Capitals</vt:lpstr>
      <vt:lpstr>Monotype Corsiva</vt:lpstr>
      <vt:lpstr>Roboto-Regular</vt:lpstr>
      <vt:lpstr>Times New Roman</vt:lpstr>
      <vt:lpstr>UZ-Times-Bold</vt:lpstr>
      <vt:lpstr>Wingdings</vt:lpstr>
      <vt:lpstr>Office Theme</vt:lpstr>
      <vt:lpstr>1_Office Theme</vt:lpstr>
      <vt:lpstr> O‘zbek tili</vt:lpstr>
      <vt:lpstr>DARS SHIORI</vt:lpstr>
      <vt:lpstr>Rufat Risqiyev kim?</vt:lpstr>
      <vt:lpstr>“Toshkent yoʻlbarsi” deya nom qozongan boks afsonasi necha yoshidan boks bilan shug’ullangan?</vt:lpstr>
      <vt:lpstr>YUTUQLARI</vt:lpstr>
      <vt:lpstr>“T ” sxemasi jadvali  Holning ma’no turlari</vt:lpstr>
      <vt:lpstr>Suhbat matnini davom ettiring.</vt:lpstr>
      <vt:lpstr>Barkamol avlod – kelajak poydevori</vt:lpstr>
      <vt:lpstr>Iqtidorli va iste’dodlilar taqdirlanmoqda</vt:lpstr>
      <vt:lpstr>Iqtidorli va iste’dodlilar taqdirlanmoqda</vt:lpstr>
      <vt:lpstr>Sog‘lom va barkamol avlodni tarbiyalashda oila muhim o‘rin tutadi</vt:lpstr>
      <vt:lpstr>TO‘LDIRUVCHI</vt:lpstr>
      <vt:lpstr>GRAMMATIK MAVZU</vt:lpstr>
      <vt:lpstr>VOSITALI TO‘LDIRUVCHI </vt:lpstr>
      <vt:lpstr>GRAMMATIK MAVZU</vt:lpstr>
      <vt:lpstr>1- mashq. (76-bet)</vt:lpstr>
      <vt:lpstr>TEKSHIRAMIZ         </vt:lpstr>
      <vt:lpstr>MUSTAQIL ISH</vt:lpstr>
      <vt:lpstr>5 – topshiriq. </vt:lpstr>
      <vt:lpstr>Презентация PowerPoint</vt:lpstr>
      <vt:lpstr>5 – topshiriq. </vt:lpstr>
      <vt:lpstr>5 – topshiriq.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O‘zbek tili</dc:title>
  <cp:lastModifiedBy>Teacher</cp:lastModifiedBy>
  <cp:revision>481</cp:revision>
  <cp:lastPrinted>2020-09-12T06:53:39Z</cp:lastPrinted>
  <dcterms:created xsi:type="dcterms:W3CDTF">2020-04-13T08:06:06Z</dcterms:created>
  <dcterms:modified xsi:type="dcterms:W3CDTF">2021-01-16T14:33:03Z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