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34"/>
  </p:notesMasterIdLst>
  <p:sldIdLst>
    <p:sldId id="256" r:id="rId3"/>
    <p:sldId id="416" r:id="rId4"/>
    <p:sldId id="426" r:id="rId5"/>
    <p:sldId id="302" r:id="rId6"/>
    <p:sldId id="427" r:id="rId7"/>
    <p:sldId id="420" r:id="rId8"/>
    <p:sldId id="284" r:id="rId9"/>
    <p:sldId id="421" r:id="rId10"/>
    <p:sldId id="422" r:id="rId11"/>
    <p:sldId id="431" r:id="rId12"/>
    <p:sldId id="423" r:id="rId13"/>
    <p:sldId id="417" r:id="rId14"/>
    <p:sldId id="286" r:id="rId15"/>
    <p:sldId id="418" r:id="rId16"/>
    <p:sldId id="419" r:id="rId17"/>
    <p:sldId id="289" r:id="rId18"/>
    <p:sldId id="294" r:id="rId19"/>
    <p:sldId id="259" r:id="rId20"/>
    <p:sldId id="258" r:id="rId21"/>
    <p:sldId id="277" r:id="rId22"/>
    <p:sldId id="429" r:id="rId23"/>
    <p:sldId id="430" r:id="rId24"/>
    <p:sldId id="269" r:id="rId25"/>
    <p:sldId id="412" r:id="rId26"/>
    <p:sldId id="413" r:id="rId27"/>
    <p:sldId id="414" r:id="rId28"/>
    <p:sldId id="425" r:id="rId29"/>
    <p:sldId id="415" r:id="rId30"/>
    <p:sldId id="428" r:id="rId31"/>
    <p:sldId id="272" r:id="rId32"/>
    <p:sldId id="281" r:id="rId33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65" autoAdjust="0"/>
    <p:restoredTop sz="94660"/>
  </p:normalViewPr>
  <p:slideViewPr>
    <p:cSldViewPr>
      <p:cViewPr varScale="1">
        <p:scale>
          <a:sx n="166" d="100"/>
          <a:sy n="166" d="100"/>
        </p:scale>
        <p:origin x="528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771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6193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475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A7DEB0-E21A-43BB-9A64-CAFDE343D5A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17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A7DEB0-E21A-43BB-9A64-CAFDE343D5A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815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27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929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57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272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32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655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19994" y="1132495"/>
            <a:ext cx="4988838" cy="7655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Barkamollik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18415">
              <a:spcBef>
                <a:spcPts val="110"/>
              </a:spcBef>
            </a:pP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To‘ldiruvchi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uning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turlari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) </a:t>
            </a: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243935" y="212868"/>
            <a:ext cx="1077189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29354" y="318453"/>
            <a:ext cx="962929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9 -</a:t>
            </a:r>
            <a:r>
              <a:rPr lang="en-US" sz="2250" b="1" spc="10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0" y="2146983"/>
            <a:ext cx="1676401" cy="1075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00" y="98425"/>
            <a:ext cx="54864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iste’dodlilar</a:t>
            </a: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taqdirlanmoqda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18CEC46-E819-470A-8CC9-24135560A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143" y="866019"/>
            <a:ext cx="3657600" cy="222523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807D032-4191-4C3E-A4BD-D7D712D3FCE6}"/>
              </a:ext>
            </a:extLst>
          </p:cNvPr>
          <p:cNvSpPr/>
          <p:nvPr/>
        </p:nvSpPr>
        <p:spPr>
          <a:xfrm>
            <a:off x="2578100" y="866019"/>
            <a:ext cx="2882900" cy="18928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eshigini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580"/>
              </a:spcBef>
              <a:buClr>
                <a:srgbClr val="D34817"/>
              </a:buClr>
              <a:buSzPct val="85000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D802CA1-EA5B-4E20-924F-3CF5C96A6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866019"/>
            <a:ext cx="1639966" cy="174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45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056175"/>
            <a:chOff x="-67307" y="71163"/>
            <a:chExt cx="5845205" cy="3029860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462420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6" y="-24836"/>
            <a:ext cx="6825344" cy="603883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avlodni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tarbiyalashda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endParaRPr spc="15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70E87F3-982A-4849-AB0B-93E4691C8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695739"/>
            <a:ext cx="2286198" cy="21581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93094CE-83C6-40C9-945C-77B8D5C4B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898" y="701835"/>
            <a:ext cx="2188654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09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-375"/>
            <a:ext cx="5650873" cy="2580806"/>
            <a:chOff x="66840" y="71163"/>
            <a:chExt cx="5650873" cy="2770462"/>
          </a:xfrm>
        </p:grpSpPr>
        <p:sp>
          <p:nvSpPr>
            <p:cNvPr id="3" name="object 3"/>
            <p:cNvSpPr/>
            <p:nvPr/>
          </p:nvSpPr>
          <p:spPr>
            <a:xfrm>
              <a:off x="66840" y="1089024"/>
              <a:ext cx="5650865" cy="175260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9229" y="104368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TO‘LDIRUVCHI</a:t>
            </a:r>
            <a:endParaRPr spc="15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C812E04-C72C-40BA-B06E-8FF30F2FD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057" y="592881"/>
            <a:ext cx="2091109" cy="49991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8010022-E78B-42E5-BA04-5E12EBBBC5E3}"/>
              </a:ext>
            </a:extLst>
          </p:cNvPr>
          <p:cNvSpPr/>
          <p:nvPr/>
        </p:nvSpPr>
        <p:spPr>
          <a:xfrm>
            <a:off x="210469" y="1025455"/>
            <a:ext cx="54530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kesimni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qaradi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qaradim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8B0BBF0-B9E9-4C53-9871-F105772D0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84" y="452732"/>
            <a:ext cx="592759" cy="4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30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"/>
            <a:ext cx="5765800" cy="3244851"/>
            <a:chOff x="12100" y="57915"/>
            <a:chExt cx="5765800" cy="3059737"/>
          </a:xfrm>
        </p:grpSpPr>
        <p:sp>
          <p:nvSpPr>
            <p:cNvPr id="3" name="object 3"/>
            <p:cNvSpPr/>
            <p:nvPr/>
          </p:nvSpPr>
          <p:spPr>
            <a:xfrm>
              <a:off x="66844" y="528044"/>
              <a:ext cx="5650865" cy="258960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57915"/>
              <a:ext cx="5765800" cy="452075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6465" y="44285"/>
            <a:ext cx="4878705" cy="3411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GRAMMATIK MAVZU</a:t>
            </a:r>
            <a:endParaRPr spc="15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90290D1-FA7F-43EB-B040-D9753A7E7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54" y="1487107"/>
            <a:ext cx="1707292" cy="81390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1FD1553E-C95F-4AD7-8C8D-1C73986C6486}"/>
              </a:ext>
            </a:extLst>
          </p:cNvPr>
          <p:cNvSpPr/>
          <p:nvPr/>
        </p:nvSpPr>
        <p:spPr>
          <a:xfrm>
            <a:off x="780051" y="1607036"/>
            <a:ext cx="1066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vositali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18FF3F82-66D3-4477-B3B4-32A751C197A8}"/>
              </a:ext>
            </a:extLst>
          </p:cNvPr>
          <p:cNvSpPr/>
          <p:nvPr/>
        </p:nvSpPr>
        <p:spPr>
          <a:xfrm>
            <a:off x="292100" y="532100"/>
            <a:ext cx="4648200" cy="4533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636CC1B-2357-4153-A956-3BB47DBB8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100" y="1487107"/>
            <a:ext cx="1707292" cy="8139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2493E20-3D40-440C-91AA-190B01C997C0}"/>
              </a:ext>
            </a:extLst>
          </p:cNvPr>
          <p:cNvSpPr/>
          <p:nvPr/>
        </p:nvSpPr>
        <p:spPr>
          <a:xfrm>
            <a:off x="3340100" y="1611993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vositasiz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изогнутая влево 6">
            <a:extLst>
              <a:ext uri="{FF2B5EF4-FFF2-40B4-BE49-F238E27FC236}">
                <a16:creationId xmlns:a16="http://schemas.microsoft.com/office/drawing/2014/main" xmlns="" id="{6DF82496-A24F-4567-9177-D38CDAED25C6}"/>
              </a:ext>
            </a:extLst>
          </p:cNvPr>
          <p:cNvSpPr/>
          <p:nvPr/>
        </p:nvSpPr>
        <p:spPr>
          <a:xfrm>
            <a:off x="4025900" y="985408"/>
            <a:ext cx="304800" cy="453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: изогнутая вправо 8">
            <a:extLst>
              <a:ext uri="{FF2B5EF4-FFF2-40B4-BE49-F238E27FC236}">
                <a16:creationId xmlns:a16="http://schemas.microsoft.com/office/drawing/2014/main" xmlns="" id="{FFEADE64-F195-4AD6-A238-98AC3FFDCE99}"/>
              </a:ext>
            </a:extLst>
          </p:cNvPr>
          <p:cNvSpPr/>
          <p:nvPr/>
        </p:nvSpPr>
        <p:spPr>
          <a:xfrm>
            <a:off x="1113971" y="1004022"/>
            <a:ext cx="304800" cy="45330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41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"/>
            <a:ext cx="5765800" cy="3244851"/>
            <a:chOff x="12100" y="57915"/>
            <a:chExt cx="5765800" cy="3059737"/>
          </a:xfrm>
        </p:grpSpPr>
        <p:sp>
          <p:nvSpPr>
            <p:cNvPr id="3" name="object 3"/>
            <p:cNvSpPr/>
            <p:nvPr/>
          </p:nvSpPr>
          <p:spPr>
            <a:xfrm>
              <a:off x="66844" y="528044"/>
              <a:ext cx="5650865" cy="258960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57915"/>
              <a:ext cx="5765800" cy="452075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5562" y="-6449"/>
            <a:ext cx="4878705" cy="60272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VOSITALI TO‘LDIRUVCHI</a:t>
            </a:r>
            <a:r>
              <a:rPr lang="ru-RU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pc="15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481BC27-7DFA-48AC-898A-07DB9F211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19" y="677101"/>
            <a:ext cx="1113443" cy="7527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BEB7C86-2BF5-4051-9D7E-E1D28723B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661" y="675861"/>
            <a:ext cx="1050288" cy="762996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99EA3AB-45C0-4D70-9475-E8CD3E414451}"/>
              </a:ext>
            </a:extLst>
          </p:cNvPr>
          <p:cNvSpPr/>
          <p:nvPr/>
        </p:nvSpPr>
        <p:spPr>
          <a:xfrm>
            <a:off x="1516077" y="827048"/>
            <a:ext cx="10502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7D47EE3-CFE4-4FBE-9C6F-1A21AD719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539" y="656100"/>
            <a:ext cx="1206387" cy="65664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90290D1-FA7F-43EB-B040-D9753A7E7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281" y="1548161"/>
            <a:ext cx="1225633" cy="72930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96223746-E481-4F23-822C-A34766790E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95" y="1547679"/>
            <a:ext cx="1223244" cy="716476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1FD1553E-C95F-4AD7-8C8D-1C73986C6486}"/>
              </a:ext>
            </a:extLst>
          </p:cNvPr>
          <p:cNvSpPr/>
          <p:nvPr/>
        </p:nvSpPr>
        <p:spPr>
          <a:xfrm>
            <a:off x="4496629" y="1528050"/>
            <a:ext cx="923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8BC7DB8D-AF62-4F94-9D6B-EF4090A16FC7}"/>
              </a:ext>
            </a:extLst>
          </p:cNvPr>
          <p:cNvSpPr/>
          <p:nvPr/>
        </p:nvSpPr>
        <p:spPr>
          <a:xfrm>
            <a:off x="4335581" y="735703"/>
            <a:ext cx="11083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Стрелка: изогнутая влево 32">
            <a:extLst>
              <a:ext uri="{FF2B5EF4-FFF2-40B4-BE49-F238E27FC236}">
                <a16:creationId xmlns:a16="http://schemas.microsoft.com/office/drawing/2014/main" xmlns="" id="{748796FA-F5B9-4D07-B6E4-677ABD0AE2F6}"/>
              </a:ext>
            </a:extLst>
          </p:cNvPr>
          <p:cNvSpPr/>
          <p:nvPr/>
        </p:nvSpPr>
        <p:spPr>
          <a:xfrm>
            <a:off x="5376033" y="998757"/>
            <a:ext cx="335022" cy="72930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05671F9-ECCB-4288-B340-73B2A4EDC49D}"/>
              </a:ext>
            </a:extLst>
          </p:cNvPr>
          <p:cNvSpPr/>
          <p:nvPr/>
        </p:nvSpPr>
        <p:spPr>
          <a:xfrm>
            <a:off x="194764" y="881022"/>
            <a:ext cx="9364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636CC1B-2357-4153-A956-3BB47DBB8B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6802" y="680389"/>
            <a:ext cx="1140094" cy="69210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2493E20-3D40-440C-91AA-190B01C997C0}"/>
              </a:ext>
            </a:extLst>
          </p:cNvPr>
          <p:cNvSpPr/>
          <p:nvPr/>
        </p:nvSpPr>
        <p:spPr>
          <a:xfrm>
            <a:off x="2959473" y="787733"/>
            <a:ext cx="9364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xmlns="" id="{13EE5886-3AF0-4069-9D0E-6A5719798B1E}"/>
              </a:ext>
            </a:extLst>
          </p:cNvPr>
          <p:cNvSpPr/>
          <p:nvPr/>
        </p:nvSpPr>
        <p:spPr>
          <a:xfrm>
            <a:off x="1213592" y="957010"/>
            <a:ext cx="259826" cy="1861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xmlns="" id="{A23DAC7E-F916-46DD-8BE3-7577D342D831}"/>
              </a:ext>
            </a:extLst>
          </p:cNvPr>
          <p:cNvSpPr/>
          <p:nvPr/>
        </p:nvSpPr>
        <p:spPr>
          <a:xfrm>
            <a:off x="2516039" y="945674"/>
            <a:ext cx="266925" cy="1545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E00F3E4-52C6-4BFA-B8A3-332F3F75D2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2609" y="1528050"/>
            <a:ext cx="1292464" cy="78996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3AF54E4-BD8D-4D41-8DA1-1F15B61F8163}"/>
              </a:ext>
            </a:extLst>
          </p:cNvPr>
          <p:cNvSpPr/>
          <p:nvPr/>
        </p:nvSpPr>
        <p:spPr>
          <a:xfrm>
            <a:off x="3181924" y="1528050"/>
            <a:ext cx="12171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1B3D18B-0820-4A09-BF5F-07259BCD22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4105" y="1514996"/>
            <a:ext cx="1217316" cy="80927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638E2C64-6963-4431-9CB9-362D8FB4C8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59" y="2400158"/>
            <a:ext cx="1217316" cy="809277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D80D2874-FC84-48CE-8A61-57E633835A1E}"/>
              </a:ext>
            </a:extLst>
          </p:cNvPr>
          <p:cNvSpPr/>
          <p:nvPr/>
        </p:nvSpPr>
        <p:spPr>
          <a:xfrm>
            <a:off x="282774" y="1671186"/>
            <a:ext cx="10615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CF4479FD-A947-4B77-9E2A-242825891632}"/>
              </a:ext>
            </a:extLst>
          </p:cNvPr>
          <p:cNvSpPr/>
          <p:nvPr/>
        </p:nvSpPr>
        <p:spPr>
          <a:xfrm>
            <a:off x="1581647" y="1687166"/>
            <a:ext cx="1175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68D7EEA4-9C21-4994-98FB-7254AE518C4C}"/>
              </a:ext>
            </a:extLst>
          </p:cNvPr>
          <p:cNvSpPr/>
          <p:nvPr/>
        </p:nvSpPr>
        <p:spPr>
          <a:xfrm>
            <a:off x="328459" y="2458332"/>
            <a:ext cx="970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</a:p>
          <a:p>
            <a:pPr lvl="0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60A49B1F-482D-422D-87DB-7B7A406C3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460" y="2400350"/>
            <a:ext cx="1268334" cy="809276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D41B12A0-B3FA-4C6D-B45D-517DCCBA647C}"/>
              </a:ext>
            </a:extLst>
          </p:cNvPr>
          <p:cNvSpPr/>
          <p:nvPr/>
        </p:nvSpPr>
        <p:spPr>
          <a:xfrm>
            <a:off x="1731284" y="2453889"/>
            <a:ext cx="970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46BB9CC2-EEC8-4E3C-A494-41A2637BD2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7983" y="2426004"/>
            <a:ext cx="1328505" cy="729305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988B93D9-53B0-428F-B150-FA54097F101B}"/>
              </a:ext>
            </a:extLst>
          </p:cNvPr>
          <p:cNvSpPr/>
          <p:nvPr/>
        </p:nvSpPr>
        <p:spPr>
          <a:xfrm>
            <a:off x="2932019" y="2528867"/>
            <a:ext cx="12346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CCBDA64D-5386-4921-8BB3-A9226D1A55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99087" y="2423732"/>
            <a:ext cx="1276695" cy="733850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09F96B2F-2FA5-42EE-A596-C91CD7BCD18C}"/>
              </a:ext>
            </a:extLst>
          </p:cNvPr>
          <p:cNvSpPr/>
          <p:nvPr/>
        </p:nvSpPr>
        <p:spPr>
          <a:xfrm>
            <a:off x="4367677" y="2545843"/>
            <a:ext cx="14061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402C64E9-2649-413C-9741-7EA8D435DF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6933" y="1731136"/>
            <a:ext cx="239329" cy="20442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CFE61CBD-D628-47B5-B5AC-C370BD2D23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53086" y="902885"/>
            <a:ext cx="292633" cy="209123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1B68E31E-80D6-465C-B1AC-0A76B2597D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052" y="2605039"/>
            <a:ext cx="292633" cy="249958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18E11E1-975D-491E-A3E5-40516AE19D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69614" y="1771608"/>
            <a:ext cx="208058" cy="23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66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"/>
            <a:ext cx="5765800" cy="3244851"/>
            <a:chOff x="12100" y="57915"/>
            <a:chExt cx="5765800" cy="3059737"/>
          </a:xfrm>
        </p:grpSpPr>
        <p:sp>
          <p:nvSpPr>
            <p:cNvPr id="3" name="object 3"/>
            <p:cNvSpPr/>
            <p:nvPr/>
          </p:nvSpPr>
          <p:spPr>
            <a:xfrm>
              <a:off x="66844" y="528044"/>
              <a:ext cx="5650865" cy="258960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57915"/>
              <a:ext cx="5765800" cy="452075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6465" y="44285"/>
            <a:ext cx="4878705" cy="3411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GRAMMATIK MAVZU</a:t>
            </a:r>
            <a:endParaRPr spc="15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90290D1-FA7F-43EB-B040-D9753A7E7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54" y="1487107"/>
            <a:ext cx="1707292" cy="81390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1FD1553E-C95F-4AD7-8C8D-1C73986C6486}"/>
              </a:ext>
            </a:extLst>
          </p:cNvPr>
          <p:cNvSpPr/>
          <p:nvPr/>
        </p:nvSpPr>
        <p:spPr>
          <a:xfrm>
            <a:off x="780051" y="1607036"/>
            <a:ext cx="10534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18FF3F82-66D3-4477-B3B4-32A751C197A8}"/>
              </a:ext>
            </a:extLst>
          </p:cNvPr>
          <p:cNvSpPr/>
          <p:nvPr/>
        </p:nvSpPr>
        <p:spPr>
          <a:xfrm>
            <a:off x="292100" y="532100"/>
            <a:ext cx="4648200" cy="4533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VOSITASIZ TO‘LDIRUVCHI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636CC1B-2357-4153-A956-3BB47DBB8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100" y="1487107"/>
            <a:ext cx="1707292" cy="8139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2493E20-3D40-440C-91AA-190B01C997C0}"/>
              </a:ext>
            </a:extLst>
          </p:cNvPr>
          <p:cNvSpPr/>
          <p:nvPr/>
        </p:nvSpPr>
        <p:spPr>
          <a:xfrm>
            <a:off x="3340100" y="1611993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изогнутая влево 6">
            <a:extLst>
              <a:ext uri="{FF2B5EF4-FFF2-40B4-BE49-F238E27FC236}">
                <a16:creationId xmlns:a16="http://schemas.microsoft.com/office/drawing/2014/main" xmlns="" id="{6DF82496-A24F-4567-9177-D38CDAED25C6}"/>
              </a:ext>
            </a:extLst>
          </p:cNvPr>
          <p:cNvSpPr/>
          <p:nvPr/>
        </p:nvSpPr>
        <p:spPr>
          <a:xfrm>
            <a:off x="4025900" y="985408"/>
            <a:ext cx="304800" cy="453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: изогнутая вправо 8">
            <a:extLst>
              <a:ext uri="{FF2B5EF4-FFF2-40B4-BE49-F238E27FC236}">
                <a16:creationId xmlns:a16="http://schemas.microsoft.com/office/drawing/2014/main" xmlns="" id="{FFEADE64-F195-4AD6-A238-98AC3FFDCE99}"/>
              </a:ext>
            </a:extLst>
          </p:cNvPr>
          <p:cNvSpPr/>
          <p:nvPr/>
        </p:nvSpPr>
        <p:spPr>
          <a:xfrm>
            <a:off x="1113971" y="1004022"/>
            <a:ext cx="304800" cy="45330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49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28690" y="555625"/>
            <a:ext cx="5410200" cy="533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 defTabSz="913851"/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gaplardan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vositasiz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</a:t>
            </a:r>
            <a:r>
              <a:rPr lang="en-US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3851"/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ruvchilarga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11AB0647-87D8-47F1-B24E-99AAF268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04" y="138595"/>
            <a:ext cx="5218431" cy="276999"/>
          </a:xfrm>
        </p:spPr>
        <p:txBody>
          <a:bodyPr/>
          <a:lstStyle/>
          <a:p>
            <a:pPr algn="ctr"/>
            <a:r>
              <a:rPr lang="en-US" sz="1800" dirty="0"/>
              <a:t>1- </a:t>
            </a:r>
            <a:r>
              <a:rPr lang="en-US" sz="1800" dirty="0" err="1"/>
              <a:t>mashq</a:t>
            </a:r>
            <a:r>
              <a:rPr lang="en-US" sz="1800" dirty="0"/>
              <a:t>. (76-bet)</a:t>
            </a:r>
            <a:endParaRPr lang="ru-RU" sz="18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F915DCA-92FD-4B26-B755-4C8D84261B86}"/>
              </a:ext>
            </a:extLst>
          </p:cNvPr>
          <p:cNvSpPr/>
          <p:nvPr/>
        </p:nvSpPr>
        <p:spPr>
          <a:xfrm>
            <a:off x="146867" y="1089025"/>
            <a:ext cx="56189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kessang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Yashashni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istasang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yomondan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farqla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ko‘ylakni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singlimga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bog‘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yomondan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dog‘.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qilichdan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istasang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0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45" y="14050"/>
            <a:ext cx="5650869" cy="3215694"/>
            <a:chOff x="66844" y="71164"/>
            <a:chExt cx="5650869" cy="3046486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89991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699" y="15106"/>
            <a:ext cx="5062872" cy="687368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TEKSHIRAMIZ</a:t>
            </a:r>
            <a:r>
              <a:rPr lang="ru-RU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       </a:t>
            </a:r>
            <a:endParaRPr spc="15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6167285-317F-463E-B9C7-BF0119B2D994}"/>
              </a:ext>
            </a:extLst>
          </p:cNvPr>
          <p:cNvSpPr/>
          <p:nvPr/>
        </p:nvSpPr>
        <p:spPr>
          <a:xfrm>
            <a:off x="200206" y="965475"/>
            <a:ext cx="5190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11">
            <a:extLst>
              <a:ext uri="{FF2B5EF4-FFF2-40B4-BE49-F238E27FC236}">
                <a16:creationId xmlns:a16="http://schemas.microsoft.com/office/drawing/2014/main" xmlns="" id="{3CFEA79E-75EA-48AD-8B8F-918B8E747B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825692"/>
              </p:ext>
            </p:extLst>
          </p:nvPr>
        </p:nvGraphicFramePr>
        <p:xfrm>
          <a:off x="121555" y="947786"/>
          <a:ext cx="5517244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8622">
                  <a:extLst>
                    <a:ext uri="{9D8B030D-6E8A-4147-A177-3AD203B41FA5}">
                      <a16:colId xmlns:a16="http://schemas.microsoft.com/office/drawing/2014/main" xmlns="" val="973476070"/>
                    </a:ext>
                  </a:extLst>
                </a:gridCol>
                <a:gridCol w="2758622">
                  <a:extLst>
                    <a:ext uri="{9D8B030D-6E8A-4147-A177-3AD203B41FA5}">
                      <a16:colId xmlns:a16="http://schemas.microsoft.com/office/drawing/2014/main" xmlns="" val="4857559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Vositali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Vositasiz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0713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Beshga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yomondan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singlimga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endParaRPr kumimoji="0" lang="ru-RU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Birni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o‘nni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yashashni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ishlashni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3588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yaxshidan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,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yomondan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,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yaxshini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yaxshilik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ko‘ylakni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,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771128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qilichdan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yaxshilarga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5959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2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42" y="23648"/>
            <a:ext cx="5745118" cy="3215694"/>
            <a:chOff x="12100" y="71164"/>
            <a:chExt cx="5745118" cy="3046486"/>
          </a:xfrm>
        </p:grpSpPr>
        <p:sp>
          <p:nvSpPr>
            <p:cNvPr id="3" name="object 3"/>
            <p:cNvSpPr/>
            <p:nvPr/>
          </p:nvSpPr>
          <p:spPr>
            <a:xfrm>
              <a:off x="66844" y="539935"/>
              <a:ext cx="5650865" cy="257771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71164"/>
              <a:ext cx="5745118" cy="468771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0873" y="-4765"/>
            <a:ext cx="5723871" cy="41036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MUSTAQIL ISH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73" y="513628"/>
            <a:ext cx="5500009" cy="49003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153E00F-CEA2-40C4-8E99-0AB3DCCCC369}"/>
              </a:ext>
            </a:extLst>
          </p:cNvPr>
          <p:cNvSpPr/>
          <p:nvPr/>
        </p:nvSpPr>
        <p:spPr>
          <a:xfrm>
            <a:off x="80873" y="1013434"/>
            <a:ext cx="56247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Yashashni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istasang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ishlashni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2. “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mardlar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qo‘riqlaydi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ta’kidladi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To‘garakda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oqila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qizlarimiz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tikuvchilik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san’atini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bichuvchilik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mahoratini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kashtado‘zlik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zardo‘zlik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sirlarini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popopchilik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kasbini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o‘rganadilar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4.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podshohining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topshirig‘ini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ayyorligini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solar,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tilyog‘lamalik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To‘marisni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maqtab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ko‘klarga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ko‘tarar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(M.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9E63566-054B-450A-9B4F-EE7D4E50766D}"/>
              </a:ext>
            </a:extLst>
          </p:cNvPr>
          <p:cNvSpPr/>
          <p:nvPr/>
        </p:nvSpPr>
        <p:spPr>
          <a:xfrm>
            <a:off x="10341" y="513628"/>
            <a:ext cx="5765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vositasiz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to‘ldiruvchilarning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250" y="76199"/>
            <a:ext cx="54553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/>
              <a:t>5 – </a:t>
            </a:r>
            <a:r>
              <a:rPr lang="en-US" sz="1800" spc="15" dirty="0" err="1"/>
              <a:t>topshiriq</a:t>
            </a:r>
            <a:r>
              <a:rPr lang="en-US" sz="1800" spc="15" dirty="0"/>
              <a:t>. </a:t>
            </a:r>
            <a:endParaRPr sz="1800" spc="15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1623075-057D-4B87-9996-FDE2339D8751}"/>
              </a:ext>
            </a:extLst>
          </p:cNvPr>
          <p:cNvSpPr/>
          <p:nvPr/>
        </p:nvSpPr>
        <p:spPr>
          <a:xfrm>
            <a:off x="139700" y="574888"/>
            <a:ext cx="3829700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750"/>
              </a:spcBef>
              <a:spcAft>
                <a:spcPts val="300"/>
              </a:spcAft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91F9AF8-7DEC-4A54-8AD7-9D48725198D2}"/>
              </a:ext>
            </a:extLst>
          </p:cNvPr>
          <p:cNvSpPr/>
          <p:nvPr/>
        </p:nvSpPr>
        <p:spPr>
          <a:xfrm>
            <a:off x="116114" y="1024680"/>
            <a:ext cx="375738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poydevori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borilayotgan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bunyodkorlik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farzandlarimizning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baxt-saodati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avlodning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barkamolligi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avlodni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tarbiyalash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ko‘zlaydi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DDA75FE-2774-4918-8A46-7845845B1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0" y="505906"/>
            <a:ext cx="5589300" cy="48244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B1EDDFE-0EE6-41E5-8EBF-24EA639C9E2A}"/>
              </a:ext>
            </a:extLst>
          </p:cNvPr>
          <p:cNvSpPr/>
          <p:nvPr/>
        </p:nvSpPr>
        <p:spPr>
          <a:xfrm>
            <a:off x="398856" y="469578"/>
            <a:ext cx="52508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O‘qing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Tinglang.So‘zlang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Ona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tilingizga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tarjima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qiling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Savol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topshiriqlarni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bajaring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8DFDAA3-B7A5-42BE-A436-16E1A2D32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095" y="1092508"/>
            <a:ext cx="1847526" cy="19015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0360" y="70031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DARS SHIORI</a:t>
            </a:r>
            <a:endParaRPr spc="15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7AA7933-5C0F-4F36-9877-4491F2B99982}"/>
              </a:ext>
            </a:extLst>
          </p:cNvPr>
          <p:cNvSpPr/>
          <p:nvPr/>
        </p:nvSpPr>
        <p:spPr>
          <a:xfrm>
            <a:off x="890360" y="631825"/>
            <a:ext cx="3914132" cy="228619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barkamollikka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334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362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477830"/>
            <a:ext cx="5677075" cy="27670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2ED2FFD-CDDA-4A76-BAD7-2CB2A02F0147}"/>
              </a:ext>
            </a:extLst>
          </p:cNvPr>
          <p:cNvSpPr/>
          <p:nvPr/>
        </p:nvSpPr>
        <p:spPr>
          <a:xfrm>
            <a:off x="166960" y="735695"/>
            <a:ext cx="32765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avlodni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tarbiyalashda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e’tiboridadir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Shu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giyohvandlik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axloqsizlik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ta’sirlardan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e’tiborimizdan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qolmasligi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D8FEE7D-A47C-4A46-9EF0-A930DAECE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955" y="654227"/>
            <a:ext cx="1868586" cy="120711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3C2A90D-13C4-4676-A5F0-8F8E04015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655" y="1901816"/>
            <a:ext cx="1905185" cy="118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82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250" y="76199"/>
            <a:ext cx="54553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/>
              <a:t>5 – </a:t>
            </a:r>
            <a:r>
              <a:rPr lang="en-US" sz="1800" spc="15" dirty="0" err="1"/>
              <a:t>topshiriq</a:t>
            </a:r>
            <a:r>
              <a:rPr lang="en-US" sz="1800" spc="15" dirty="0"/>
              <a:t>. </a:t>
            </a:r>
            <a:endParaRPr sz="1800" spc="15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1623075-057D-4B87-9996-FDE2339D8751}"/>
              </a:ext>
            </a:extLst>
          </p:cNvPr>
          <p:cNvSpPr/>
          <p:nvPr/>
        </p:nvSpPr>
        <p:spPr>
          <a:xfrm>
            <a:off x="139700" y="574888"/>
            <a:ext cx="3829700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750"/>
              </a:spcBef>
              <a:spcAft>
                <a:spcPts val="300"/>
              </a:spcAft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91F9AF8-7DEC-4A54-8AD7-9D48725198D2}"/>
              </a:ext>
            </a:extLst>
          </p:cNvPr>
          <p:cNvSpPr/>
          <p:nvPr/>
        </p:nvSpPr>
        <p:spPr>
          <a:xfrm>
            <a:off x="116114" y="1024680"/>
            <a:ext cx="413838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poydevori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borilayotgan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bunyodkorlik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farzandlarimizning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baxt-saodati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Cyrl-UZ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Созидательн</a:t>
            </a:r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работы , которые проводятся сегодня в нашей стране служат как для физического , так и для духовного здорового развития и счастья наших детей.</a:t>
            </a:r>
            <a:endParaRPr lang="en-US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DDA75FE-2774-4918-8A46-7845845B1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0" y="505906"/>
            <a:ext cx="5589300" cy="48244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B1EDDFE-0EE6-41E5-8EBF-24EA639C9E2A}"/>
              </a:ext>
            </a:extLst>
          </p:cNvPr>
          <p:cNvSpPr/>
          <p:nvPr/>
        </p:nvSpPr>
        <p:spPr>
          <a:xfrm>
            <a:off x="398856" y="469578"/>
            <a:ext cx="52508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O‘qing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Tinglang.So‘zlang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Ona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tilingizga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tarjima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qiling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Savol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topshiriqlarni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bajaring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8DFDAA3-B7A5-42BE-A436-16E1A2D32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629" y="1294068"/>
            <a:ext cx="1355921" cy="164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7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250" y="76199"/>
            <a:ext cx="54553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/>
              <a:t>5 – </a:t>
            </a:r>
            <a:r>
              <a:rPr lang="en-US" sz="1800" spc="15" dirty="0" err="1"/>
              <a:t>topshiriq</a:t>
            </a:r>
            <a:r>
              <a:rPr lang="en-US" sz="1800" spc="15" dirty="0"/>
              <a:t>. </a:t>
            </a:r>
            <a:endParaRPr sz="1800" spc="15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1623075-057D-4B87-9996-FDE2339D8751}"/>
              </a:ext>
            </a:extLst>
          </p:cNvPr>
          <p:cNvSpPr/>
          <p:nvPr/>
        </p:nvSpPr>
        <p:spPr>
          <a:xfrm>
            <a:off x="139700" y="574888"/>
            <a:ext cx="3829700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750"/>
              </a:spcBef>
              <a:spcAft>
                <a:spcPts val="300"/>
              </a:spcAft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91F9AF8-7DEC-4A54-8AD7-9D48725198D2}"/>
              </a:ext>
            </a:extLst>
          </p:cNvPr>
          <p:cNvSpPr/>
          <p:nvPr/>
        </p:nvSpPr>
        <p:spPr>
          <a:xfrm>
            <a:off x="116114" y="1024680"/>
            <a:ext cx="3853286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barkamolligi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tarbiyalash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ko‘zlaydi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подрастающего поколения направлено на всестороннее развитие образования, воспитание зрелого поколения.</a:t>
            </a:r>
            <a:endParaRPr lang="en-US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DDA75FE-2774-4918-8A46-7845845B1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0" y="505906"/>
            <a:ext cx="5589300" cy="48244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B1EDDFE-0EE6-41E5-8EBF-24EA639C9E2A}"/>
              </a:ext>
            </a:extLst>
          </p:cNvPr>
          <p:cNvSpPr/>
          <p:nvPr/>
        </p:nvSpPr>
        <p:spPr>
          <a:xfrm>
            <a:off x="398856" y="469578"/>
            <a:ext cx="52508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O‘qing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Tinglang.So‘zlang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Ona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tilingizga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tarjima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qiling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Savol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topshiriqlarni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bajaring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8DFDAA3-B7A5-42BE-A436-16E1A2D32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2987" y="1092507"/>
            <a:ext cx="1693634" cy="164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1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234" y="719878"/>
            <a:ext cx="3237866" cy="369333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 </a:t>
            </a:r>
            <a:r>
              <a:rPr lang="en-US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1. </a:t>
            </a:r>
            <a:r>
              <a:rPr lang="en-US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Matn</a:t>
            </a:r>
            <a:r>
              <a:rPr lang="en-US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kimlar</a:t>
            </a:r>
            <a:r>
              <a:rPr lang="en-US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haqida</a:t>
            </a:r>
            <a:r>
              <a:rPr lang="en-US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18A256-BA7F-4010-B904-2FA7FC727D5D}"/>
              </a:ext>
            </a:extLst>
          </p:cNvPr>
          <p:cNvSpPr/>
          <p:nvPr/>
        </p:nvSpPr>
        <p:spPr>
          <a:xfrm>
            <a:off x="1027646" y="68129"/>
            <a:ext cx="4446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F0C0EFF7-3408-442D-9128-897BF73C1CB7}"/>
              </a:ext>
            </a:extLst>
          </p:cNvPr>
          <p:cNvSpPr/>
          <p:nvPr/>
        </p:nvSpPr>
        <p:spPr>
          <a:xfrm>
            <a:off x="977900" y="1622425"/>
            <a:ext cx="3581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24F86165-5198-4938-8E5F-8D1E72990B31}"/>
              </a:ext>
            </a:extLst>
          </p:cNvPr>
          <p:cNvSpPr/>
          <p:nvPr/>
        </p:nvSpPr>
        <p:spPr>
          <a:xfrm>
            <a:off x="2425700" y="1117478"/>
            <a:ext cx="457200" cy="4985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65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39700" y="691298"/>
            <a:ext cx="5105400" cy="46848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     2.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Yurtimizda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ta’lim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sohasida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qanday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o‘zgarishlar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bo‘ldi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18A256-BA7F-4010-B904-2FA7FC727D5D}"/>
              </a:ext>
            </a:extLst>
          </p:cNvPr>
          <p:cNvSpPr/>
          <p:nvPr/>
        </p:nvSpPr>
        <p:spPr>
          <a:xfrm>
            <a:off x="1027646" y="68129"/>
            <a:ext cx="4446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F0C0EFF7-3408-442D-9128-897BF73C1CB7}"/>
              </a:ext>
            </a:extLst>
          </p:cNvPr>
          <p:cNvSpPr/>
          <p:nvPr/>
        </p:nvSpPr>
        <p:spPr>
          <a:xfrm>
            <a:off x="977900" y="1622425"/>
            <a:ext cx="3581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24F86165-5198-4938-8E5F-8D1E72990B31}"/>
              </a:ext>
            </a:extLst>
          </p:cNvPr>
          <p:cNvSpPr/>
          <p:nvPr/>
        </p:nvSpPr>
        <p:spPr>
          <a:xfrm>
            <a:off x="2501900" y="1203231"/>
            <a:ext cx="457200" cy="375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922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234" y="719879"/>
            <a:ext cx="5636352" cy="48335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      3.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Matndan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vositali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vositasiz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to‘ldiruvchilarni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topib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,</a:t>
            </a:r>
          </a:p>
          <a:p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daftaringizga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yozing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18A256-BA7F-4010-B904-2FA7FC727D5D}"/>
              </a:ext>
            </a:extLst>
          </p:cNvPr>
          <p:cNvSpPr/>
          <p:nvPr/>
        </p:nvSpPr>
        <p:spPr>
          <a:xfrm>
            <a:off x="1027646" y="68129"/>
            <a:ext cx="4446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F0C0EFF7-3408-442D-9128-897BF73C1CB7}"/>
              </a:ext>
            </a:extLst>
          </p:cNvPr>
          <p:cNvSpPr/>
          <p:nvPr/>
        </p:nvSpPr>
        <p:spPr>
          <a:xfrm>
            <a:off x="977900" y="1622425"/>
            <a:ext cx="3581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24F86165-5198-4938-8E5F-8D1E72990B31}"/>
              </a:ext>
            </a:extLst>
          </p:cNvPr>
          <p:cNvSpPr/>
          <p:nvPr/>
        </p:nvSpPr>
        <p:spPr>
          <a:xfrm>
            <a:off x="2501900" y="1203231"/>
            <a:ext cx="457200" cy="375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036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362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lug‘atini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477830"/>
            <a:ext cx="5677075" cy="27670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A51B466-E0F1-4F10-B829-698DE6566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441" y="690187"/>
            <a:ext cx="1859441" cy="1047272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CCF42E60-72F0-4D9C-AEAC-C0D7D7008FFB}"/>
              </a:ext>
            </a:extLst>
          </p:cNvPr>
          <p:cNvSpPr/>
          <p:nvPr/>
        </p:nvSpPr>
        <p:spPr>
          <a:xfrm>
            <a:off x="120562" y="625021"/>
            <a:ext cx="3197490" cy="244520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ro’yobga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 –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bunyodkorlik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axloqsizlik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7A5F0DD-0E14-46A4-844B-8152DC597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627" y="1927225"/>
            <a:ext cx="1845913" cy="124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78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362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477830"/>
            <a:ext cx="5677075" cy="27670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342CA73-82E4-4A7B-8A30-784AF86C5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297" y="895003"/>
            <a:ext cx="1466939" cy="889437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CCF42E60-72F0-4D9C-AEAC-C0D7D7008FFB}"/>
              </a:ext>
            </a:extLst>
          </p:cNvPr>
          <p:cNvSpPr/>
          <p:nvPr/>
        </p:nvSpPr>
        <p:spPr>
          <a:xfrm>
            <a:off x="104231" y="638738"/>
            <a:ext cx="4057737" cy="244520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одарённый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z-Cyrl-UZ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талантлив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</a:t>
            </a: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ro’yobga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осуществлять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социальное движение</a:t>
            </a: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безукоризненность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bunyodkorlik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созидательность</a:t>
            </a:r>
          </a:p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axloqsizlik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безнравственность</a:t>
            </a:r>
            <a:endParaRPr lang="en-US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F686710-509F-44FF-B53D-B5437BB8B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298" y="1847623"/>
            <a:ext cx="1466939" cy="88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87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77801" y="1029358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DE0EA14-1372-4DDA-8AFA-8F4187FFB36E}"/>
              </a:ext>
            </a:extLst>
          </p:cNvPr>
          <p:cNvSpPr/>
          <p:nvPr/>
        </p:nvSpPr>
        <p:spPr>
          <a:xfrm>
            <a:off x="444500" y="26755"/>
            <a:ext cx="419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algn="ctr">
              <a:spcBef>
                <a:spcPts val="100"/>
              </a:spcBef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Davomini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top!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BF1CF045-47BC-4D1C-9B4B-5363FB47E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257417"/>
              </p:ext>
            </p:extLst>
          </p:nvPr>
        </p:nvGraphicFramePr>
        <p:xfrm>
          <a:off x="139700" y="880745"/>
          <a:ext cx="5562600" cy="196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6254">
                  <a:extLst>
                    <a:ext uri="{9D8B030D-6E8A-4147-A177-3AD203B41FA5}">
                      <a16:colId xmlns:a16="http://schemas.microsoft.com/office/drawing/2014/main" xmlns="" val="3299091659"/>
                    </a:ext>
                  </a:extLst>
                </a:gridCol>
                <a:gridCol w="2956346">
                  <a:extLst>
                    <a:ext uri="{9D8B030D-6E8A-4147-A177-3AD203B41FA5}">
                      <a16:colId xmlns:a16="http://schemas.microsoft.com/office/drawing/2014/main" xmlns="" val="4096729259"/>
                    </a:ext>
                  </a:extLst>
                </a:gridCol>
              </a:tblGrid>
              <a:tr h="4902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Birni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kessang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egasini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topar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9682957"/>
                  </a:ext>
                </a:extLst>
              </a:tr>
              <a:tr h="49022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Achchiq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berib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qisqasidan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hissasi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9775611"/>
                  </a:ext>
                </a:extLst>
              </a:tr>
              <a:tr h="49022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Gapning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qisqasi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o‘nni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8312174"/>
                  </a:ext>
                </a:extLst>
              </a:tr>
              <a:tr h="49022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Gap	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kutma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6749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86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77801" y="1029358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DE0EA14-1372-4DDA-8AFA-8F4187FFB36E}"/>
              </a:ext>
            </a:extLst>
          </p:cNvPr>
          <p:cNvSpPr/>
          <p:nvPr/>
        </p:nvSpPr>
        <p:spPr>
          <a:xfrm>
            <a:off x="444500" y="26755"/>
            <a:ext cx="419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algn="ctr">
              <a:spcBef>
                <a:spcPts val="100"/>
              </a:spcBef>
              <a:defRPr/>
            </a:pP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Davomini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top!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BF1CF045-47BC-4D1C-9B4B-5363FB47E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266271"/>
              </p:ext>
            </p:extLst>
          </p:nvPr>
        </p:nvGraphicFramePr>
        <p:xfrm>
          <a:off x="139700" y="880745"/>
          <a:ext cx="5562600" cy="213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6254">
                  <a:extLst>
                    <a:ext uri="{9D8B030D-6E8A-4147-A177-3AD203B41FA5}">
                      <a16:colId xmlns:a16="http://schemas.microsoft.com/office/drawing/2014/main" xmlns="" val="3299091659"/>
                    </a:ext>
                  </a:extLst>
                </a:gridCol>
                <a:gridCol w="2956346">
                  <a:extLst>
                    <a:ext uri="{9D8B030D-6E8A-4147-A177-3AD203B41FA5}">
                      <a16:colId xmlns:a16="http://schemas.microsoft.com/office/drawing/2014/main" xmlns="" val="4096729259"/>
                    </a:ext>
                  </a:extLst>
                </a:gridCol>
              </a:tblGrid>
              <a:tr h="4902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Birni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kessang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o‘nni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9682957"/>
                  </a:ext>
                </a:extLst>
              </a:tr>
              <a:tr h="49022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Achchiq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berib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kutma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9775611"/>
                  </a:ext>
                </a:extLst>
              </a:tr>
              <a:tr h="49022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Gapning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qisqasi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qisqasidan</a:t>
                      </a: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hissasi</a:t>
                      </a: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</a:t>
                      </a: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yaxshi</a:t>
                      </a: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8312174"/>
                  </a:ext>
                </a:extLst>
              </a:tr>
              <a:tr h="49022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Gap	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egasini</a:t>
                      </a: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topar</a:t>
                      </a: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ru-RU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6749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5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0360" y="70031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 err="1"/>
              <a:t>Rufat</a:t>
            </a:r>
            <a:r>
              <a:rPr lang="en-US" spc="15" dirty="0"/>
              <a:t> </a:t>
            </a:r>
            <a:r>
              <a:rPr lang="en-US" spc="15" dirty="0" err="1"/>
              <a:t>Risqiyev</a:t>
            </a:r>
            <a:r>
              <a:rPr lang="en-US" spc="15" dirty="0"/>
              <a:t> </a:t>
            </a:r>
            <a:r>
              <a:rPr lang="en-US" spc="15" dirty="0" err="1"/>
              <a:t>kim</a:t>
            </a:r>
            <a:r>
              <a:rPr lang="en-US" spc="15" dirty="0"/>
              <a:t>?</a:t>
            </a:r>
            <a:endParaRPr spc="15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7AA7933-5C0F-4F36-9877-4491F2B99982}"/>
              </a:ext>
            </a:extLst>
          </p:cNvPr>
          <p:cNvSpPr/>
          <p:nvPr/>
        </p:nvSpPr>
        <p:spPr>
          <a:xfrm>
            <a:off x="1968500" y="661307"/>
            <a:ext cx="3380732" cy="2057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Boksdagi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“Toshkent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yoʻlbarsi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dong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taratgan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bokschi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0DACB80-9772-4355-A478-A41755B77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21" y="661307"/>
            <a:ext cx="1621677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977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21100A4-C10F-4937-A5EE-3FEBAE39A774}"/>
              </a:ext>
            </a:extLst>
          </p:cNvPr>
          <p:cNvSpPr/>
          <p:nvPr/>
        </p:nvSpPr>
        <p:spPr>
          <a:xfrm>
            <a:off x="368300" y="1241425"/>
            <a:ext cx="518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Mavzuga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oid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kichik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yarating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vositali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vositasiz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to‘ldiruvchilardan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foydalaning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056175"/>
            <a:chOff x="-67307" y="71163"/>
            <a:chExt cx="5845205" cy="3029860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462420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6" y="-24836"/>
            <a:ext cx="6825344" cy="60978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l">
              <a:lnSpc>
                <a:spcPts val="2330"/>
              </a:lnSpc>
              <a:spcBef>
                <a:spcPts val="320"/>
              </a:spcBef>
            </a:pP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“Toshkent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yoʻlbarsi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afsonasi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yoshidan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shug’ullangan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pc="15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5A919BAA-9057-4CCB-85BE-5CF9018D8C00}"/>
              </a:ext>
            </a:extLst>
          </p:cNvPr>
          <p:cNvSpPr/>
          <p:nvPr/>
        </p:nvSpPr>
        <p:spPr>
          <a:xfrm>
            <a:off x="256957" y="727234"/>
            <a:ext cx="3921343" cy="188579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ts val="1725"/>
              </a:lnSpc>
              <a:spcAft>
                <a:spcPts val="1500"/>
              </a:spcAft>
              <a:defRPr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 yoshidan Toshkentda mashhur murabbiy </a:t>
            </a:r>
            <a:r>
              <a:rPr lang="en-US" sz="160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Sidney Jyekson </a:t>
            </a: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 ostida boks bilan  shug‘ullanishni boshlagan.</a:t>
            </a: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1966 – yildan asosiy murabbiyi </a:t>
            </a:r>
            <a:r>
              <a:rPr lang="en-U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 Granatkin </a:t>
            </a: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59A977-EDDD-4092-BE8C-A272BA457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00" y="784225"/>
            <a:ext cx="15240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959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056175"/>
            <a:chOff x="-67307" y="71163"/>
            <a:chExt cx="5845205" cy="3029860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462420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43414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48821"/>
            <a:ext cx="6825344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YUTUQLARI</a:t>
            </a:r>
            <a:endParaRPr spc="15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5A919BAA-9057-4CCB-85BE-5CF9018D8C00}"/>
              </a:ext>
            </a:extLst>
          </p:cNvPr>
          <p:cNvSpPr/>
          <p:nvPr/>
        </p:nvSpPr>
        <p:spPr>
          <a:xfrm>
            <a:off x="139700" y="586418"/>
            <a:ext cx="3921343" cy="248380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1972-yilda 75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kilogrammgacha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vazn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toifasida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chempionligini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qoʻlga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1974-yilda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Gavanada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oʻtkazilgan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boʻyicha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chempionatida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medalni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qoʻlga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kiritadi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1600" dirty="0">
                <a:solidFill>
                  <a:srgbClr val="0070C0"/>
                </a:solidFill>
                <a:latin typeface="Roboto-Regular"/>
              </a:rPr>
              <a:t>1976-yilda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Monreal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  <a:latin typeface="Roboto-Regular"/>
              </a:rPr>
              <a:t>shahri</a:t>
            </a:r>
            <a:r>
              <a:rPr lang="en-US" sz="1600" dirty="0" smtClean="0">
                <a:solidFill>
                  <a:srgbClr val="0070C0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Roboto-Regular"/>
              </a:rPr>
              <a:t>Olimpiya</a:t>
            </a:r>
            <a:r>
              <a:rPr lang="en-US" sz="1600" dirty="0">
                <a:solidFill>
                  <a:srgbClr val="0070C0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Roboto-Regular"/>
              </a:rPr>
              <a:t>oʻyinlarida</a:t>
            </a:r>
            <a:r>
              <a:rPr lang="en-US" sz="1600" dirty="0">
                <a:solidFill>
                  <a:srgbClr val="0070C0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finalgacha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yetib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  <a:latin typeface="Roboto-Regular"/>
              </a:rPr>
              <a:t>borib</a:t>
            </a:r>
            <a:r>
              <a:rPr lang="en-US" sz="1600" dirty="0" smtClean="0">
                <a:solidFill>
                  <a:srgbClr val="333333"/>
                </a:solidFill>
                <a:latin typeface="Roboto-Regular"/>
              </a:rPr>
              <a:t>,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kumush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medalga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sazovor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bo‘ladi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. …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/>
            <a:endParaRPr lang="ru-RU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60DE862-B2F6-4FC9-99AA-0F731314A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41" y="708025"/>
            <a:ext cx="1582016" cy="217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089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230175"/>
            <a:chOff x="-67307" y="71163"/>
            <a:chExt cx="5845205" cy="3202362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63492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6" y="-24836"/>
            <a:ext cx="6825344" cy="63094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“T</a:t>
            </a:r>
            <a:r>
              <a:rPr lang="en-US" sz="2000" kern="1200" cap="small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”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sxemasi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Holning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6527472-2B47-4988-8C8F-60CED15BD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680830"/>
            <a:ext cx="4787900" cy="2521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A50F404-577A-45F8-8785-B824E4F82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38450" y="796471"/>
            <a:ext cx="228600" cy="231186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478605C-8ADA-4C54-8832-92F9CD1C4CB3}"/>
              </a:ext>
            </a:extLst>
          </p:cNvPr>
          <p:cNvSpPr/>
          <p:nvPr/>
        </p:nvSpPr>
        <p:spPr>
          <a:xfrm>
            <a:off x="73025" y="825500"/>
            <a:ext cx="289560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ayerda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achongacha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1196906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92729"/>
            <a:ext cx="4258548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8AFC146-D6B0-440C-ABA5-3463EA296B68}"/>
              </a:ext>
            </a:extLst>
          </p:cNvPr>
          <p:cNvSpPr/>
          <p:nvPr/>
        </p:nvSpPr>
        <p:spPr>
          <a:xfrm>
            <a:off x="155046" y="631825"/>
            <a:ext cx="5257800" cy="199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Barkamollik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......................... .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xislatlarga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......................... .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Barkamol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avlod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nimani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tushunasiz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......................... 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910C40C-BAD4-4CF9-BEB6-744EACB15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940" y="2232025"/>
            <a:ext cx="1243692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84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92729"/>
            <a:ext cx="49530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poydevori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5490523-C575-4D2A-8C68-9A1DE5115730}"/>
              </a:ext>
            </a:extLst>
          </p:cNvPr>
          <p:cNvSpPr/>
          <p:nvPr/>
        </p:nvSpPr>
        <p:spPr>
          <a:xfrm>
            <a:off x="59185" y="598194"/>
            <a:ext cx="5581977" cy="1345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Sog‘lom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turmush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tarzi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barkamollik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namunasi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Barkamol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avlod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tarbiyasi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milliy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yuksalish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garovi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O‘sib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kelayotgan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avlodni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vatanparvarlik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millatparvarlik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ruhida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tarbiyalash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4CCCF4D-02C7-4E10-945F-EEA610749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321" y="2011135"/>
            <a:ext cx="1599475" cy="11266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AE6B214-BD4C-41E5-8D58-BD13C3214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38" y="2003424"/>
            <a:ext cx="1536205" cy="11443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D2A676C-DA59-4584-B0DF-89FE7210E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874" y="2011134"/>
            <a:ext cx="1640867" cy="112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3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00" y="98425"/>
            <a:ext cx="54864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kern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20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iste’dodlilar</a:t>
            </a: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taqdirlanmoqda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18CEC46-E819-470A-8CC9-24135560A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701" y="784225"/>
            <a:ext cx="3657600" cy="222523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807D032-4191-4C3E-A4BD-D7D712D3FCE6}"/>
              </a:ext>
            </a:extLst>
          </p:cNvPr>
          <p:cNvSpPr/>
          <p:nvPr/>
        </p:nvSpPr>
        <p:spPr>
          <a:xfrm>
            <a:off x="2197100" y="890965"/>
            <a:ext cx="28829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qizlarimizni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ko’pgina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qizlarimiz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taqdirlanayapti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293005C-CF2E-4198-A7CB-3A641A3C7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57" y="784225"/>
            <a:ext cx="1324044" cy="210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76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4169</TotalTime>
  <Words>972</Words>
  <Application>Microsoft Office PowerPoint</Application>
  <PresentationFormat>Произвольный</PresentationFormat>
  <Paragraphs>177</Paragraphs>
  <Slides>31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1" baseType="lpstr">
      <vt:lpstr>Arial</vt:lpstr>
      <vt:lpstr>Calibri</vt:lpstr>
      <vt:lpstr>Matura MT Script Capitals</vt:lpstr>
      <vt:lpstr>Monotype Corsiva</vt:lpstr>
      <vt:lpstr>Roboto-Regular</vt:lpstr>
      <vt:lpstr>Times New Roman</vt:lpstr>
      <vt:lpstr>UZ-Times-Bold</vt:lpstr>
      <vt:lpstr>Wingdings</vt:lpstr>
      <vt:lpstr>Office Theme</vt:lpstr>
      <vt:lpstr>1_Office Theme</vt:lpstr>
      <vt:lpstr> O‘zbek tili</vt:lpstr>
      <vt:lpstr>DARS SHIORI</vt:lpstr>
      <vt:lpstr>Rufat Risqiyev kim?</vt:lpstr>
      <vt:lpstr>“Toshkent yoʻlbarsi” deya nom qozongan boks afsonasi necha yoshidan boks bilan shug’ullangan?</vt:lpstr>
      <vt:lpstr>YUTUQLARI</vt:lpstr>
      <vt:lpstr>“T ” sxemasi jadvali  Holning ma’no turlari</vt:lpstr>
      <vt:lpstr>Suhbat matnini davom ettiring.</vt:lpstr>
      <vt:lpstr>Barkamol avlod – kelajak poydevori</vt:lpstr>
      <vt:lpstr>Iqtidorli va iste’dodlilar taqdirlanmoqda</vt:lpstr>
      <vt:lpstr>Iqtidorli va iste’dodlilar taqdirlanmoqda</vt:lpstr>
      <vt:lpstr>Sog‘lom va barkamol avlodni tarbiyalashda oila muhim o‘rin tutadi</vt:lpstr>
      <vt:lpstr>TO‘LDIRUVCHI</vt:lpstr>
      <vt:lpstr>GRAMMATIK MAVZU</vt:lpstr>
      <vt:lpstr>VOSITALI TO‘LDIRUVCHI </vt:lpstr>
      <vt:lpstr>GRAMMATIK MAVZU</vt:lpstr>
      <vt:lpstr>1- mashq. (76-bet)</vt:lpstr>
      <vt:lpstr>TEKSHIRAMIZ         </vt:lpstr>
      <vt:lpstr>MUSTAQIL ISH</vt:lpstr>
      <vt:lpstr>5 – topshiriq. </vt:lpstr>
      <vt:lpstr>Презентация PowerPoint</vt:lpstr>
      <vt:lpstr>5 – topshiriq. </vt:lpstr>
      <vt:lpstr>5 – topshiriq.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Teacher</cp:lastModifiedBy>
  <cp:revision>481</cp:revision>
  <cp:lastPrinted>2020-09-12T06:53:39Z</cp:lastPrinted>
  <dcterms:created xsi:type="dcterms:W3CDTF">2020-04-13T08:06:06Z</dcterms:created>
  <dcterms:modified xsi:type="dcterms:W3CDTF">2021-01-16T14:33:03Z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