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7" r:id="rId3"/>
    <p:sldId id="317" r:id="rId4"/>
    <p:sldId id="316" r:id="rId5"/>
    <p:sldId id="318" r:id="rId6"/>
    <p:sldId id="263" r:id="rId7"/>
    <p:sldId id="283" r:id="rId8"/>
    <p:sldId id="319" r:id="rId9"/>
    <p:sldId id="310" r:id="rId10"/>
    <p:sldId id="323" r:id="rId11"/>
    <p:sldId id="324" r:id="rId12"/>
    <p:sldId id="267" r:id="rId13"/>
    <p:sldId id="320" r:id="rId14"/>
    <p:sldId id="269" r:id="rId15"/>
    <p:sldId id="266" r:id="rId16"/>
    <p:sldId id="314" r:id="rId17"/>
    <p:sldId id="258" r:id="rId18"/>
    <p:sldId id="322" r:id="rId19"/>
    <p:sldId id="321" r:id="rId20"/>
    <p:sldId id="311" r:id="rId21"/>
    <p:sldId id="271" r:id="rId22"/>
    <p:sldId id="281" r:id="rId23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07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6" d="100"/>
          <a:sy n="166" d="100"/>
        </p:scale>
        <p:origin x="414" y="1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77677" y="243091"/>
            <a:ext cx="2540921" cy="53796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3400" spc="10" dirty="0" err="1"/>
              <a:t>O‘zbek</a:t>
            </a:r>
            <a:r>
              <a:rPr sz="3400" spc="-80" dirty="0"/>
              <a:t> </a:t>
            </a:r>
            <a:r>
              <a:rPr sz="3400" spc="5" dirty="0"/>
              <a:t>tili</a:t>
            </a:r>
            <a:endParaRPr sz="3400" dirty="0"/>
          </a:p>
        </p:txBody>
      </p:sp>
      <p:sp>
        <p:nvSpPr>
          <p:cNvPr id="6" name="object 6"/>
          <p:cNvSpPr/>
          <p:nvPr/>
        </p:nvSpPr>
        <p:spPr>
          <a:xfrm>
            <a:off x="437789" y="1251207"/>
            <a:ext cx="344170" cy="74041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7789" y="2099882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4483101" y="228108"/>
            <a:ext cx="822784" cy="603885"/>
            <a:chOff x="4483101" y="228108"/>
            <a:chExt cx="822784" cy="603885"/>
          </a:xfrm>
        </p:grpSpPr>
        <p:sp>
          <p:nvSpPr>
            <p:cNvPr id="28" name="object 28"/>
            <p:cNvSpPr/>
            <p:nvPr/>
          </p:nvSpPr>
          <p:spPr>
            <a:xfrm>
              <a:off x="4483101" y="228108"/>
              <a:ext cx="822784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483101" y="228108"/>
              <a:ext cx="822784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527556" y="314131"/>
            <a:ext cx="943108" cy="7444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250" b="1" spc="10" dirty="0">
                <a:solidFill>
                  <a:srgbClr val="FFFFFF"/>
                </a:solidFill>
                <a:latin typeface="Arial"/>
                <a:cs typeface="Arial"/>
              </a:rPr>
              <a:t>9-</a:t>
            </a:r>
            <a:r>
              <a:rPr lang="en-US" sz="2400" spc="-5" dirty="0">
                <a:solidFill>
                  <a:srgbClr val="FFFFFF"/>
                </a:solidFill>
                <a:latin typeface="Arial"/>
                <a:cs typeface="Arial"/>
              </a:rPr>
              <a:t>sinf</a:t>
            </a:r>
            <a:endParaRPr lang="en-US"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2250" dirty="0">
              <a:latin typeface="Arial"/>
              <a:cs typeface="Arial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0EB1723C-F94B-4C7C-B292-C2B1646C7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426" y="2262116"/>
            <a:ext cx="1525374" cy="98273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B64A698-FC3F-4E91-AB91-565D95E75685}"/>
              </a:ext>
            </a:extLst>
          </p:cNvPr>
          <p:cNvSpPr/>
          <p:nvPr/>
        </p:nvSpPr>
        <p:spPr>
          <a:xfrm>
            <a:off x="781958" y="1064702"/>
            <a:ext cx="48441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" lvl="0">
              <a:lnSpc>
                <a:spcPct val="150000"/>
              </a:lnSpc>
              <a:spcBef>
                <a:spcPts val="110"/>
              </a:spcBef>
            </a:pPr>
            <a:r>
              <a:rPr lang="en-US" sz="2400" b="1" dirty="0" err="1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lang="en-US" sz="24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</a:p>
          <a:p>
            <a:pPr marL="18415" lvl="0"/>
            <a:r>
              <a:rPr lang="en-US" sz="24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2365C7"/>
                </a:solidFill>
                <a:latin typeface="Arial"/>
                <a:cs typeface="Arial"/>
              </a:rPr>
              <a:t>Ayol</a:t>
            </a:r>
            <a:r>
              <a:rPr lang="en-US" sz="2400" b="1" dirty="0">
                <a:solidFill>
                  <a:srgbClr val="2365C7"/>
                </a:solidFill>
                <a:latin typeface="Arial"/>
                <a:cs typeface="Arial"/>
              </a:rPr>
              <a:t> – </a:t>
            </a:r>
            <a:r>
              <a:rPr lang="en-US" sz="2400" b="1" dirty="0" err="1">
                <a:solidFill>
                  <a:srgbClr val="2365C7"/>
                </a:solidFill>
                <a:latin typeface="Arial"/>
                <a:cs typeface="Arial"/>
              </a:rPr>
              <a:t>oila</a:t>
            </a:r>
            <a:r>
              <a:rPr lang="en-US" sz="24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2365C7"/>
                </a:solidFill>
                <a:latin typeface="Arial"/>
                <a:cs typeface="Arial"/>
              </a:rPr>
              <a:t>ko‘rki</a:t>
            </a:r>
            <a:endParaRPr lang="en-US" sz="2400" b="1" dirty="0">
              <a:solidFill>
                <a:srgbClr val="2365C7"/>
              </a:solidFill>
              <a:latin typeface="Arial"/>
              <a:cs typeface="Arial"/>
            </a:endParaRPr>
          </a:p>
          <a:p>
            <a:pPr marL="18415" lvl="0"/>
            <a:r>
              <a:rPr lang="en-US" sz="2400" b="1" dirty="0">
                <a:solidFill>
                  <a:srgbClr val="2365C7"/>
                </a:solidFill>
                <a:latin typeface="Arial"/>
                <a:cs typeface="Arial"/>
              </a:rPr>
              <a:t>(</a:t>
            </a:r>
            <a:r>
              <a:rPr lang="en-US" sz="2400" b="1" dirty="0" err="1">
                <a:solidFill>
                  <a:srgbClr val="2365C7"/>
                </a:solidFill>
                <a:latin typeface="Arial"/>
                <a:cs typeface="Arial"/>
              </a:rPr>
              <a:t>To‘ldiruvchining</a:t>
            </a:r>
            <a:r>
              <a:rPr lang="en-US" sz="24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2365C7"/>
                </a:solidFill>
                <a:latin typeface="Arial"/>
                <a:cs typeface="Arial"/>
              </a:rPr>
              <a:t>ifodalanishi</a:t>
            </a:r>
            <a:r>
              <a:rPr lang="en-US" sz="2400" b="1" dirty="0">
                <a:solidFill>
                  <a:srgbClr val="2365C7"/>
                </a:solidFill>
                <a:latin typeface="Arial"/>
                <a:cs typeface="Arial"/>
              </a:rPr>
              <a:t>)</a:t>
            </a:r>
            <a:endParaRPr lang="en-US" sz="24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913" y="860425"/>
            <a:ext cx="3749205" cy="1905000"/>
          </a:xfrm>
          <a:custGeom>
            <a:avLst/>
            <a:gdLst/>
            <a:ahLst/>
            <a:cxnLst/>
            <a:rect l="l" t="t" r="r" b="b"/>
            <a:pathLst>
              <a:path w="5650865" h="233680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312670"/>
                </a:lnTo>
                <a:lnTo>
                  <a:pt x="0" y="2336800"/>
                </a:lnTo>
                <a:lnTo>
                  <a:pt x="5650712" y="2336800"/>
                </a:lnTo>
                <a:lnTo>
                  <a:pt x="5650712" y="2312670"/>
                </a:lnTo>
                <a:lnTo>
                  <a:pt x="24384" y="2312670"/>
                </a:lnTo>
                <a:lnTo>
                  <a:pt x="24384" y="24130"/>
                </a:lnTo>
                <a:lnTo>
                  <a:pt x="5626328" y="24130"/>
                </a:lnTo>
                <a:lnTo>
                  <a:pt x="5626328" y="2312555"/>
                </a:lnTo>
                <a:lnTo>
                  <a:pt x="5650712" y="2312555"/>
                </a:lnTo>
                <a:lnTo>
                  <a:pt x="5650712" y="24130"/>
                </a:lnTo>
                <a:lnTo>
                  <a:pt x="5650712" y="23939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700" y="0"/>
            <a:ext cx="5753100" cy="514386"/>
          </a:xfrm>
          <a:custGeom>
            <a:avLst/>
            <a:gdLst/>
            <a:ahLst/>
            <a:cxnLst/>
            <a:rect l="l" t="t" r="r" b="b"/>
            <a:pathLst>
              <a:path w="5650865" h="731520">
                <a:moveTo>
                  <a:pt x="5650710" y="0"/>
                </a:moveTo>
                <a:lnTo>
                  <a:pt x="0" y="0"/>
                </a:lnTo>
                <a:lnTo>
                  <a:pt x="0" y="731246"/>
                </a:lnTo>
                <a:lnTo>
                  <a:pt x="5650710" y="731246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lvl="0" algn="ctr"/>
            <a:r>
              <a:rPr lang="en-US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hikmatlarni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mazmunini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tilingizga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tarjima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71A63CA-542B-4DE7-9352-078CBFEEAB71}"/>
              </a:ext>
            </a:extLst>
          </p:cNvPr>
          <p:cNvSpPr/>
          <p:nvPr/>
        </p:nvSpPr>
        <p:spPr>
          <a:xfrm>
            <a:off x="104912" y="860425"/>
            <a:ext cx="39209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Hamma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yerda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hamisha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ayol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kishining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oliyjanob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fazilati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kamtarlikdir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M.Karamzin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uz-Cyrl-UZ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Скромность  самое благородное качество жен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шины везде и всегда.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9A226EE-A2A3-478D-AABE-25898C2EF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00" y="758225"/>
            <a:ext cx="1316850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07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3FAB986E-80B8-4C7B-AC10-ED95706DF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11" y="678666"/>
            <a:ext cx="657679" cy="508208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75559" y="0"/>
            <a:ext cx="5763350" cy="3071396"/>
            <a:chOff x="66848" y="71163"/>
            <a:chExt cx="5763350" cy="2878602"/>
          </a:xfrm>
        </p:grpSpPr>
        <p:sp>
          <p:nvSpPr>
            <p:cNvPr id="3" name="object 3"/>
            <p:cNvSpPr/>
            <p:nvPr/>
          </p:nvSpPr>
          <p:spPr>
            <a:xfrm>
              <a:off x="178309" y="1114884"/>
              <a:ext cx="3637821" cy="1834881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66848" y="71163"/>
              <a:ext cx="5763350" cy="611688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4393" y="-18697"/>
            <a:ext cx="5425682" cy="841256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14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Quyidagi</a:t>
            </a:r>
            <a:r>
              <a:rPr lang="en-US" sz="14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hikmatlarni</a:t>
            </a:r>
            <a:r>
              <a:rPr lang="en-US" sz="14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o‘qing</a:t>
            </a:r>
            <a:r>
              <a:rPr lang="en-US" sz="14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</a:t>
            </a:r>
            <a:r>
              <a:rPr lang="en-US" sz="14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mazmunini</a:t>
            </a:r>
            <a:r>
              <a:rPr lang="en-US" sz="14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ona</a:t>
            </a:r>
            <a:r>
              <a:rPr lang="en-US" sz="14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tilingizga</a:t>
            </a:r>
            <a:r>
              <a:rPr lang="en-US" sz="14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tarjima</a:t>
            </a:r>
            <a:r>
              <a:rPr lang="en-US" sz="14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qiling</a:t>
            </a:r>
            <a:r>
              <a:rPr lang="en-US" sz="14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br>
              <a:rPr lang="en-US" sz="14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sz="2400" spc="15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F4C1DBD-2DF6-4B53-B0EC-DBBA8FDEE604}"/>
              </a:ext>
            </a:extLst>
          </p:cNvPr>
          <p:cNvSpPr/>
          <p:nvPr/>
        </p:nvSpPr>
        <p:spPr>
          <a:xfrm>
            <a:off x="1220344" y="65483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4ACC6E1-AFEF-4191-BE2D-647A9CBAC5F4}"/>
              </a:ext>
            </a:extLst>
          </p:cNvPr>
          <p:cNvSpPr/>
          <p:nvPr/>
        </p:nvSpPr>
        <p:spPr>
          <a:xfrm>
            <a:off x="54263" y="1120148"/>
            <a:ext cx="3828011" cy="219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yorug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olamda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bittadir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Bittadir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olamda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Ona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nom.</a:t>
            </a:r>
          </a:p>
          <a:p>
            <a:pPr algn="r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Abdulla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Oripov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uz-Cyrl-U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В этом мире Родина одна, </a:t>
            </a:r>
          </a:p>
          <a:p>
            <a:pPr lvl="0" algn="just"/>
            <a:r>
              <a:rPr lang="uz-Cyrl-U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мать   одна. </a:t>
            </a:r>
          </a:p>
          <a:p>
            <a:pPr>
              <a:lnSpc>
                <a:spcPct val="150000"/>
              </a:lnSpc>
            </a:pPr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B3691E9-D337-4CF9-A293-3C5DB9A39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570" y="1113624"/>
            <a:ext cx="1786671" cy="153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691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69" y="616439"/>
            <a:ext cx="5650865" cy="2336800"/>
          </a:xfrm>
          <a:custGeom>
            <a:avLst/>
            <a:gdLst/>
            <a:ahLst/>
            <a:cxnLst/>
            <a:rect l="l" t="t" r="r" b="b"/>
            <a:pathLst>
              <a:path w="5650865" h="233680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312670"/>
                </a:lnTo>
                <a:lnTo>
                  <a:pt x="0" y="2336800"/>
                </a:lnTo>
                <a:lnTo>
                  <a:pt x="5650712" y="2336800"/>
                </a:lnTo>
                <a:lnTo>
                  <a:pt x="5650712" y="2312670"/>
                </a:lnTo>
                <a:lnTo>
                  <a:pt x="24384" y="2312670"/>
                </a:lnTo>
                <a:lnTo>
                  <a:pt x="24384" y="24130"/>
                </a:lnTo>
                <a:lnTo>
                  <a:pt x="5626328" y="24130"/>
                </a:lnTo>
                <a:lnTo>
                  <a:pt x="5626328" y="2312555"/>
                </a:lnTo>
                <a:lnTo>
                  <a:pt x="5650712" y="2312555"/>
                </a:lnTo>
                <a:lnTo>
                  <a:pt x="5650712" y="24130"/>
                </a:lnTo>
                <a:lnTo>
                  <a:pt x="5650712" y="23939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6448" y="83377"/>
            <a:ext cx="5606712" cy="490972"/>
          </a:xfrm>
          <a:custGeom>
            <a:avLst/>
            <a:gdLst/>
            <a:ahLst/>
            <a:cxnLst/>
            <a:rect l="l" t="t" r="r" b="b"/>
            <a:pathLst>
              <a:path w="5650865" h="731520">
                <a:moveTo>
                  <a:pt x="5650710" y="0"/>
                </a:moveTo>
                <a:lnTo>
                  <a:pt x="0" y="0"/>
                </a:lnTo>
                <a:lnTo>
                  <a:pt x="0" y="731246"/>
                </a:lnTo>
                <a:lnTo>
                  <a:pt x="5650710" y="731246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1786" y="102424"/>
            <a:ext cx="5447151" cy="471924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algn="ctr">
              <a:spcBef>
                <a:spcPts val="320"/>
              </a:spcBef>
            </a:pPr>
            <a:r>
              <a:rPr lang="en-US" sz="1400" spc="15" dirty="0" err="1"/>
              <a:t>To‘rtliklarni</a:t>
            </a:r>
            <a:r>
              <a:rPr lang="en-US" sz="1400" spc="15" dirty="0"/>
              <a:t> </a:t>
            </a:r>
            <a:r>
              <a:rPr lang="en-US" sz="1400" spc="15" dirty="0" err="1"/>
              <a:t>yozing</a:t>
            </a:r>
            <a:r>
              <a:rPr lang="en-US" sz="1400" spc="15" dirty="0"/>
              <a:t>, </a:t>
            </a:r>
            <a:r>
              <a:rPr lang="en-US" sz="1400" spc="15" dirty="0" err="1"/>
              <a:t>to‘ldiruvchilarni</a:t>
            </a:r>
            <a:r>
              <a:rPr lang="en-US" sz="1400" spc="15" dirty="0"/>
              <a:t> </a:t>
            </a:r>
            <a:r>
              <a:rPr lang="en-US" sz="1400" spc="15" dirty="0" err="1"/>
              <a:t>topib</a:t>
            </a:r>
            <a:r>
              <a:rPr lang="en-US" sz="1400" spc="15" dirty="0"/>
              <a:t>, </a:t>
            </a:r>
            <a:r>
              <a:rPr lang="en-US" sz="1400" spc="15" dirty="0" err="1"/>
              <a:t>tagiga</a:t>
            </a:r>
            <a:r>
              <a:rPr lang="en-US" sz="1400" spc="15" dirty="0"/>
              <a:t> </a:t>
            </a:r>
            <a:r>
              <a:rPr lang="en-US" sz="1400" spc="15" dirty="0" err="1"/>
              <a:t>chizing</a:t>
            </a:r>
            <a:r>
              <a:rPr lang="en-US" sz="1400" spc="15" dirty="0"/>
              <a:t>. </a:t>
            </a:r>
            <a:r>
              <a:rPr lang="en-US" sz="1400" spc="15" dirty="0" err="1"/>
              <a:t>Jadval</a:t>
            </a:r>
            <a:r>
              <a:rPr lang="en-US" sz="1400" spc="15" dirty="0"/>
              <a:t> </a:t>
            </a:r>
            <a:r>
              <a:rPr lang="en-US" sz="1400" spc="15" dirty="0" err="1"/>
              <a:t>asosida</a:t>
            </a:r>
            <a:r>
              <a:rPr lang="en-US" sz="1400" spc="15" dirty="0"/>
              <a:t> </a:t>
            </a:r>
            <a:r>
              <a:rPr lang="en-US" sz="1400" spc="15" dirty="0" err="1"/>
              <a:t>mashqni</a:t>
            </a:r>
            <a:r>
              <a:rPr lang="en-US" sz="1400" spc="15" dirty="0"/>
              <a:t> </a:t>
            </a:r>
            <a:r>
              <a:rPr lang="en-US" sz="1400" spc="15" dirty="0" err="1"/>
              <a:t>bajaring</a:t>
            </a:r>
            <a:r>
              <a:rPr lang="en-US" sz="1400" spc="15" dirty="0"/>
              <a:t>.</a:t>
            </a:r>
            <a:endParaRPr sz="1400" spc="15" dirty="0"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xmlns="" id="{7B6F5D85-6216-41AC-9B6C-7E990DE73709}"/>
              </a:ext>
            </a:extLst>
          </p:cNvPr>
          <p:cNvSpPr/>
          <p:nvPr/>
        </p:nvSpPr>
        <p:spPr>
          <a:xfrm>
            <a:off x="215900" y="708025"/>
            <a:ext cx="1736560" cy="264387"/>
          </a:xfrm>
          <a:custGeom>
            <a:avLst/>
            <a:gdLst/>
            <a:ahLst/>
            <a:cxnLst/>
            <a:rect l="l" t="t" r="r" b="b"/>
            <a:pathLst>
              <a:path w="2563495" h="257175">
                <a:moveTo>
                  <a:pt x="2563174" y="0"/>
                </a:moveTo>
                <a:lnTo>
                  <a:pt x="179999" y="0"/>
                </a:lnTo>
                <a:lnTo>
                  <a:pt x="132290" y="6458"/>
                </a:lnTo>
                <a:lnTo>
                  <a:pt x="89331" y="24666"/>
                </a:lnTo>
                <a:lnTo>
                  <a:pt x="52873" y="52875"/>
                </a:lnTo>
                <a:lnTo>
                  <a:pt x="24665" y="89333"/>
                </a:lnTo>
                <a:lnTo>
                  <a:pt x="6458" y="132291"/>
                </a:lnTo>
                <a:lnTo>
                  <a:pt x="0" y="179999"/>
                </a:lnTo>
                <a:lnTo>
                  <a:pt x="0" y="257177"/>
                </a:lnTo>
                <a:lnTo>
                  <a:pt x="2383175" y="257177"/>
                </a:lnTo>
                <a:lnTo>
                  <a:pt x="2430884" y="250719"/>
                </a:lnTo>
                <a:lnTo>
                  <a:pt x="2473843" y="232510"/>
                </a:lnTo>
                <a:lnTo>
                  <a:pt x="2510301" y="204302"/>
                </a:lnTo>
                <a:lnTo>
                  <a:pt x="2538509" y="167843"/>
                </a:lnTo>
                <a:lnTo>
                  <a:pt x="2556716" y="124885"/>
                </a:lnTo>
                <a:lnTo>
                  <a:pt x="2563174" y="77176"/>
                </a:lnTo>
                <a:lnTo>
                  <a:pt x="2563174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r>
              <a:rPr lang="en-US" sz="16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   2 – </a:t>
            </a:r>
            <a:r>
              <a:rPr lang="en-US" sz="16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mashq</a:t>
            </a:r>
            <a:r>
              <a:rPr lang="en-US" sz="16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endParaRPr sz="16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B4EF5E6-E854-42DC-81C1-C56C3D2BC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618" y="2581727"/>
            <a:ext cx="627942" cy="54868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B9B3B4C-9F5C-48A6-A1F9-B6CA7D180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59" y="1095469"/>
            <a:ext cx="5462489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72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591" y="736559"/>
            <a:ext cx="5650865" cy="2336800"/>
          </a:xfrm>
          <a:custGeom>
            <a:avLst/>
            <a:gdLst/>
            <a:ahLst/>
            <a:cxnLst/>
            <a:rect l="l" t="t" r="r" b="b"/>
            <a:pathLst>
              <a:path w="5650865" h="233680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312670"/>
                </a:lnTo>
                <a:lnTo>
                  <a:pt x="0" y="2336800"/>
                </a:lnTo>
                <a:lnTo>
                  <a:pt x="5650712" y="2336800"/>
                </a:lnTo>
                <a:lnTo>
                  <a:pt x="5650712" y="2312670"/>
                </a:lnTo>
                <a:lnTo>
                  <a:pt x="24384" y="2312670"/>
                </a:lnTo>
                <a:lnTo>
                  <a:pt x="24384" y="24130"/>
                </a:lnTo>
                <a:lnTo>
                  <a:pt x="5626328" y="24130"/>
                </a:lnTo>
                <a:lnTo>
                  <a:pt x="5626328" y="2312555"/>
                </a:lnTo>
                <a:lnTo>
                  <a:pt x="5650712" y="2312555"/>
                </a:lnTo>
                <a:lnTo>
                  <a:pt x="5650712" y="24130"/>
                </a:lnTo>
                <a:lnTo>
                  <a:pt x="5650712" y="23939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591" y="71163"/>
            <a:ext cx="5597669" cy="560662"/>
          </a:xfrm>
          <a:custGeom>
            <a:avLst/>
            <a:gdLst/>
            <a:ahLst/>
            <a:cxnLst/>
            <a:rect l="l" t="t" r="r" b="b"/>
            <a:pathLst>
              <a:path w="5650865" h="731520">
                <a:moveTo>
                  <a:pt x="5650710" y="0"/>
                </a:moveTo>
                <a:lnTo>
                  <a:pt x="0" y="0"/>
                </a:lnTo>
                <a:lnTo>
                  <a:pt x="0" y="731246"/>
                </a:lnTo>
                <a:lnTo>
                  <a:pt x="5650710" y="731246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1786" y="102424"/>
            <a:ext cx="5544474" cy="471924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algn="ctr">
              <a:spcBef>
                <a:spcPts val="320"/>
              </a:spcBef>
            </a:pPr>
            <a:r>
              <a:rPr lang="en-US" sz="1400" spc="15" dirty="0" err="1"/>
              <a:t>To‘rtliklarni</a:t>
            </a:r>
            <a:r>
              <a:rPr lang="en-US" sz="1400" spc="15" dirty="0"/>
              <a:t> </a:t>
            </a:r>
            <a:r>
              <a:rPr lang="en-US" sz="1400" spc="15" dirty="0" err="1"/>
              <a:t>yozing</a:t>
            </a:r>
            <a:r>
              <a:rPr lang="en-US" sz="1400" spc="15" dirty="0"/>
              <a:t>, </a:t>
            </a:r>
            <a:r>
              <a:rPr lang="en-US" sz="1400" spc="15" dirty="0" err="1"/>
              <a:t>to‘ldiruvchilarni</a:t>
            </a:r>
            <a:r>
              <a:rPr lang="en-US" sz="1400" spc="15" dirty="0"/>
              <a:t> </a:t>
            </a:r>
            <a:r>
              <a:rPr lang="en-US" sz="1400" spc="15" dirty="0" err="1"/>
              <a:t>topib</a:t>
            </a:r>
            <a:r>
              <a:rPr lang="en-US" sz="1400" spc="15" dirty="0"/>
              <a:t>, </a:t>
            </a:r>
            <a:r>
              <a:rPr lang="en-US" sz="1400" spc="15" dirty="0" err="1"/>
              <a:t>tagiga</a:t>
            </a:r>
            <a:r>
              <a:rPr lang="en-US" sz="1400" spc="15" dirty="0"/>
              <a:t> </a:t>
            </a:r>
            <a:r>
              <a:rPr lang="en-US" sz="1400" spc="15" dirty="0" err="1"/>
              <a:t>chizing</a:t>
            </a:r>
            <a:r>
              <a:rPr lang="en-US" sz="1400" spc="15" dirty="0"/>
              <a:t>. </a:t>
            </a:r>
            <a:r>
              <a:rPr lang="en-US" sz="1400" spc="15" dirty="0" err="1"/>
              <a:t>Jadval</a:t>
            </a:r>
            <a:r>
              <a:rPr lang="en-US" sz="1400" spc="15" dirty="0"/>
              <a:t> </a:t>
            </a:r>
            <a:r>
              <a:rPr lang="en-US" sz="1400" spc="15" dirty="0" err="1"/>
              <a:t>asosida</a:t>
            </a:r>
            <a:r>
              <a:rPr lang="en-US" sz="1400" spc="15" dirty="0"/>
              <a:t> </a:t>
            </a:r>
            <a:r>
              <a:rPr lang="en-US" sz="1400" spc="15" dirty="0" err="1"/>
              <a:t>mashqni</a:t>
            </a:r>
            <a:r>
              <a:rPr lang="en-US" sz="1400" spc="15" dirty="0"/>
              <a:t> </a:t>
            </a:r>
            <a:r>
              <a:rPr lang="en-US" sz="1400" spc="15" dirty="0" err="1"/>
              <a:t>bajaring</a:t>
            </a:r>
            <a:r>
              <a:rPr lang="en-US" sz="1400" spc="15" dirty="0"/>
              <a:t>.</a:t>
            </a:r>
            <a:endParaRPr sz="1400" spc="15" dirty="0"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xmlns="" id="{7B6F5D85-6216-41AC-9B6C-7E990DE73709}"/>
              </a:ext>
            </a:extLst>
          </p:cNvPr>
          <p:cNvSpPr/>
          <p:nvPr/>
        </p:nvSpPr>
        <p:spPr>
          <a:xfrm>
            <a:off x="158714" y="818810"/>
            <a:ext cx="1736560" cy="264387"/>
          </a:xfrm>
          <a:custGeom>
            <a:avLst/>
            <a:gdLst/>
            <a:ahLst/>
            <a:cxnLst/>
            <a:rect l="l" t="t" r="r" b="b"/>
            <a:pathLst>
              <a:path w="2563495" h="257175">
                <a:moveTo>
                  <a:pt x="2563174" y="0"/>
                </a:moveTo>
                <a:lnTo>
                  <a:pt x="179999" y="0"/>
                </a:lnTo>
                <a:lnTo>
                  <a:pt x="132290" y="6458"/>
                </a:lnTo>
                <a:lnTo>
                  <a:pt x="89331" y="24666"/>
                </a:lnTo>
                <a:lnTo>
                  <a:pt x="52873" y="52875"/>
                </a:lnTo>
                <a:lnTo>
                  <a:pt x="24665" y="89333"/>
                </a:lnTo>
                <a:lnTo>
                  <a:pt x="6458" y="132291"/>
                </a:lnTo>
                <a:lnTo>
                  <a:pt x="0" y="179999"/>
                </a:lnTo>
                <a:lnTo>
                  <a:pt x="0" y="257177"/>
                </a:lnTo>
                <a:lnTo>
                  <a:pt x="2383175" y="257177"/>
                </a:lnTo>
                <a:lnTo>
                  <a:pt x="2430884" y="250719"/>
                </a:lnTo>
                <a:lnTo>
                  <a:pt x="2473843" y="232510"/>
                </a:lnTo>
                <a:lnTo>
                  <a:pt x="2510301" y="204302"/>
                </a:lnTo>
                <a:lnTo>
                  <a:pt x="2538509" y="167843"/>
                </a:lnTo>
                <a:lnTo>
                  <a:pt x="2556716" y="124885"/>
                </a:lnTo>
                <a:lnTo>
                  <a:pt x="2563174" y="77176"/>
                </a:lnTo>
                <a:lnTo>
                  <a:pt x="2563174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r>
              <a:rPr lang="en-US" sz="16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   2 – </a:t>
            </a:r>
            <a:r>
              <a:rPr lang="en-US" sz="16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mashq</a:t>
            </a:r>
            <a:r>
              <a:rPr lang="en-US" sz="16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endParaRPr sz="16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3C71F13A-4DD8-410F-B8B8-CD62B4FC0337}"/>
              </a:ext>
            </a:extLst>
          </p:cNvPr>
          <p:cNvSpPr/>
          <p:nvPr/>
        </p:nvSpPr>
        <p:spPr>
          <a:xfrm>
            <a:off x="3594432" y="2623818"/>
            <a:ext cx="19945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yo‘q, xo‘p, ha, uzr, rahmat</a:t>
            </a:r>
            <a:endParaRPr lang="ru-RU" b="1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EF154BD-4E0E-4815-9049-50B181E31C07}"/>
              </a:ext>
            </a:extLst>
          </p:cNvPr>
          <p:cNvSpPr/>
          <p:nvPr/>
        </p:nvSpPr>
        <p:spPr>
          <a:xfrm>
            <a:off x="170310" y="1191676"/>
            <a:ext cx="37793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Yana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atadim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she’r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azizim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ustoz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Sizni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desam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tanda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jo‘shar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hayajon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Quyoshga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yetguncha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yozsam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-da oz-oz, </a:t>
            </a: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Sizga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muhabbatim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dilda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r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T.Rajabiy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B4EF5E6-E854-42DC-81C1-C56C3D2BC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076" y="2419778"/>
            <a:ext cx="761861" cy="66570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A8A6917-7DF6-46C8-A4ED-6774B732A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120" y="778388"/>
            <a:ext cx="1639966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58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840" y="848588"/>
            <a:ext cx="5650865" cy="2336800"/>
          </a:xfrm>
          <a:custGeom>
            <a:avLst/>
            <a:gdLst/>
            <a:ahLst/>
            <a:cxnLst/>
            <a:rect l="l" t="t" r="r" b="b"/>
            <a:pathLst>
              <a:path w="5650865" h="233680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312670"/>
                </a:lnTo>
                <a:lnTo>
                  <a:pt x="0" y="2336800"/>
                </a:lnTo>
                <a:lnTo>
                  <a:pt x="5650712" y="2336800"/>
                </a:lnTo>
                <a:lnTo>
                  <a:pt x="5650712" y="2312670"/>
                </a:lnTo>
                <a:lnTo>
                  <a:pt x="24384" y="2312670"/>
                </a:lnTo>
                <a:lnTo>
                  <a:pt x="24384" y="24130"/>
                </a:lnTo>
                <a:lnTo>
                  <a:pt x="5626328" y="24130"/>
                </a:lnTo>
                <a:lnTo>
                  <a:pt x="5626328" y="2312555"/>
                </a:lnTo>
                <a:lnTo>
                  <a:pt x="5650712" y="2312555"/>
                </a:lnTo>
                <a:lnTo>
                  <a:pt x="5650712" y="24130"/>
                </a:lnTo>
                <a:lnTo>
                  <a:pt x="5650712" y="23939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848" y="71163"/>
            <a:ext cx="5650865" cy="617523"/>
          </a:xfrm>
          <a:custGeom>
            <a:avLst/>
            <a:gdLst/>
            <a:ahLst/>
            <a:cxnLst/>
            <a:rect l="l" t="t" r="r" b="b"/>
            <a:pathLst>
              <a:path w="5650865" h="731520">
                <a:moveTo>
                  <a:pt x="5650710" y="0"/>
                </a:moveTo>
                <a:lnTo>
                  <a:pt x="0" y="0"/>
                </a:lnTo>
                <a:lnTo>
                  <a:pt x="0" y="731246"/>
                </a:lnTo>
                <a:lnTo>
                  <a:pt x="5650710" y="731246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F723A64-71A3-4E1E-A547-1183E6F67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720" y="150288"/>
            <a:ext cx="865707" cy="37188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58B0871-4885-4694-B21F-92D8A7BDE8F1}"/>
              </a:ext>
            </a:extLst>
          </p:cNvPr>
          <p:cNvSpPr/>
          <p:nvPr/>
        </p:nvSpPr>
        <p:spPr>
          <a:xfrm>
            <a:off x="200379" y="1355267"/>
            <a:ext cx="37272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Yaxshiga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nom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fe’lidan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yetar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Sha’niga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rahmatlar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aytar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Yomon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bag‘rini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tosh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aylasa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Yurak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qo‘ri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toshni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eritar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Yo‘ldosh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0D65827-FFB8-422B-BEAC-CCB994493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1185" y="1181763"/>
            <a:ext cx="1457070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17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158" y="92527"/>
            <a:ext cx="4746625" cy="3244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2000" spc="15" dirty="0"/>
              <a:t>4-topshiriq. </a:t>
            </a:r>
            <a:r>
              <a:rPr lang="en-US" sz="2000" spc="15" dirty="0" err="1"/>
              <a:t>O‘qing.Tinglang</a:t>
            </a:r>
            <a:r>
              <a:rPr lang="en-US" sz="2000" spc="15" dirty="0"/>
              <a:t>. </a:t>
            </a:r>
            <a:endParaRPr sz="2000" spc="15" dirty="0"/>
          </a:p>
        </p:txBody>
      </p:sp>
      <p:sp>
        <p:nvSpPr>
          <p:cNvPr id="5" name="object 5"/>
          <p:cNvSpPr/>
          <p:nvPr/>
        </p:nvSpPr>
        <p:spPr>
          <a:xfrm>
            <a:off x="81775" y="533486"/>
            <a:ext cx="5391925" cy="343535"/>
          </a:xfrm>
          <a:custGeom>
            <a:avLst/>
            <a:gdLst/>
            <a:ahLst/>
            <a:cxnLst/>
            <a:rect l="l" t="t" r="r" b="b"/>
            <a:pathLst>
              <a:path w="2563495" h="257175">
                <a:moveTo>
                  <a:pt x="2563174" y="0"/>
                </a:moveTo>
                <a:lnTo>
                  <a:pt x="179999" y="0"/>
                </a:lnTo>
                <a:lnTo>
                  <a:pt x="132290" y="6458"/>
                </a:lnTo>
                <a:lnTo>
                  <a:pt x="89331" y="24666"/>
                </a:lnTo>
                <a:lnTo>
                  <a:pt x="52873" y="52875"/>
                </a:lnTo>
                <a:lnTo>
                  <a:pt x="24665" y="89333"/>
                </a:lnTo>
                <a:lnTo>
                  <a:pt x="6458" y="132291"/>
                </a:lnTo>
                <a:lnTo>
                  <a:pt x="0" y="179999"/>
                </a:lnTo>
                <a:lnTo>
                  <a:pt x="0" y="257177"/>
                </a:lnTo>
                <a:lnTo>
                  <a:pt x="2383175" y="257177"/>
                </a:lnTo>
                <a:lnTo>
                  <a:pt x="2430884" y="250719"/>
                </a:lnTo>
                <a:lnTo>
                  <a:pt x="2473843" y="232510"/>
                </a:lnTo>
                <a:lnTo>
                  <a:pt x="2510301" y="204302"/>
                </a:lnTo>
                <a:lnTo>
                  <a:pt x="2538509" y="167843"/>
                </a:lnTo>
                <a:lnTo>
                  <a:pt x="2556716" y="124885"/>
                </a:lnTo>
                <a:lnTo>
                  <a:pt x="2563174" y="77176"/>
                </a:lnTo>
                <a:lnTo>
                  <a:pt x="2563174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r>
              <a:rPr lang="es-ES" sz="1600" b="1" dirty="0">
                <a:solidFill>
                  <a:schemeClr val="bg1"/>
                </a:solidFill>
              </a:rPr>
              <a:t>     </a:t>
            </a:r>
            <a:endParaRPr sz="1600" b="1" dirty="0">
              <a:solidFill>
                <a:schemeClr val="bg1"/>
              </a:solidFill>
            </a:endParaRPr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xmlns="" id="{F434B8C0-6CAA-458C-8DBF-A64BF1ED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" y="1430338"/>
            <a:ext cx="576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6F6B0A4-765C-4513-8CFE-131DD0FCCFE1}"/>
              </a:ext>
            </a:extLst>
          </p:cNvPr>
          <p:cNvSpPr/>
          <p:nvPr/>
        </p:nvSpPr>
        <p:spPr>
          <a:xfrm>
            <a:off x="139700" y="505719"/>
            <a:ext cx="49030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tilingizga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tarjima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B5B7307-D69D-40E1-8D2A-2DDFCFC72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514" y="106529"/>
            <a:ext cx="865707" cy="371888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C4BD5E5-C0F3-472D-A4F6-C94E2B316944}"/>
              </a:ext>
            </a:extLst>
          </p:cNvPr>
          <p:cNvSpPr/>
          <p:nvPr/>
        </p:nvSpPr>
        <p:spPr>
          <a:xfrm>
            <a:off x="825500" y="863064"/>
            <a:ext cx="16578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Ona –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ulug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‘ zot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05E478AF-14A3-48A9-BED1-170C4317ABE7}"/>
              </a:ext>
            </a:extLst>
          </p:cNvPr>
          <p:cNvSpPr/>
          <p:nvPr/>
        </p:nvSpPr>
        <p:spPr>
          <a:xfrm>
            <a:off x="109287" y="1253158"/>
            <a:ext cx="32518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Azaldan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xalqimiz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onalarni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bekasi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“, „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xonadon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farishtasi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“, deb </a:t>
            </a:r>
          </a:p>
          <a:p>
            <a:pPr algn="just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ulug‘lab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kelishgan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Oilada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bolaning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yetishishida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onaning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o‘rni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kattadir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079B6F2-A433-4B37-9927-6DCCE143F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500" y="1098850"/>
            <a:ext cx="1816721" cy="128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95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158" y="92527"/>
            <a:ext cx="4746625" cy="3244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2000" spc="15" dirty="0"/>
              <a:t>4-topshiriq</a:t>
            </a:r>
            <a:endParaRPr sz="2000" spc="15" dirty="0"/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xmlns="" id="{F434B8C0-6CAA-458C-8DBF-A64BF1ED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" y="1430338"/>
            <a:ext cx="576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58468B2-FF4B-495C-BCCC-D5A0D02AB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115912"/>
            <a:ext cx="537595" cy="31716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1905AAE-A03B-483B-AF33-820D14E5E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6" y="533657"/>
            <a:ext cx="1851914" cy="341406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34B8F41-CBA7-4416-901E-6AB40BE23BA5}"/>
              </a:ext>
            </a:extLst>
          </p:cNvPr>
          <p:cNvSpPr/>
          <p:nvPr/>
        </p:nvSpPr>
        <p:spPr>
          <a:xfrm>
            <a:off x="74975" y="535083"/>
            <a:ext cx="18496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Tinglang</a:t>
            </a: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1A380C6-6397-4897-A421-16EF18316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86" y="2775255"/>
            <a:ext cx="5419814" cy="341406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D6DBDC1E-3283-42EA-B32D-3DC12EFBEE91}"/>
              </a:ext>
            </a:extLst>
          </p:cNvPr>
          <p:cNvSpPr/>
          <p:nvPr/>
        </p:nvSpPr>
        <p:spPr>
          <a:xfrm>
            <a:off x="673100" y="2775255"/>
            <a:ext cx="50615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So‘z-gaplarni</a:t>
            </a: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toping. </a:t>
            </a:r>
            <a:r>
              <a:rPr lang="en-US" sz="1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tengdoshingizga</a:t>
            </a: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maktub</a:t>
            </a: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EEFC44D-3A7D-4B8E-9D5F-AB50FC579B48}"/>
              </a:ext>
            </a:extLst>
          </p:cNvPr>
          <p:cNvSpPr/>
          <p:nvPr/>
        </p:nvSpPr>
        <p:spPr>
          <a:xfrm>
            <a:off x="116815" y="877305"/>
            <a:ext cx="54198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Ona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bolasini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„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O‘qitay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qornini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to‘q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tutay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qilay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“, – deb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rohatidan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voz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kechadi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Bolani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jismonan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sog‘lom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yetishishi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chiniqtirish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badantarbiya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shug‘ullantirish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Onalarimiz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kechirimli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bo‘ladilar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bolalari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bilib-bilmay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ayb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ishlarini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kechiradilar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Bolalaridan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nasihatlarini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ayamaydilar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yo‘lga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yetaklaydilar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Farzandlarining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erishayotgan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yutuqlarini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ko‘rib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quvonadilar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7A6664B-2776-4005-BB5B-16B5FBCA59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0900" y="551663"/>
            <a:ext cx="466667" cy="3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158" y="92527"/>
            <a:ext cx="4746625" cy="3435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pc="15" dirty="0"/>
              <a:t> “</a:t>
            </a:r>
            <a:r>
              <a:rPr lang="en-US" spc="15" dirty="0" err="1"/>
              <a:t>Xotira</a:t>
            </a:r>
            <a:r>
              <a:rPr lang="en-US" spc="15" dirty="0"/>
              <a:t> </a:t>
            </a:r>
            <a:r>
              <a:rPr lang="en-US" spc="15" dirty="0" err="1"/>
              <a:t>mashqi</a:t>
            </a:r>
            <a:r>
              <a:rPr lang="en-US" spc="15" dirty="0"/>
              <a:t>”</a:t>
            </a:r>
            <a:endParaRPr spc="15" dirty="0"/>
          </a:p>
        </p:txBody>
      </p:sp>
      <p:sp>
        <p:nvSpPr>
          <p:cNvPr id="5" name="object 5"/>
          <p:cNvSpPr/>
          <p:nvPr/>
        </p:nvSpPr>
        <p:spPr>
          <a:xfrm>
            <a:off x="1374276" y="625709"/>
            <a:ext cx="1751614" cy="343535"/>
          </a:xfrm>
          <a:custGeom>
            <a:avLst/>
            <a:gdLst/>
            <a:ahLst/>
            <a:cxnLst/>
            <a:rect l="l" t="t" r="r" b="b"/>
            <a:pathLst>
              <a:path w="2563495" h="257175">
                <a:moveTo>
                  <a:pt x="2563174" y="0"/>
                </a:moveTo>
                <a:lnTo>
                  <a:pt x="179999" y="0"/>
                </a:lnTo>
                <a:lnTo>
                  <a:pt x="132290" y="6458"/>
                </a:lnTo>
                <a:lnTo>
                  <a:pt x="89331" y="24666"/>
                </a:lnTo>
                <a:lnTo>
                  <a:pt x="52873" y="52875"/>
                </a:lnTo>
                <a:lnTo>
                  <a:pt x="24665" y="89333"/>
                </a:lnTo>
                <a:lnTo>
                  <a:pt x="6458" y="132291"/>
                </a:lnTo>
                <a:lnTo>
                  <a:pt x="0" y="179999"/>
                </a:lnTo>
                <a:lnTo>
                  <a:pt x="0" y="257177"/>
                </a:lnTo>
                <a:lnTo>
                  <a:pt x="2383175" y="257177"/>
                </a:lnTo>
                <a:lnTo>
                  <a:pt x="2430884" y="250719"/>
                </a:lnTo>
                <a:lnTo>
                  <a:pt x="2473843" y="232510"/>
                </a:lnTo>
                <a:lnTo>
                  <a:pt x="2510301" y="204302"/>
                </a:lnTo>
                <a:lnTo>
                  <a:pt x="2538509" y="167843"/>
                </a:lnTo>
                <a:lnTo>
                  <a:pt x="2556716" y="124885"/>
                </a:lnTo>
                <a:lnTo>
                  <a:pt x="2563174" y="77176"/>
                </a:lnTo>
                <a:lnTo>
                  <a:pt x="2563174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Eslab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qoling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53459" y="739023"/>
            <a:ext cx="2380615" cy="2321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1400" spc="10" dirty="0">
                <a:solidFill>
                  <a:srgbClr val="FFFFFF"/>
                </a:solidFill>
                <a:latin typeface="Arial"/>
                <a:cs typeface="Arial"/>
              </a:rPr>
              <a:t>    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xmlns="" id="{F434B8C0-6CAA-458C-8DBF-A64BF1ED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" y="1430338"/>
            <a:ext cx="576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B539D281-7984-4BE4-BAB4-2F82A0974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625092"/>
            <a:ext cx="1102481" cy="616216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D30A88BF-C38F-48CA-AED3-028FA9025D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50716"/>
              </p:ext>
            </p:extLst>
          </p:nvPr>
        </p:nvGraphicFramePr>
        <p:xfrm>
          <a:off x="230783" y="1863259"/>
          <a:ext cx="4038600" cy="1066800"/>
        </p:xfrm>
        <a:graphic>
          <a:graphicData uri="http://schemas.openxmlformats.org/drawingml/2006/table">
            <a:tbl>
              <a:tblPr firstRow="1" firstCol="1" bandRow="1"/>
              <a:tblGrid>
                <a:gridCol w="2021244">
                  <a:extLst>
                    <a:ext uri="{9D8B030D-6E8A-4147-A177-3AD203B41FA5}">
                      <a16:colId xmlns:a16="http://schemas.microsoft.com/office/drawing/2014/main" xmlns="" val="2362925185"/>
                    </a:ext>
                  </a:extLst>
                </a:gridCol>
                <a:gridCol w="2017356">
                  <a:extLst>
                    <a:ext uri="{9D8B030D-6E8A-4147-A177-3AD203B41FA5}">
                      <a16:colId xmlns:a16="http://schemas.microsoft.com/office/drawing/2014/main" xmlns="" val="1765646019"/>
                    </a:ext>
                  </a:extLst>
                </a:gridCol>
              </a:tblGrid>
              <a:tr h="177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ulug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‘ zot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великая	личность	</a:t>
                      </a: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52494173"/>
                  </a:ext>
                </a:extLst>
              </a:tr>
              <a:tr h="177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azaldan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 давних	времён	</a:t>
                      </a: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4914564"/>
                  </a:ext>
                </a:extLst>
              </a:tr>
              <a:tr h="177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voz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kechmoq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отказываться	</a:t>
                      </a: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8066310"/>
                  </a:ext>
                </a:extLst>
              </a:tr>
              <a:tr h="177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uy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bekasi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дом</a:t>
                      </a: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хозяйка</a:t>
                      </a: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83085510"/>
                  </a:ext>
                </a:extLst>
              </a:tr>
              <a:tr h="177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xonadon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farishtasi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ангел дома</a:t>
                      </a: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68290483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E5D1367-A106-4391-BB59-D54B7822A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581" y="584446"/>
            <a:ext cx="1435699" cy="1242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158" y="92527"/>
            <a:ext cx="4746625" cy="3435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pc="15" dirty="0"/>
              <a:t> “</a:t>
            </a:r>
            <a:r>
              <a:rPr lang="en-US" spc="15" dirty="0" err="1"/>
              <a:t>Xotira</a:t>
            </a:r>
            <a:r>
              <a:rPr lang="en-US" spc="15" dirty="0"/>
              <a:t> </a:t>
            </a:r>
            <a:r>
              <a:rPr lang="en-US" spc="15" dirty="0" err="1"/>
              <a:t>mashqi</a:t>
            </a:r>
            <a:r>
              <a:rPr lang="en-US" spc="15" dirty="0"/>
              <a:t>”</a:t>
            </a:r>
            <a:endParaRPr spc="15" dirty="0"/>
          </a:p>
        </p:txBody>
      </p:sp>
      <p:sp>
        <p:nvSpPr>
          <p:cNvPr id="5" name="object 5"/>
          <p:cNvSpPr/>
          <p:nvPr/>
        </p:nvSpPr>
        <p:spPr>
          <a:xfrm>
            <a:off x="1374276" y="577682"/>
            <a:ext cx="1751614" cy="343535"/>
          </a:xfrm>
          <a:custGeom>
            <a:avLst/>
            <a:gdLst/>
            <a:ahLst/>
            <a:cxnLst/>
            <a:rect l="l" t="t" r="r" b="b"/>
            <a:pathLst>
              <a:path w="2563495" h="257175">
                <a:moveTo>
                  <a:pt x="2563174" y="0"/>
                </a:moveTo>
                <a:lnTo>
                  <a:pt x="179999" y="0"/>
                </a:lnTo>
                <a:lnTo>
                  <a:pt x="132290" y="6458"/>
                </a:lnTo>
                <a:lnTo>
                  <a:pt x="89331" y="24666"/>
                </a:lnTo>
                <a:lnTo>
                  <a:pt x="52873" y="52875"/>
                </a:lnTo>
                <a:lnTo>
                  <a:pt x="24665" y="89333"/>
                </a:lnTo>
                <a:lnTo>
                  <a:pt x="6458" y="132291"/>
                </a:lnTo>
                <a:lnTo>
                  <a:pt x="0" y="179999"/>
                </a:lnTo>
                <a:lnTo>
                  <a:pt x="0" y="257177"/>
                </a:lnTo>
                <a:lnTo>
                  <a:pt x="2383175" y="257177"/>
                </a:lnTo>
                <a:lnTo>
                  <a:pt x="2430884" y="250719"/>
                </a:lnTo>
                <a:lnTo>
                  <a:pt x="2473843" y="232510"/>
                </a:lnTo>
                <a:lnTo>
                  <a:pt x="2510301" y="204302"/>
                </a:lnTo>
                <a:lnTo>
                  <a:pt x="2538509" y="167843"/>
                </a:lnTo>
                <a:lnTo>
                  <a:pt x="2556716" y="124885"/>
                </a:lnTo>
                <a:lnTo>
                  <a:pt x="2563174" y="77176"/>
                </a:lnTo>
                <a:lnTo>
                  <a:pt x="2563174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Eslab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qoling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53459" y="739023"/>
            <a:ext cx="2380615" cy="2321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1400" spc="10" dirty="0">
                <a:solidFill>
                  <a:srgbClr val="FFFFFF"/>
                </a:solidFill>
                <a:latin typeface="Arial"/>
                <a:cs typeface="Arial"/>
              </a:rPr>
              <a:t>    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xmlns="" id="{F434B8C0-6CAA-458C-8DBF-A64BF1ED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" y="1430338"/>
            <a:ext cx="576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B539D281-7984-4BE4-BAB4-2F82A0974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625092"/>
            <a:ext cx="1102481" cy="616216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D30A88BF-C38F-48CA-AED3-028FA9025D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622128"/>
              </p:ext>
            </p:extLst>
          </p:nvPr>
        </p:nvGraphicFramePr>
        <p:xfrm>
          <a:off x="215900" y="1430338"/>
          <a:ext cx="4933950" cy="1066800"/>
        </p:xfrm>
        <a:graphic>
          <a:graphicData uri="http://schemas.openxmlformats.org/drawingml/2006/table">
            <a:tbl>
              <a:tblPr firstRow="1" firstCol="1" bandRow="1"/>
              <a:tblGrid>
                <a:gridCol w="2469351">
                  <a:extLst>
                    <a:ext uri="{9D8B030D-6E8A-4147-A177-3AD203B41FA5}">
                      <a16:colId xmlns:a16="http://schemas.microsoft.com/office/drawing/2014/main" xmlns="" val="2362925185"/>
                    </a:ext>
                  </a:extLst>
                </a:gridCol>
                <a:gridCol w="2464599">
                  <a:extLst>
                    <a:ext uri="{9D8B030D-6E8A-4147-A177-3AD203B41FA5}">
                      <a16:colId xmlns:a16="http://schemas.microsoft.com/office/drawing/2014/main" xmlns="" val="1765646019"/>
                    </a:ext>
                  </a:extLst>
                </a:gridCol>
              </a:tblGrid>
              <a:tr h="177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ulug‘lamoq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возвеличивать	</a:t>
                      </a: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52494173"/>
                  </a:ext>
                </a:extLst>
              </a:tr>
              <a:tr h="177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kechirimli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простительный	</a:t>
                      </a: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4914564"/>
                  </a:ext>
                </a:extLst>
              </a:tr>
              <a:tr h="177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bilib-bilmay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необдуманно	</a:t>
                      </a: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8066310"/>
                  </a:ext>
                </a:extLst>
              </a:tr>
              <a:tr h="177400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rohat</a:t>
                      </a:r>
                      <a:endParaRPr kumimoji="0" lang="ru-RU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уд</a:t>
                      </a: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ru-RU" sz="1400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вольствие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83085510"/>
                  </a:ext>
                </a:extLst>
              </a:tr>
              <a:tr h="177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nasihat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наставление</a:t>
                      </a: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68290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7420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158" y="92527"/>
            <a:ext cx="4746625" cy="3244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2000" spc="15" dirty="0"/>
              <a:t>4-topshiriq. </a:t>
            </a:r>
            <a:r>
              <a:rPr lang="en-US" sz="2000" spc="15" dirty="0" err="1"/>
              <a:t>O‘qing.Tinglang</a:t>
            </a:r>
            <a:r>
              <a:rPr lang="en-US" sz="2000" spc="15" dirty="0"/>
              <a:t>. </a:t>
            </a:r>
            <a:endParaRPr sz="2000" spc="15" dirty="0"/>
          </a:p>
        </p:txBody>
      </p:sp>
      <p:sp>
        <p:nvSpPr>
          <p:cNvPr id="5" name="object 5"/>
          <p:cNvSpPr/>
          <p:nvPr/>
        </p:nvSpPr>
        <p:spPr>
          <a:xfrm>
            <a:off x="81775" y="533486"/>
            <a:ext cx="5391925" cy="343535"/>
          </a:xfrm>
          <a:custGeom>
            <a:avLst/>
            <a:gdLst/>
            <a:ahLst/>
            <a:cxnLst/>
            <a:rect l="l" t="t" r="r" b="b"/>
            <a:pathLst>
              <a:path w="2563495" h="257175">
                <a:moveTo>
                  <a:pt x="2563174" y="0"/>
                </a:moveTo>
                <a:lnTo>
                  <a:pt x="179999" y="0"/>
                </a:lnTo>
                <a:lnTo>
                  <a:pt x="132290" y="6458"/>
                </a:lnTo>
                <a:lnTo>
                  <a:pt x="89331" y="24666"/>
                </a:lnTo>
                <a:lnTo>
                  <a:pt x="52873" y="52875"/>
                </a:lnTo>
                <a:lnTo>
                  <a:pt x="24665" y="89333"/>
                </a:lnTo>
                <a:lnTo>
                  <a:pt x="6458" y="132291"/>
                </a:lnTo>
                <a:lnTo>
                  <a:pt x="0" y="179999"/>
                </a:lnTo>
                <a:lnTo>
                  <a:pt x="0" y="257177"/>
                </a:lnTo>
                <a:lnTo>
                  <a:pt x="2383175" y="257177"/>
                </a:lnTo>
                <a:lnTo>
                  <a:pt x="2430884" y="250719"/>
                </a:lnTo>
                <a:lnTo>
                  <a:pt x="2473843" y="232510"/>
                </a:lnTo>
                <a:lnTo>
                  <a:pt x="2510301" y="204302"/>
                </a:lnTo>
                <a:lnTo>
                  <a:pt x="2538509" y="167843"/>
                </a:lnTo>
                <a:lnTo>
                  <a:pt x="2556716" y="124885"/>
                </a:lnTo>
                <a:lnTo>
                  <a:pt x="2563174" y="77176"/>
                </a:lnTo>
                <a:lnTo>
                  <a:pt x="2563174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r>
              <a:rPr lang="es-ES" sz="1600" b="1" dirty="0">
                <a:solidFill>
                  <a:schemeClr val="bg1"/>
                </a:solidFill>
              </a:rPr>
              <a:t>     </a:t>
            </a:r>
            <a:endParaRPr sz="1600" b="1" dirty="0">
              <a:solidFill>
                <a:schemeClr val="bg1"/>
              </a:solidFill>
            </a:endParaRPr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xmlns="" id="{F434B8C0-6CAA-458C-8DBF-A64BF1ED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" y="1430338"/>
            <a:ext cx="576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6F6B0A4-765C-4513-8CFE-131DD0FCCFE1}"/>
              </a:ext>
            </a:extLst>
          </p:cNvPr>
          <p:cNvSpPr/>
          <p:nvPr/>
        </p:nvSpPr>
        <p:spPr>
          <a:xfrm>
            <a:off x="139700" y="505719"/>
            <a:ext cx="49030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tilingizga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tarjima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B5B7307-D69D-40E1-8D2A-2DDFCFC72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900" y="110778"/>
            <a:ext cx="865707" cy="371888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C4BD5E5-C0F3-472D-A4F6-C94E2B316944}"/>
              </a:ext>
            </a:extLst>
          </p:cNvPr>
          <p:cNvSpPr/>
          <p:nvPr/>
        </p:nvSpPr>
        <p:spPr>
          <a:xfrm>
            <a:off x="1282700" y="867326"/>
            <a:ext cx="16578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Ona –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ulug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‘ zot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05E478AF-14A3-48A9-BED1-170C4317ABE7}"/>
              </a:ext>
            </a:extLst>
          </p:cNvPr>
          <p:cNvSpPr/>
          <p:nvPr/>
        </p:nvSpPr>
        <p:spPr>
          <a:xfrm>
            <a:off x="109287" y="1182747"/>
            <a:ext cx="385454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Azaldan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xalqimiz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onalarni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bekasi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“, „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xonadon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farishtasi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“, deb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ulug‘lab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kelishgan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Cyrl-U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Испокон веков наш народ почитал матерей как домохозяек, ангелом дома.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Oilada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bolaning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yetishishida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onaning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o‘rni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kattadir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Cyrl-UZ" sz="1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uz-Cyrl-UZ" sz="1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воспитании</a:t>
            </a:r>
            <a:r>
              <a:rPr lang="en-US" sz="1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uz-Cyrl-UZ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ребёнка хорошим человеком велика роль матери в семье.</a:t>
            </a:r>
            <a:r>
              <a:rPr lang="uz-Cyrl-U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079B6F2-A433-4B37-9927-6DCCE143F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098" y="1317625"/>
            <a:ext cx="1526049" cy="131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48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840" y="71163"/>
            <a:ext cx="5650873" cy="3114225"/>
            <a:chOff x="66840" y="71163"/>
            <a:chExt cx="5650873" cy="3114225"/>
          </a:xfrm>
        </p:grpSpPr>
        <p:sp>
          <p:nvSpPr>
            <p:cNvPr id="3" name="object 3"/>
            <p:cNvSpPr/>
            <p:nvPr/>
          </p:nvSpPr>
          <p:spPr>
            <a:xfrm>
              <a:off x="66840" y="667050"/>
              <a:ext cx="5650865" cy="2518338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66848" y="71163"/>
              <a:ext cx="5650865" cy="505037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8087" y="94805"/>
            <a:ext cx="5277673" cy="33598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r>
              <a:rPr lang="en-US" spc="15" dirty="0"/>
              <a:t>        “</a:t>
            </a:r>
            <a:r>
              <a:rPr lang="en-US" spc="15" dirty="0" err="1"/>
              <a:t>Sinkveyn</a:t>
            </a:r>
            <a:r>
              <a:rPr lang="en-US" spc="15" dirty="0"/>
              <a:t>” </a:t>
            </a:r>
            <a:r>
              <a:rPr lang="en-US" spc="15" dirty="0" err="1"/>
              <a:t>metodi</a:t>
            </a:r>
            <a:r>
              <a:rPr lang="en-US" spc="15" dirty="0"/>
              <a:t> </a:t>
            </a:r>
            <a:endParaRPr spc="15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3CE513B0-FC93-492B-A512-D2AD59B00126}"/>
              </a:ext>
            </a:extLst>
          </p:cNvPr>
          <p:cNvSpPr/>
          <p:nvPr/>
        </p:nvSpPr>
        <p:spPr>
          <a:xfrm>
            <a:off x="906534" y="2628744"/>
            <a:ext cx="4620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O‘tkir Rahmat qanday mukofotlarga sazovor bo‘lgan?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DF3AD0FA-A033-4BF5-B5CC-88D586455449}"/>
              </a:ext>
            </a:extLst>
          </p:cNvPr>
          <p:cNvSpPr/>
          <p:nvPr/>
        </p:nvSpPr>
        <p:spPr>
          <a:xfrm>
            <a:off x="721480" y="1462035"/>
            <a:ext cx="48051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Uning ish faoliyati haqida nimalarni bilasiz?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1A9A5B83-AEEB-4BC0-A3DD-7101C0284847}"/>
              </a:ext>
            </a:extLst>
          </p:cNvPr>
          <p:cNvSpPr/>
          <p:nvPr/>
        </p:nvSpPr>
        <p:spPr>
          <a:xfrm>
            <a:off x="146188" y="735971"/>
            <a:ext cx="3803511" cy="21519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Tushuncha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so‘zdan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iborat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sifat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so‘zdan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iborat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fe’l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so‘zdan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iborat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munosabat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so‘zdan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iborat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sinonim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4B00EA0-B447-4CBF-BDDD-CEF1E6475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266" y="2303186"/>
            <a:ext cx="608402" cy="5847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32DF7AF-D90F-4583-9626-876814912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47" y="939431"/>
            <a:ext cx="1625240" cy="120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7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4956414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pc="20" dirty="0" err="1"/>
              <a:t>Mustaqil</a:t>
            </a:r>
            <a:r>
              <a:rPr lang="en-US" spc="20" dirty="0"/>
              <a:t> </a:t>
            </a:r>
            <a:r>
              <a:rPr lang="en-US" spc="20" dirty="0" err="1"/>
              <a:t>ish</a:t>
            </a:r>
            <a:endParaRPr spc="15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3A53D0C6-5D11-44C5-A8D8-DA37BADD8480}"/>
              </a:ext>
            </a:extLst>
          </p:cNvPr>
          <p:cNvSpPr/>
          <p:nvPr/>
        </p:nvSpPr>
        <p:spPr>
          <a:xfrm>
            <a:off x="139700" y="555625"/>
            <a:ext cx="5562600" cy="25373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Ushbu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mavzuda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meni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hammasidan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ko‘proq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..... 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qiziqtiradi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“Men 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shuni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aniqlashtirmoqchi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edimki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.....”.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“Men 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orttirgan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bilimlarimni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.... 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qo‘llayman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Ushbu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mavzuni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o‘rganish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jarayonida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men....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erishdim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“Men ..... 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to‘g‘risida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ko‘proq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bilib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olmoqchi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edim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“Men 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uchun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..... 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murakkab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bo‘ldi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Menga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.....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yoqdi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”. 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31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6652" y="84109"/>
            <a:ext cx="5249148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pc="20" dirty="0"/>
              <a:t> </a:t>
            </a:r>
            <a:r>
              <a:rPr lang="en-US" spc="20" dirty="0" err="1"/>
              <a:t>Mustaqil</a:t>
            </a:r>
            <a:r>
              <a:rPr lang="en-US" spc="20" dirty="0"/>
              <a:t> </a:t>
            </a:r>
            <a:r>
              <a:rPr lang="en-US" spc="20" dirty="0" err="1"/>
              <a:t>bajarish</a:t>
            </a:r>
            <a:r>
              <a:rPr lang="en-US" spc="20" dirty="0"/>
              <a:t> </a:t>
            </a:r>
            <a:r>
              <a:rPr lang="en-US" spc="20" dirty="0" err="1"/>
              <a:t>uchun</a:t>
            </a:r>
            <a:r>
              <a:rPr lang="en-US" spc="20" dirty="0"/>
              <a:t> </a:t>
            </a:r>
            <a:r>
              <a:rPr lang="en-US" spc="20" dirty="0" err="1"/>
              <a:t>topshiriqlar</a:t>
            </a:r>
            <a:r>
              <a:rPr spc="-40" dirty="0"/>
              <a:t> </a:t>
            </a:r>
            <a:endParaRPr spc="15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B18F5FA-47C5-4E45-AE91-8737F072C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616585"/>
            <a:ext cx="762000" cy="64007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C94D461-6795-4DC4-887E-52885A0D0E1D}"/>
              </a:ext>
            </a:extLst>
          </p:cNvPr>
          <p:cNvSpPr/>
          <p:nvPr/>
        </p:nvSpPr>
        <p:spPr>
          <a:xfrm>
            <a:off x="1054100" y="802578"/>
            <a:ext cx="297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BB31CF0-78B4-4888-B4BE-8A4472C0E83F}"/>
              </a:ext>
            </a:extLst>
          </p:cNvPr>
          <p:cNvSpPr/>
          <p:nvPr/>
        </p:nvSpPr>
        <p:spPr>
          <a:xfrm>
            <a:off x="224552" y="1425290"/>
            <a:ext cx="5401547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jumlalarni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ettiring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>
              <a:spcAft>
                <a:spcPts val="600"/>
              </a:spcAf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Onam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bekasi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...,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... .</a:t>
            </a:r>
          </a:p>
          <a:p>
            <a:pPr lvl="0">
              <a:spcAft>
                <a:spcPts val="600"/>
              </a:spcAf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Mashhur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ayollardan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kimlarni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bilasiz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>
              <a:spcAft>
                <a:spcPts val="600"/>
              </a:spcAf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sababdan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Vatanni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onaga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tenglashtiramiz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14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12319" y="195398"/>
            <a:ext cx="252729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0" b="0" i="0" u="none" strike="noStrike" kern="1200" cap="none" spc="10" normalizeH="0" baseline="0" noProof="0" dirty="0">
                <a:ln>
                  <a:noFill/>
                </a:ln>
                <a:solidFill>
                  <a:srgbClr val="00A6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19</a:t>
            </a:r>
            <a:endParaRPr kumimoji="0" sz="1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05BDA8A-E9C8-4325-8F0E-D3B0D481E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2410649"/>
            <a:ext cx="1444228" cy="83420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C607D11-B534-4615-B43D-E0A96C9CC93D}"/>
              </a:ext>
            </a:extLst>
          </p:cNvPr>
          <p:cNvSpPr/>
          <p:nvPr/>
        </p:nvSpPr>
        <p:spPr>
          <a:xfrm>
            <a:off x="279491" y="772974"/>
            <a:ext cx="5765888" cy="1446550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0" cap="none" spc="50" normalizeH="0" baseline="0" noProof="0" dirty="0" err="1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panose="020B0604020202020204" pitchFamily="34" charset="0"/>
              </a:rPr>
              <a:t>E’tiboringiz</a:t>
            </a:r>
            <a:r>
              <a:rPr kumimoji="0" lang="ru-RU" sz="4400" b="1" i="1" u="none" strike="noStrike" kern="0" cap="none" spc="50" normalizeH="0" baseline="0" noProof="0" dirty="0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1" u="none" strike="noStrike" kern="0" cap="none" spc="50" normalizeH="0" baseline="0" noProof="0" dirty="0" err="1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panose="020B0604020202020204" pitchFamily="34" charset="0"/>
              </a:rPr>
              <a:t>uchun</a:t>
            </a:r>
            <a:r>
              <a:rPr kumimoji="0" lang="en-US" sz="4400" b="1" i="1" u="none" strike="noStrike" kern="0" cap="none" spc="50" normalizeH="0" baseline="0" noProof="0" dirty="0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1" u="none" strike="noStrike" kern="0" cap="none" spc="50" normalizeH="0" baseline="0" noProof="0" dirty="0" err="1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panose="020B0604020202020204" pitchFamily="34" charset="0"/>
              </a:rPr>
              <a:t>rahmat</a:t>
            </a:r>
            <a:r>
              <a:rPr kumimoji="0" lang="en-US" sz="4400" b="1" i="1" u="none" strike="noStrike" kern="0" cap="none" spc="50" normalizeH="0" baseline="0" noProof="0" dirty="0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atura MT Script Capitals" panose="03020802060602070202" pitchFamily="66" charset="0"/>
                <a:ea typeface="+mn-ea"/>
                <a:cs typeface="Arial" panose="020B0604020202020204" pitchFamily="34" charset="0"/>
              </a:rPr>
              <a:t>!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15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840" y="71163"/>
            <a:ext cx="5650873" cy="3114225"/>
            <a:chOff x="66840" y="71163"/>
            <a:chExt cx="5650873" cy="3114225"/>
          </a:xfrm>
        </p:grpSpPr>
        <p:sp>
          <p:nvSpPr>
            <p:cNvPr id="3" name="object 3"/>
            <p:cNvSpPr/>
            <p:nvPr/>
          </p:nvSpPr>
          <p:spPr>
            <a:xfrm>
              <a:off x="66840" y="667050"/>
              <a:ext cx="5650865" cy="2518338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66848" y="71163"/>
              <a:ext cx="5650865" cy="505037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8087" y="94805"/>
            <a:ext cx="5277673" cy="33598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r>
              <a:rPr lang="en-US" spc="15" dirty="0"/>
              <a:t>        “</a:t>
            </a:r>
            <a:r>
              <a:rPr lang="en-US" spc="15" dirty="0" err="1"/>
              <a:t>Sinkveyn</a:t>
            </a:r>
            <a:r>
              <a:rPr lang="en-US" spc="15" dirty="0"/>
              <a:t>” </a:t>
            </a:r>
            <a:r>
              <a:rPr lang="en-US" spc="15" dirty="0" err="1"/>
              <a:t>metodi</a:t>
            </a:r>
            <a:r>
              <a:rPr lang="en-US" spc="15" dirty="0"/>
              <a:t> </a:t>
            </a:r>
            <a:endParaRPr spc="15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3CE513B0-FC93-492B-A512-D2AD59B00126}"/>
              </a:ext>
            </a:extLst>
          </p:cNvPr>
          <p:cNvSpPr/>
          <p:nvPr/>
        </p:nvSpPr>
        <p:spPr>
          <a:xfrm>
            <a:off x="906534" y="2628744"/>
            <a:ext cx="4620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O‘tkir Rahmat qanday mukofotlarga sazovor bo‘lgan?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DF3AD0FA-A033-4BF5-B5CC-88D586455449}"/>
              </a:ext>
            </a:extLst>
          </p:cNvPr>
          <p:cNvSpPr/>
          <p:nvPr/>
        </p:nvSpPr>
        <p:spPr>
          <a:xfrm>
            <a:off x="721480" y="1462035"/>
            <a:ext cx="48051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Uning ish faoliyati haqida nimalarni bilasiz?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7A7227E4-0BC8-4C13-94BB-05E9914C9E8E}"/>
              </a:ext>
            </a:extLst>
          </p:cNvPr>
          <p:cNvSpPr/>
          <p:nvPr/>
        </p:nvSpPr>
        <p:spPr>
          <a:xfrm>
            <a:off x="270341" y="724854"/>
            <a:ext cx="4805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1A9A5B83-AEEB-4BC0-A3DD-7101C0284847}"/>
              </a:ext>
            </a:extLst>
          </p:cNvPr>
          <p:cNvSpPr/>
          <p:nvPr/>
        </p:nvSpPr>
        <p:spPr>
          <a:xfrm>
            <a:off x="266395" y="765835"/>
            <a:ext cx="4902505" cy="21519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Ona                             </a:t>
            </a:r>
          </a:p>
          <a:p>
            <a:pPr lvl="0"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Mehribon</a:t>
            </a: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g‘amxo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‘r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Tarbiyalaydi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g‘amxo‘rlik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qiladi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Mehribon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farzandini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tarbiyalaydi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g‘amxo‘rlik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qiladi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Volida</a:t>
            </a: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108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8E9B9449-9580-4606-B03A-3625B9C98597}"/>
              </a:ext>
            </a:extLst>
          </p:cNvPr>
          <p:cNvSpPr/>
          <p:nvPr/>
        </p:nvSpPr>
        <p:spPr>
          <a:xfrm>
            <a:off x="619729" y="110867"/>
            <a:ext cx="43967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O‘tilgan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xmlns="" id="{4BDC3CC1-08B8-4132-9AAB-1399E643F2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149173"/>
              </p:ext>
            </p:extLst>
          </p:nvPr>
        </p:nvGraphicFramePr>
        <p:xfrm>
          <a:off x="139700" y="1241424"/>
          <a:ext cx="5370196" cy="1866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1182657809"/>
                    </a:ext>
                  </a:extLst>
                </a:gridCol>
                <a:gridCol w="1465898">
                  <a:extLst>
                    <a:ext uri="{9D8B030D-6E8A-4147-A177-3AD203B41FA5}">
                      <a16:colId xmlns:a16="http://schemas.microsoft.com/office/drawing/2014/main" xmlns="" val="2206094592"/>
                    </a:ext>
                  </a:extLst>
                </a:gridCol>
                <a:gridCol w="1342549">
                  <a:extLst>
                    <a:ext uri="{9D8B030D-6E8A-4147-A177-3AD203B41FA5}">
                      <a16:colId xmlns:a16="http://schemas.microsoft.com/office/drawing/2014/main" xmlns="" val="2310948266"/>
                    </a:ext>
                  </a:extLst>
                </a:gridCol>
                <a:gridCol w="1342549">
                  <a:extLst>
                    <a:ext uri="{9D8B030D-6E8A-4147-A177-3AD203B41FA5}">
                      <a16:colId xmlns:a16="http://schemas.microsoft.com/office/drawing/2014/main" xmlns="" val="235037620"/>
                    </a:ext>
                  </a:extLst>
                </a:gridCol>
              </a:tblGrid>
              <a:tr h="62209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yaxshiga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bilmagandan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xolasidan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bilmaganni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7262343"/>
                  </a:ext>
                </a:extLst>
              </a:tr>
              <a:tr h="62209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kitobni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yomondan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o‘qiganga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shakardan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570198943"/>
                  </a:ext>
                </a:extLst>
              </a:tr>
              <a:tr h="62209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katta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daftarga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nodonga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ko‘rganni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1868451"/>
                  </a:ext>
                </a:extLst>
              </a:tr>
            </a:tbl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AF211D9-B976-4D76-81E3-558B685406D9}"/>
              </a:ext>
            </a:extLst>
          </p:cNvPr>
          <p:cNvSpPr/>
          <p:nvPr/>
        </p:nvSpPr>
        <p:spPr>
          <a:xfrm>
            <a:off x="139700" y="615250"/>
            <a:ext cx="5370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Ot</a:t>
            </a:r>
            <a:r>
              <a:rPr kumimoji="0" lang="en-US" alt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bilan</a:t>
            </a:r>
            <a:r>
              <a:rPr kumimoji="0" lang="en-US" alt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ru-RU" sz="12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</a:t>
            </a:r>
            <a:r>
              <a:rPr lang="en-US" altLang="ru-RU" sz="1200" b="1" kern="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otlashgan</a:t>
            </a:r>
            <a:r>
              <a:rPr lang="en-US" altLang="ru-RU" sz="12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1200" b="1" kern="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sifat</a:t>
            </a:r>
            <a:r>
              <a:rPr lang="en-US" altLang="ru-RU" sz="12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alt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</a:t>
            </a:r>
            <a:r>
              <a:rPr kumimoji="0" lang="en-US" altLang="ru-RU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sifatdosh</a:t>
            </a:r>
            <a:r>
              <a:rPr kumimoji="0" lang="en-US" alt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</a:t>
            </a:r>
            <a:r>
              <a:rPr kumimoji="0" lang="en-US" altLang="ru-RU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bilan</a:t>
            </a:r>
            <a:r>
              <a:rPr kumimoji="0" lang="en-US" alt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ifodalangan</a:t>
            </a:r>
            <a:r>
              <a:rPr kumimoji="0" lang="en-US" alt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to‘ldiruvchi</a:t>
            </a:r>
            <a:r>
              <a:rPr lang="en-US" altLang="ru-RU" sz="1200" b="1" kern="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larni</a:t>
            </a:r>
            <a:r>
              <a:rPr lang="en-US" altLang="ru-RU" sz="12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aniqlab</a:t>
            </a:r>
            <a:r>
              <a:rPr kumimoji="0" lang="en-US" alt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ko</a:t>
            </a:r>
            <a:r>
              <a:rPr kumimoji="0" lang="uz-Latn-UZ" alt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‘</a:t>
            </a:r>
            <a:r>
              <a:rPr kumimoji="0" lang="en-US" altLang="ru-RU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rsatilgan</a:t>
            </a:r>
            <a:r>
              <a:rPr kumimoji="0" lang="en-US" alt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ranglarga</a:t>
            </a:r>
            <a:r>
              <a:rPr kumimoji="0" lang="en-US" alt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</a:t>
            </a:r>
            <a:r>
              <a:rPr kumimoji="0" lang="uz-Latn-UZ" alt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‘</a:t>
            </a:r>
            <a:r>
              <a:rPr kumimoji="0" lang="en-US" alt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yang.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B7FDBDF-6FE5-4708-A6A7-80349F5D9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782" y="615250"/>
            <a:ext cx="305270" cy="30527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1A36677-953F-4458-B924-A633F065F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700" y="609595"/>
            <a:ext cx="305270" cy="31092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E32C90E-BCD9-4669-9FB7-C7063E0B0A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500" y="605010"/>
            <a:ext cx="304800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024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8E9B9449-9580-4606-B03A-3625B9C98597}"/>
              </a:ext>
            </a:extLst>
          </p:cNvPr>
          <p:cNvSpPr/>
          <p:nvPr/>
        </p:nvSpPr>
        <p:spPr>
          <a:xfrm>
            <a:off x="619729" y="110867"/>
            <a:ext cx="42666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O‘tilgan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xmlns="" id="{4BDC3CC1-08B8-4132-9AAB-1399E643F2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306597"/>
              </p:ext>
            </p:extLst>
          </p:nvPr>
        </p:nvGraphicFramePr>
        <p:xfrm>
          <a:off x="139700" y="708025"/>
          <a:ext cx="5370196" cy="2171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1182657809"/>
                    </a:ext>
                  </a:extLst>
                </a:gridCol>
                <a:gridCol w="1465898">
                  <a:extLst>
                    <a:ext uri="{9D8B030D-6E8A-4147-A177-3AD203B41FA5}">
                      <a16:colId xmlns:a16="http://schemas.microsoft.com/office/drawing/2014/main" xmlns="" val="2206094592"/>
                    </a:ext>
                  </a:extLst>
                </a:gridCol>
                <a:gridCol w="1342549">
                  <a:extLst>
                    <a:ext uri="{9D8B030D-6E8A-4147-A177-3AD203B41FA5}">
                      <a16:colId xmlns:a16="http://schemas.microsoft.com/office/drawing/2014/main" xmlns="" val="2310948266"/>
                    </a:ext>
                  </a:extLst>
                </a:gridCol>
                <a:gridCol w="1342549">
                  <a:extLst>
                    <a:ext uri="{9D8B030D-6E8A-4147-A177-3AD203B41FA5}">
                      <a16:colId xmlns:a16="http://schemas.microsoft.com/office/drawing/2014/main" xmlns="" val="235037620"/>
                    </a:ext>
                  </a:extLst>
                </a:gridCol>
              </a:tblGrid>
              <a:tr h="72369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yaxshiga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bilmagandan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F307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xolasidan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bilmaganni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F30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7262343"/>
                  </a:ext>
                </a:extLst>
              </a:tr>
              <a:tr h="72369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kitobni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yomondan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o‘qiganga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F307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shakardan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0198943"/>
                  </a:ext>
                </a:extLst>
              </a:tr>
              <a:tr h="72369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kattaga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daftarga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nodonga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ko‘rganni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F30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1868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91711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840" y="848588"/>
            <a:ext cx="5650865" cy="2336800"/>
          </a:xfrm>
          <a:custGeom>
            <a:avLst/>
            <a:gdLst/>
            <a:ahLst/>
            <a:cxnLst/>
            <a:rect l="l" t="t" r="r" b="b"/>
            <a:pathLst>
              <a:path w="5650865" h="233680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312670"/>
                </a:lnTo>
                <a:lnTo>
                  <a:pt x="0" y="2336800"/>
                </a:lnTo>
                <a:lnTo>
                  <a:pt x="5650712" y="2336800"/>
                </a:lnTo>
                <a:lnTo>
                  <a:pt x="5650712" y="2312670"/>
                </a:lnTo>
                <a:lnTo>
                  <a:pt x="24384" y="2312670"/>
                </a:lnTo>
                <a:lnTo>
                  <a:pt x="24384" y="24130"/>
                </a:lnTo>
                <a:lnTo>
                  <a:pt x="5626328" y="24130"/>
                </a:lnTo>
                <a:lnTo>
                  <a:pt x="5626328" y="2312555"/>
                </a:lnTo>
                <a:lnTo>
                  <a:pt x="5650712" y="2312555"/>
                </a:lnTo>
                <a:lnTo>
                  <a:pt x="5650712" y="24130"/>
                </a:lnTo>
                <a:lnTo>
                  <a:pt x="5650712" y="23939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840" y="71163"/>
            <a:ext cx="5650873" cy="517472"/>
          </a:xfrm>
          <a:custGeom>
            <a:avLst/>
            <a:gdLst/>
            <a:ahLst/>
            <a:cxnLst/>
            <a:rect l="l" t="t" r="r" b="b"/>
            <a:pathLst>
              <a:path w="5650865" h="731520">
                <a:moveTo>
                  <a:pt x="5650710" y="0"/>
                </a:moveTo>
                <a:lnTo>
                  <a:pt x="0" y="0"/>
                </a:lnTo>
                <a:lnTo>
                  <a:pt x="0" y="731246"/>
                </a:lnTo>
                <a:lnTo>
                  <a:pt x="5650710" y="731246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5905" y="98425"/>
            <a:ext cx="5253990" cy="356508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15" dirty="0"/>
              <a:t>3-topshiriq </a:t>
            </a:r>
            <a:r>
              <a:rPr lang="en-US" sz="12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(84-85-betlar)</a:t>
            </a:r>
            <a:endParaRPr sz="1400" spc="15" dirty="0"/>
          </a:p>
        </p:txBody>
      </p:sp>
      <p:sp>
        <p:nvSpPr>
          <p:cNvPr id="8" name="object 8"/>
          <p:cNvSpPr/>
          <p:nvPr/>
        </p:nvSpPr>
        <p:spPr>
          <a:xfrm>
            <a:off x="138041" y="616980"/>
            <a:ext cx="5371853" cy="435640"/>
          </a:xfrm>
          <a:custGeom>
            <a:avLst/>
            <a:gdLst/>
            <a:ahLst/>
            <a:cxnLst/>
            <a:rect l="l" t="t" r="r" b="b"/>
            <a:pathLst>
              <a:path w="3799204" h="257175">
                <a:moveTo>
                  <a:pt x="3799194" y="0"/>
                </a:moveTo>
                <a:lnTo>
                  <a:pt x="179999" y="0"/>
                </a:lnTo>
                <a:lnTo>
                  <a:pt x="132292" y="6458"/>
                </a:lnTo>
                <a:lnTo>
                  <a:pt x="89334" y="24666"/>
                </a:lnTo>
                <a:lnTo>
                  <a:pt x="52876" y="52874"/>
                </a:lnTo>
                <a:lnTo>
                  <a:pt x="24667" y="89332"/>
                </a:lnTo>
                <a:lnTo>
                  <a:pt x="6458" y="132291"/>
                </a:lnTo>
                <a:lnTo>
                  <a:pt x="0" y="179999"/>
                </a:lnTo>
                <a:lnTo>
                  <a:pt x="0" y="257176"/>
                </a:lnTo>
                <a:lnTo>
                  <a:pt x="3619195" y="257176"/>
                </a:lnTo>
                <a:lnTo>
                  <a:pt x="3666902" y="250717"/>
                </a:lnTo>
                <a:lnTo>
                  <a:pt x="3709860" y="232509"/>
                </a:lnTo>
                <a:lnTo>
                  <a:pt x="3746318" y="204301"/>
                </a:lnTo>
                <a:lnTo>
                  <a:pt x="3774527" y="167843"/>
                </a:lnTo>
                <a:lnTo>
                  <a:pt x="3792736" y="124885"/>
                </a:lnTo>
                <a:lnTo>
                  <a:pt x="3799194" y="77176"/>
                </a:lnTo>
                <a:lnTo>
                  <a:pt x="3799194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algn="ctr"/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hikmatlarni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mazmunini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tilingizga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tarjima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72919EA-49A3-4ECF-B0DE-C56985409EF0}"/>
              </a:ext>
            </a:extLst>
          </p:cNvPr>
          <p:cNvSpPr/>
          <p:nvPr/>
        </p:nvSpPr>
        <p:spPr>
          <a:xfrm>
            <a:off x="255905" y="1369618"/>
            <a:ext cx="33127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Onalarning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oyog‘i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ostidadir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Ravzai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jannatu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jinon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bog‘i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Ravza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bog‘i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visolin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istar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esang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Bo‘l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onaning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oyog‘in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tufrog‘i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Alisher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63E6609-43E4-4875-9CC6-01574483D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700" y="1363530"/>
            <a:ext cx="1331597" cy="1561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840" y="834851"/>
            <a:ext cx="3730460" cy="2209800"/>
          </a:xfrm>
          <a:custGeom>
            <a:avLst/>
            <a:gdLst/>
            <a:ahLst/>
            <a:cxnLst/>
            <a:rect l="l" t="t" r="r" b="b"/>
            <a:pathLst>
              <a:path w="5650865" h="233680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312670"/>
                </a:lnTo>
                <a:lnTo>
                  <a:pt x="0" y="2336800"/>
                </a:lnTo>
                <a:lnTo>
                  <a:pt x="5650712" y="2336800"/>
                </a:lnTo>
                <a:lnTo>
                  <a:pt x="5650712" y="2312670"/>
                </a:lnTo>
                <a:lnTo>
                  <a:pt x="24384" y="2312670"/>
                </a:lnTo>
                <a:lnTo>
                  <a:pt x="24384" y="24130"/>
                </a:lnTo>
                <a:lnTo>
                  <a:pt x="5626328" y="24130"/>
                </a:lnTo>
                <a:lnTo>
                  <a:pt x="5626328" y="2312555"/>
                </a:lnTo>
                <a:lnTo>
                  <a:pt x="5650712" y="2312555"/>
                </a:lnTo>
                <a:lnTo>
                  <a:pt x="5650712" y="24130"/>
                </a:lnTo>
                <a:lnTo>
                  <a:pt x="5650712" y="23939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700" y="0"/>
            <a:ext cx="5753100" cy="514386"/>
          </a:xfrm>
          <a:custGeom>
            <a:avLst/>
            <a:gdLst/>
            <a:ahLst/>
            <a:cxnLst/>
            <a:rect l="l" t="t" r="r" b="b"/>
            <a:pathLst>
              <a:path w="5650865" h="731520">
                <a:moveTo>
                  <a:pt x="5650710" y="0"/>
                </a:moveTo>
                <a:lnTo>
                  <a:pt x="0" y="0"/>
                </a:lnTo>
                <a:lnTo>
                  <a:pt x="0" y="731246"/>
                </a:lnTo>
                <a:lnTo>
                  <a:pt x="5650710" y="731246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lvl="0" algn="ctr"/>
            <a:r>
              <a:rPr lang="en-US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hikmatlarni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mazmunini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tilingizga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tarjima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71A63CA-542B-4DE7-9352-078CBFEEAB71}"/>
              </a:ext>
            </a:extLst>
          </p:cNvPr>
          <p:cNvSpPr/>
          <p:nvPr/>
        </p:nvSpPr>
        <p:spPr>
          <a:xfrm>
            <a:off x="66840" y="883761"/>
            <a:ext cx="35018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Ayol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jumboqlar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kitobiki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oxirigacha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o‘qiy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O‘.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Hoshimov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6F2E616-C776-4403-9F4A-1CB65B7AF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059" y="841655"/>
            <a:ext cx="1726057" cy="213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07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913" y="860425"/>
            <a:ext cx="3749205" cy="1905000"/>
          </a:xfrm>
          <a:custGeom>
            <a:avLst/>
            <a:gdLst/>
            <a:ahLst/>
            <a:cxnLst/>
            <a:rect l="l" t="t" r="r" b="b"/>
            <a:pathLst>
              <a:path w="5650865" h="233680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312670"/>
                </a:lnTo>
                <a:lnTo>
                  <a:pt x="0" y="2336800"/>
                </a:lnTo>
                <a:lnTo>
                  <a:pt x="5650712" y="2336800"/>
                </a:lnTo>
                <a:lnTo>
                  <a:pt x="5650712" y="2312670"/>
                </a:lnTo>
                <a:lnTo>
                  <a:pt x="24384" y="2312670"/>
                </a:lnTo>
                <a:lnTo>
                  <a:pt x="24384" y="24130"/>
                </a:lnTo>
                <a:lnTo>
                  <a:pt x="5626328" y="24130"/>
                </a:lnTo>
                <a:lnTo>
                  <a:pt x="5626328" y="2312555"/>
                </a:lnTo>
                <a:lnTo>
                  <a:pt x="5650712" y="2312555"/>
                </a:lnTo>
                <a:lnTo>
                  <a:pt x="5650712" y="24130"/>
                </a:lnTo>
                <a:lnTo>
                  <a:pt x="5650712" y="23939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700" y="0"/>
            <a:ext cx="5753100" cy="514386"/>
          </a:xfrm>
          <a:custGeom>
            <a:avLst/>
            <a:gdLst/>
            <a:ahLst/>
            <a:cxnLst/>
            <a:rect l="l" t="t" r="r" b="b"/>
            <a:pathLst>
              <a:path w="5650865" h="731520">
                <a:moveTo>
                  <a:pt x="5650710" y="0"/>
                </a:moveTo>
                <a:lnTo>
                  <a:pt x="0" y="0"/>
                </a:lnTo>
                <a:lnTo>
                  <a:pt x="0" y="731246"/>
                </a:lnTo>
                <a:lnTo>
                  <a:pt x="5650710" y="731246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lvl="0" algn="ctr"/>
            <a:r>
              <a:rPr lang="en-US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hikmatlarni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mazmunini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tilingizga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tarjima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71A63CA-542B-4DE7-9352-078CBFEEAB71}"/>
              </a:ext>
            </a:extLst>
          </p:cNvPr>
          <p:cNvSpPr/>
          <p:nvPr/>
        </p:nvSpPr>
        <p:spPr>
          <a:xfrm>
            <a:off x="139700" y="1317625"/>
            <a:ext cx="358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Hamma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yerda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hamisha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ayol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kishining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oliyjanob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fazilati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kamtarlikdir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M.Karamzin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9A226EE-A2A3-478D-AABE-25898C2EF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00" y="758225"/>
            <a:ext cx="1316850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73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3FAB986E-80B8-4C7B-AC10-ED95706DF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11" y="678666"/>
            <a:ext cx="657679" cy="508208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75559" y="0"/>
            <a:ext cx="5763350" cy="3071396"/>
            <a:chOff x="66848" y="71163"/>
            <a:chExt cx="5763350" cy="2878602"/>
          </a:xfrm>
        </p:grpSpPr>
        <p:sp>
          <p:nvSpPr>
            <p:cNvPr id="3" name="object 3"/>
            <p:cNvSpPr/>
            <p:nvPr/>
          </p:nvSpPr>
          <p:spPr>
            <a:xfrm>
              <a:off x="178309" y="1114884"/>
              <a:ext cx="3637821" cy="1834881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66848" y="71163"/>
              <a:ext cx="5763350" cy="611688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4393" y="-18697"/>
            <a:ext cx="5425682" cy="841256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14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Quyidagi</a:t>
            </a:r>
            <a:r>
              <a:rPr lang="en-US" sz="14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hikmatlarni</a:t>
            </a:r>
            <a:r>
              <a:rPr lang="en-US" sz="14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o‘qing</a:t>
            </a:r>
            <a:r>
              <a:rPr lang="en-US" sz="14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</a:t>
            </a:r>
            <a:r>
              <a:rPr lang="en-US" sz="14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mazmunini</a:t>
            </a:r>
            <a:r>
              <a:rPr lang="en-US" sz="14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ona</a:t>
            </a:r>
            <a:r>
              <a:rPr lang="en-US" sz="14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tilingizga</a:t>
            </a:r>
            <a:r>
              <a:rPr lang="en-US" sz="14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tarjima</a:t>
            </a:r>
            <a:r>
              <a:rPr lang="en-US" sz="14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qiling</a:t>
            </a:r>
            <a:r>
              <a:rPr lang="en-US" sz="14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br>
              <a:rPr lang="en-US" sz="14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sz="2400" spc="15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F4C1DBD-2DF6-4B53-B0EC-DBBA8FDEE604}"/>
              </a:ext>
            </a:extLst>
          </p:cNvPr>
          <p:cNvSpPr/>
          <p:nvPr/>
        </p:nvSpPr>
        <p:spPr>
          <a:xfrm>
            <a:off x="1220344" y="65483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4ACC6E1-AFEF-4191-BE2D-647A9CBAC5F4}"/>
              </a:ext>
            </a:extLst>
          </p:cNvPr>
          <p:cNvSpPr/>
          <p:nvPr/>
        </p:nvSpPr>
        <p:spPr>
          <a:xfrm>
            <a:off x="99985" y="1214055"/>
            <a:ext cx="372932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yorug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olamda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bittadir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Bittadir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olamda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Ona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nom.</a:t>
            </a:r>
          </a:p>
          <a:p>
            <a:pPr algn="r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Abdulla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Oripov</a:t>
            </a:r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B3691E9-D337-4CF9-A293-3C5DB9A39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468" y="1156053"/>
            <a:ext cx="1786671" cy="153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807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841</TotalTime>
  <Words>779</Words>
  <Application>Microsoft Office PowerPoint</Application>
  <PresentationFormat>Произвольный</PresentationFormat>
  <Paragraphs>152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Matura MT Script Capitals</vt:lpstr>
      <vt:lpstr>Monotype Corsiva</vt:lpstr>
      <vt:lpstr>Times New Roman</vt:lpstr>
      <vt:lpstr>Office Theme</vt:lpstr>
      <vt:lpstr>O‘zbek tili</vt:lpstr>
      <vt:lpstr>        “Sinkveyn” metodi </vt:lpstr>
      <vt:lpstr>        “Sinkveyn” metodi </vt:lpstr>
      <vt:lpstr>Презентация PowerPoint</vt:lpstr>
      <vt:lpstr>Презентация PowerPoint</vt:lpstr>
      <vt:lpstr>3-topshiriq  (84-85-betlar)</vt:lpstr>
      <vt:lpstr>Презентация PowerPoint</vt:lpstr>
      <vt:lpstr>Презентация PowerPoint</vt:lpstr>
      <vt:lpstr>Quyidagi hikmatlarni o‘qing va mazmunini ona tilingizga tarjima qiling. </vt:lpstr>
      <vt:lpstr>Презентация PowerPoint</vt:lpstr>
      <vt:lpstr>Quyidagi hikmatlarni o‘qing va mazmunini ona tilingizga tarjima qiling. </vt:lpstr>
      <vt:lpstr>To‘rtliklarni yozing, to‘ldiruvchilarni topib, tagiga chizing. Jadval asosida mashqni bajaring.</vt:lpstr>
      <vt:lpstr>To‘rtliklarni yozing, to‘ldiruvchilarni topib, tagiga chizing. Jadval asosida mashqni bajaring.</vt:lpstr>
      <vt:lpstr>Презентация PowerPoint</vt:lpstr>
      <vt:lpstr>4-topshiriq. O‘qing.Tinglang. </vt:lpstr>
      <vt:lpstr>4-topshiriq</vt:lpstr>
      <vt:lpstr> “Xotira mashqi”</vt:lpstr>
      <vt:lpstr> “Xotira mashqi”</vt:lpstr>
      <vt:lpstr>4-topshiriq. O‘qing.Tinglang. </vt:lpstr>
      <vt:lpstr>Mustaqil ish</vt:lpstr>
      <vt:lpstr> Mustaqil bajarish uchun topshiriqlar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O‘zbek tili</dc:title>
  <cp:lastModifiedBy>Teacher</cp:lastModifiedBy>
  <cp:revision>129</cp:revision>
  <dcterms:created xsi:type="dcterms:W3CDTF">2020-04-13T08:06:06Z</dcterms:created>
  <dcterms:modified xsi:type="dcterms:W3CDTF">2021-02-01T13:23:56Z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