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4" r:id="rId3"/>
    <p:sldId id="277" r:id="rId4"/>
    <p:sldId id="257" r:id="rId5"/>
    <p:sldId id="258" r:id="rId6"/>
    <p:sldId id="259" r:id="rId7"/>
    <p:sldId id="260" r:id="rId8"/>
    <p:sldId id="261" r:id="rId9"/>
    <p:sldId id="262" r:id="rId10"/>
    <p:sldId id="263" r:id="rId11"/>
    <p:sldId id="280" r:id="rId12"/>
    <p:sldId id="264" r:id="rId13"/>
    <p:sldId id="265" r:id="rId14"/>
    <p:sldId id="266" r:id="rId15"/>
    <p:sldId id="268" r:id="rId16"/>
    <p:sldId id="283" r:id="rId17"/>
    <p:sldId id="276" r:id="rId18"/>
  </p:sldIdLst>
  <p:sldSz cx="5765800" cy="3244850"/>
  <p:notesSz cx="5765800" cy="3244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1" d="100"/>
          <a:sy n="141" d="100"/>
        </p:scale>
        <p:origin x="840"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1">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739" y="102424"/>
            <a:ext cx="5164320" cy="638810"/>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436105" y="982040"/>
            <a:ext cx="4893589" cy="2018664"/>
          </a:xfrm>
          <a:prstGeom prst="rect">
            <a:avLst/>
          </a:prstGeom>
        </p:spPr>
        <p:txBody>
          <a:bodyPr wrap="square" lIns="0" tIns="0" rIns="0" bIns="0">
            <a:spAutoFit/>
          </a:bodyPr>
          <a:lstStyle>
            <a:lvl1pPr>
              <a:defRPr sz="1400" b="0" i="1">
                <a:solidFill>
                  <a:srgbClr val="231F20"/>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2/22/2021</a:t>
            </a:fld>
            <a:endParaRPr lang="en-US"/>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35"/>
            <a:ext cx="5760085" cy="1021080"/>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330617" y="222930"/>
            <a:ext cx="4080510" cy="546735"/>
          </a:xfrm>
          <a:prstGeom prst="rect">
            <a:avLst/>
          </a:prstGeom>
        </p:spPr>
        <p:txBody>
          <a:bodyPr vert="horz" wrap="square" lIns="0" tIns="14604" rIns="0" bIns="0" rtlCol="0">
            <a:spAutoFit/>
          </a:bodyPr>
          <a:lstStyle/>
          <a:p>
            <a:pPr marL="12700">
              <a:lnSpc>
                <a:spcPct val="100000"/>
              </a:lnSpc>
              <a:spcBef>
                <a:spcPts val="114"/>
              </a:spcBef>
            </a:pPr>
            <a:r>
              <a:rPr lang="en-US" sz="3400" spc="-5" dirty="0" smtClean="0"/>
              <a:t>JAHON TARIXI</a:t>
            </a:r>
            <a:endParaRPr sz="3400" dirty="0"/>
          </a:p>
        </p:txBody>
      </p:sp>
      <p:sp>
        <p:nvSpPr>
          <p:cNvPr id="4" name="object 4"/>
          <p:cNvSpPr txBox="1"/>
          <p:nvPr/>
        </p:nvSpPr>
        <p:spPr>
          <a:xfrm>
            <a:off x="551868" y="1250995"/>
            <a:ext cx="2080882" cy="1620957"/>
          </a:xfrm>
          <a:prstGeom prst="rect">
            <a:avLst/>
          </a:prstGeom>
        </p:spPr>
        <p:txBody>
          <a:bodyPr vert="horz" wrap="square" lIns="0" tIns="43180" rIns="0" bIns="0" rtlCol="0">
            <a:spAutoFit/>
          </a:bodyPr>
          <a:lstStyle/>
          <a:p>
            <a:pPr marL="18387">
              <a:lnSpc>
                <a:spcPts val="1952"/>
              </a:lnSpc>
              <a:spcBef>
                <a:spcPts val="110"/>
              </a:spcBef>
            </a:pPr>
            <a:r>
              <a:rPr lang="en-US" sz="1600" dirty="0" err="1" smtClean="0">
                <a:solidFill>
                  <a:schemeClr val="accent1">
                    <a:lumMod val="75000"/>
                  </a:schemeClr>
                </a:solidFill>
                <a:latin typeface="Arial" panose="020B0604020202020204" pitchFamily="34" charset="0"/>
                <a:cs typeface="Arial" panose="020B0604020202020204" pitchFamily="34" charset="0"/>
              </a:rPr>
              <a:t>Mavzu</a:t>
            </a:r>
            <a:r>
              <a:rPr lang="en-US" sz="1600" dirty="0" smtClean="0">
                <a:solidFill>
                  <a:schemeClr val="accent1">
                    <a:lumMod val="75000"/>
                  </a:schemeClr>
                </a:solidFill>
                <a:latin typeface="Arial" panose="020B0604020202020204" pitchFamily="34" charset="0"/>
                <a:cs typeface="Arial" panose="020B0604020202020204" pitchFamily="34" charset="0"/>
              </a:rPr>
              <a:t>: </a:t>
            </a:r>
          </a:p>
          <a:p>
            <a:pPr marL="18387">
              <a:lnSpc>
                <a:spcPts val="1952"/>
              </a:lnSpc>
              <a:spcBef>
                <a:spcPts val="110"/>
              </a:spcBef>
            </a:pPr>
            <a:endParaRPr lang="en-US" sz="1600" dirty="0" smtClean="0">
              <a:solidFill>
                <a:schemeClr val="accent1">
                  <a:lumMod val="75000"/>
                </a:schemeClr>
              </a:solidFill>
              <a:latin typeface="Arial" panose="020B0604020202020204" pitchFamily="34" charset="0"/>
              <a:cs typeface="Arial" panose="020B0604020202020204" pitchFamily="34" charset="0"/>
            </a:endParaRPr>
          </a:p>
          <a:p>
            <a:pPr marL="18387">
              <a:lnSpc>
                <a:spcPts val="1952"/>
              </a:lnSpc>
              <a:spcBef>
                <a:spcPts val="110"/>
              </a:spcBef>
            </a:pPr>
            <a:endParaRPr lang="en-US" sz="1600" dirty="0" smtClean="0">
              <a:solidFill>
                <a:schemeClr val="accent1">
                  <a:lumMod val="75000"/>
                </a:schemeClr>
              </a:solidFill>
              <a:latin typeface="Arial" panose="020B0604020202020204" pitchFamily="34" charset="0"/>
              <a:cs typeface="Arial" panose="020B0604020202020204" pitchFamily="34" charset="0"/>
            </a:endParaRPr>
          </a:p>
          <a:p>
            <a:pPr marL="18387">
              <a:lnSpc>
                <a:spcPts val="1952"/>
              </a:lnSpc>
              <a:spcBef>
                <a:spcPts val="110"/>
              </a:spcBef>
            </a:pPr>
            <a:r>
              <a:rPr lang="ms-MY" sz="1400" dirty="0" smtClean="0">
                <a:solidFill>
                  <a:srgbClr val="0070C0"/>
                </a:solidFill>
                <a:latin typeface="Arial" panose="020B0604020202020204" pitchFamily="34" charset="0"/>
                <a:cs typeface="Arial" panose="020B0604020202020204" pitchFamily="34" charset="0"/>
              </a:rPr>
              <a:t>1991 </a:t>
            </a:r>
            <a:r>
              <a:rPr lang="ms-MY" sz="1400" dirty="0">
                <a:solidFill>
                  <a:srgbClr val="0070C0"/>
                </a:solidFill>
                <a:latin typeface="Arial" panose="020B0604020202020204" pitchFamily="34" charset="0"/>
                <a:cs typeface="Arial" panose="020B0604020202020204" pitchFamily="34" charset="0"/>
              </a:rPr>
              <a:t>– 2017-YILLARDA ISROIL DAVLATI VA FALASTIN MUAMMOSI</a:t>
            </a:r>
            <a:endParaRPr lang="en-US" sz="1400" b="1" dirty="0" smtClean="0">
              <a:solidFill>
                <a:srgbClr val="0070C0"/>
              </a:solidFill>
              <a:latin typeface="Arial" panose="020B0604020202020204" pitchFamily="34" charset="0"/>
              <a:cs typeface="Arial" panose="020B0604020202020204" pitchFamily="34" charset="0"/>
            </a:endParaRPr>
          </a:p>
        </p:txBody>
      </p:sp>
      <p:sp>
        <p:nvSpPr>
          <p:cNvPr id="5" name="object 5"/>
          <p:cNvSpPr/>
          <p:nvPr/>
        </p:nvSpPr>
        <p:spPr>
          <a:xfrm>
            <a:off x="116724" y="1191043"/>
            <a:ext cx="344170" cy="740410"/>
          </a:xfrm>
          <a:custGeom>
            <a:avLst/>
            <a:gdLst/>
            <a:ahLst/>
            <a:cxnLst/>
            <a:rect l="l" t="t" r="r" b="b"/>
            <a:pathLst>
              <a:path w="344170" h="740410">
                <a:moveTo>
                  <a:pt x="343828" y="0"/>
                </a:moveTo>
                <a:lnTo>
                  <a:pt x="0" y="0"/>
                </a:lnTo>
                <a:lnTo>
                  <a:pt x="0" y="740144"/>
                </a:lnTo>
                <a:lnTo>
                  <a:pt x="343828" y="740144"/>
                </a:lnTo>
                <a:lnTo>
                  <a:pt x="343828" y="0"/>
                </a:lnTo>
                <a:close/>
              </a:path>
            </a:pathLst>
          </a:custGeom>
          <a:solidFill>
            <a:srgbClr val="2365C7"/>
          </a:solidFill>
        </p:spPr>
        <p:txBody>
          <a:bodyPr wrap="square" lIns="0" tIns="0" rIns="0" bIns="0" rtlCol="0"/>
          <a:lstStyle/>
          <a:p>
            <a:endParaRPr/>
          </a:p>
        </p:txBody>
      </p:sp>
      <p:sp>
        <p:nvSpPr>
          <p:cNvPr id="6" name="object 6"/>
          <p:cNvSpPr/>
          <p:nvPr/>
        </p:nvSpPr>
        <p:spPr>
          <a:xfrm>
            <a:off x="135768" y="2109952"/>
            <a:ext cx="344170" cy="762000"/>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a:p>
        </p:txBody>
      </p:sp>
      <p:grpSp>
        <p:nvGrpSpPr>
          <p:cNvPr id="8" name="object 8"/>
          <p:cNvGrpSpPr/>
          <p:nvPr/>
        </p:nvGrpSpPr>
        <p:grpSpPr>
          <a:xfrm>
            <a:off x="4686759" y="212867"/>
            <a:ext cx="634365" cy="634365"/>
            <a:chOff x="4686759" y="212867"/>
            <a:chExt cx="634365" cy="634365"/>
          </a:xfrm>
        </p:grpSpPr>
        <p:sp>
          <p:nvSpPr>
            <p:cNvPr id="9" name="object 9"/>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10" name="object 10"/>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11" name="object 11"/>
          <p:cNvSpPr txBox="1"/>
          <p:nvPr/>
        </p:nvSpPr>
        <p:spPr>
          <a:xfrm>
            <a:off x="4855805" y="249024"/>
            <a:ext cx="386137" cy="362279"/>
          </a:xfrm>
          <a:prstGeom prst="rect">
            <a:avLst/>
          </a:prstGeom>
        </p:spPr>
        <p:txBody>
          <a:bodyPr vert="horz" wrap="square" lIns="0" tIns="15875" rIns="0" bIns="0" rtlCol="0">
            <a:spAutoFit/>
          </a:bodyPr>
          <a:lstStyle/>
          <a:p>
            <a:pPr>
              <a:lnSpc>
                <a:spcPct val="100000"/>
              </a:lnSpc>
              <a:spcBef>
                <a:spcPts val="125"/>
              </a:spcBef>
            </a:pPr>
            <a:r>
              <a:rPr lang="en-US" sz="2250" b="1" spc="10" dirty="0" smtClean="0">
                <a:solidFill>
                  <a:srgbClr val="FFFFFF"/>
                </a:solidFill>
                <a:latin typeface="Arial"/>
                <a:cs typeface="Arial"/>
              </a:rPr>
              <a:t>1</a:t>
            </a:r>
            <a:r>
              <a:rPr sz="2250" b="1" spc="10" dirty="0" smtClean="0">
                <a:solidFill>
                  <a:srgbClr val="FFFFFF"/>
                </a:solidFill>
                <a:latin typeface="Arial"/>
                <a:cs typeface="Arial"/>
              </a:rPr>
              <a:t>1</a:t>
            </a:r>
            <a:endParaRPr sz="2250" dirty="0">
              <a:latin typeface="Arial"/>
              <a:cs typeface="Arial"/>
            </a:endParaRPr>
          </a:p>
        </p:txBody>
      </p:sp>
      <p:sp>
        <p:nvSpPr>
          <p:cNvPr id="12" name="object 12"/>
          <p:cNvSpPr txBox="1"/>
          <p:nvPr/>
        </p:nvSpPr>
        <p:spPr>
          <a:xfrm>
            <a:off x="4741744" y="551458"/>
            <a:ext cx="500198" cy="258404"/>
          </a:xfrm>
          <a:prstGeom prst="rect">
            <a:avLst/>
          </a:prstGeom>
        </p:spPr>
        <p:txBody>
          <a:bodyPr vert="horz" wrap="square" lIns="0" tIns="12065" rIns="0" bIns="0" rtlCol="0">
            <a:spAutoFit/>
          </a:bodyPr>
          <a:lstStyle/>
          <a:p>
            <a:pPr algn="ctr">
              <a:lnSpc>
                <a:spcPct val="100000"/>
              </a:lnSpc>
              <a:spcBef>
                <a:spcPts val="95"/>
              </a:spcBef>
            </a:pPr>
            <a:r>
              <a:rPr lang="en-US" sz="1600" dirty="0" smtClean="0">
                <a:solidFill>
                  <a:schemeClr val="bg1"/>
                </a:solidFill>
                <a:latin typeface="Times New Roman" panose="02020603050405020304" pitchFamily="18" charset="0"/>
                <a:cs typeface="Times New Roman" panose="02020603050405020304" pitchFamily="18" charset="0"/>
              </a:rPr>
              <a:t>SINF</a:t>
            </a:r>
            <a:endParaRPr sz="1600" dirty="0">
              <a:solidFill>
                <a:schemeClr val="bg1"/>
              </a:solidFill>
              <a:latin typeface="Times New Roman" panose="02020603050405020304" pitchFamily="18" charset="0"/>
              <a:cs typeface="Times New Roman" panose="02020603050405020304" pitchFamily="18" charset="0"/>
            </a:endParaRPr>
          </a:p>
        </p:txBody>
      </p:sp>
      <p:pic>
        <p:nvPicPr>
          <p:cNvPr id="13" name="image99.jpeg"/>
          <p:cNvPicPr/>
          <p:nvPr/>
        </p:nvPicPr>
        <p:blipFill>
          <a:blip r:embed="rId2" cstate="print"/>
          <a:stretch>
            <a:fillRect/>
          </a:stretch>
        </p:blipFill>
        <p:spPr>
          <a:xfrm>
            <a:off x="2607040" y="1062729"/>
            <a:ext cx="3123928" cy="21598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6840" y="71163"/>
            <a:ext cx="5650873" cy="3114225"/>
            <a:chOff x="66840" y="71163"/>
            <a:chExt cx="5650873" cy="3114225"/>
          </a:xfrm>
        </p:grpSpPr>
        <p:sp>
          <p:nvSpPr>
            <p:cNvPr id="3" name="object 3"/>
            <p:cNvSpPr/>
            <p:nvPr/>
          </p:nvSpPr>
          <p:spPr>
            <a:xfrm>
              <a:off x="66840" y="500300"/>
              <a:ext cx="5650865" cy="2685088"/>
            </a:xfrm>
            <a:custGeom>
              <a:avLst/>
              <a:gdLst/>
              <a:ahLst/>
              <a:cxnLst/>
              <a:rect l="l" t="t" r="r" b="b"/>
              <a:pathLst>
                <a:path w="5650865" h="2366010">
                  <a:moveTo>
                    <a:pt x="5650712" y="24168"/>
                  </a:moveTo>
                  <a:lnTo>
                    <a:pt x="5626328" y="24168"/>
                  </a:lnTo>
                  <a:lnTo>
                    <a:pt x="5626328" y="2341765"/>
                  </a:lnTo>
                  <a:lnTo>
                    <a:pt x="5650712" y="2341765"/>
                  </a:lnTo>
                  <a:lnTo>
                    <a:pt x="5650712" y="24168"/>
                  </a:lnTo>
                  <a:close/>
                </a:path>
                <a:path w="5650865" h="2366010">
                  <a:moveTo>
                    <a:pt x="5650712" y="0"/>
                  </a:moveTo>
                  <a:lnTo>
                    <a:pt x="0" y="0"/>
                  </a:lnTo>
                  <a:lnTo>
                    <a:pt x="0" y="24130"/>
                  </a:lnTo>
                  <a:lnTo>
                    <a:pt x="0" y="2341880"/>
                  </a:lnTo>
                  <a:lnTo>
                    <a:pt x="0" y="2366010"/>
                  </a:lnTo>
                  <a:lnTo>
                    <a:pt x="5650712" y="2366010"/>
                  </a:lnTo>
                  <a:lnTo>
                    <a:pt x="5650712" y="2341880"/>
                  </a:lnTo>
                  <a:lnTo>
                    <a:pt x="24384" y="234188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4" name="object 4"/>
            <p:cNvSpPr/>
            <p:nvPr/>
          </p:nvSpPr>
          <p:spPr>
            <a:xfrm>
              <a:off x="66848" y="71163"/>
              <a:ext cx="5650865" cy="414930"/>
            </a:xfrm>
            <a:custGeom>
              <a:avLst/>
              <a:gdLst/>
              <a:ahLst/>
              <a:cxnLst/>
              <a:rect l="l" t="t" r="r" b="b"/>
              <a:pathLst>
                <a:path w="5650865" h="721360">
                  <a:moveTo>
                    <a:pt x="5650710" y="0"/>
                  </a:moveTo>
                  <a:lnTo>
                    <a:pt x="0" y="0"/>
                  </a:lnTo>
                  <a:lnTo>
                    <a:pt x="0" y="721321"/>
                  </a:lnTo>
                  <a:lnTo>
                    <a:pt x="5650710" y="721321"/>
                  </a:lnTo>
                  <a:lnTo>
                    <a:pt x="5650710" y="0"/>
                  </a:lnTo>
                  <a:close/>
                </a:path>
              </a:pathLst>
            </a:custGeom>
            <a:solidFill>
              <a:srgbClr val="2365C7"/>
            </a:solidFill>
          </p:spPr>
          <p:txBody>
            <a:bodyPr wrap="square" lIns="0" tIns="0" rIns="0" bIns="0" rtlCol="0"/>
            <a:lstStyle/>
            <a:p>
              <a:endParaRPr/>
            </a:p>
          </p:txBody>
        </p:sp>
      </p:grpSp>
      <p:sp>
        <p:nvSpPr>
          <p:cNvPr id="5" name="object 5"/>
          <p:cNvSpPr txBox="1">
            <a:spLocks noGrp="1"/>
          </p:cNvSpPr>
          <p:nvPr>
            <p:ph type="title"/>
          </p:nvPr>
        </p:nvSpPr>
        <p:spPr>
          <a:xfrm>
            <a:off x="660532" y="71163"/>
            <a:ext cx="4463479" cy="335989"/>
          </a:xfrm>
          <a:prstGeom prst="rect">
            <a:avLst/>
          </a:prstGeom>
        </p:spPr>
        <p:txBody>
          <a:bodyPr vert="horz" wrap="square" lIns="0" tIns="40640" rIns="0" bIns="0" rtlCol="0">
            <a:spAutoFit/>
          </a:bodyPr>
          <a:lstStyle/>
          <a:p>
            <a:pPr marL="12065" marR="5080" algn="ctr">
              <a:lnSpc>
                <a:spcPts val="2330"/>
              </a:lnSpc>
              <a:spcBef>
                <a:spcPts val="320"/>
              </a:spcBef>
            </a:pPr>
            <a:r>
              <a:rPr lang="ms-MY" sz="2000" dirty="0" smtClean="0">
                <a:latin typeface="Arial" panose="020B0604020202020204" pitchFamily="34" charset="0"/>
                <a:cs typeface="Arial" panose="020B0604020202020204" pitchFamily="34" charset="0"/>
              </a:rPr>
              <a:t>1990-yillarda   </a:t>
            </a:r>
            <a:r>
              <a:rPr lang="ms-MY" sz="2000" dirty="0">
                <a:latin typeface="Arial" panose="020B0604020202020204" pitchFamily="34" charset="0"/>
                <a:cs typeface="Arial" panose="020B0604020202020204" pitchFamily="34" charset="0"/>
              </a:rPr>
              <a:t>Falastin </a:t>
            </a:r>
            <a:r>
              <a:rPr lang="ms-MY" sz="2000" dirty="0" smtClean="0">
                <a:latin typeface="Arial" panose="020B0604020202020204" pitchFamily="34" charset="0"/>
                <a:cs typeface="Arial" panose="020B0604020202020204" pitchFamily="34" charset="0"/>
              </a:rPr>
              <a:t>muammosi</a:t>
            </a:r>
            <a:endParaRPr spc="15" dirty="0"/>
          </a:p>
        </p:txBody>
      </p:sp>
      <p:sp>
        <p:nvSpPr>
          <p:cNvPr id="8" name="Прямоугольник с одним вырезанным углом 7"/>
          <p:cNvSpPr/>
          <p:nvPr/>
        </p:nvSpPr>
        <p:spPr>
          <a:xfrm>
            <a:off x="1959352" y="556779"/>
            <a:ext cx="3733800" cy="2589645"/>
          </a:xfrm>
          <a:prstGeom prst="snip1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ms-MY" sz="1350" dirty="0" smtClean="0">
                <a:latin typeface="Arial" panose="020B0604020202020204" pitchFamily="34" charset="0"/>
                <a:cs typeface="Arial" panose="020B0604020202020204" pitchFamily="34" charset="0"/>
              </a:rPr>
              <a:t>     1990-yillarga kelib, Falastin   </a:t>
            </a:r>
            <a:r>
              <a:rPr lang="ms-MY" sz="1350" dirty="0">
                <a:latin typeface="Arial" panose="020B0604020202020204" pitchFamily="34" charset="0"/>
                <a:cs typeface="Arial" panose="020B0604020202020204" pitchFamily="34" charset="0"/>
              </a:rPr>
              <a:t>muammosini   hal   </a:t>
            </a:r>
            <a:r>
              <a:rPr lang="ms-MY" sz="1350" dirty="0" smtClean="0">
                <a:latin typeface="Arial" panose="020B0604020202020204" pitchFamily="34" charset="0"/>
                <a:cs typeface="Arial" panose="020B0604020202020204" pitchFamily="34" charset="0"/>
              </a:rPr>
              <a:t>qilish </a:t>
            </a:r>
            <a:r>
              <a:rPr lang="ms-MY" sz="1350" dirty="0">
                <a:latin typeface="Arial" panose="020B0604020202020204" pitchFamily="34" charset="0"/>
                <a:cs typeface="Arial" panose="020B0604020202020204" pitchFamily="34" charset="0"/>
              </a:rPr>
              <a:t>imkoni paydo bo‘ldi. 1991-yil oktabrda Madridda  Yaqin  Sharq bo‘yicha xalqaro konferensiya ish boshladi va unda Falastin </a:t>
            </a:r>
            <a:r>
              <a:rPr lang="ms-MY" sz="1350" dirty="0" smtClean="0">
                <a:latin typeface="Arial" panose="020B0604020202020204" pitchFamily="34" charset="0"/>
                <a:cs typeface="Arial" panose="020B0604020202020204" pitchFamily="34" charset="0"/>
              </a:rPr>
              <a:t>delegatsiyasi </a:t>
            </a:r>
            <a:r>
              <a:rPr lang="ms-MY" sz="1350" dirty="0">
                <a:latin typeface="Arial" panose="020B0604020202020204" pitchFamily="34" charset="0"/>
                <a:cs typeface="Arial" panose="020B0604020202020204" pitchFamily="34" charset="0"/>
              </a:rPr>
              <a:t>ham ishtirok etdi.  Keyin  Norvegiya  hukumati  taklifiga  ko‘ra Oslo shahrida Isroil bilan FATX o‘rtasida muzokaralar boshlandi. </a:t>
            </a:r>
            <a:endParaRPr lang="ms-MY" sz="1350" dirty="0" smtClean="0">
              <a:latin typeface="Arial" panose="020B0604020202020204" pitchFamily="34" charset="0"/>
              <a:cs typeface="Arial" panose="020B0604020202020204" pitchFamily="34" charset="0"/>
            </a:endParaRPr>
          </a:p>
          <a:p>
            <a:pPr algn="just"/>
            <a:r>
              <a:rPr lang="ms-MY" sz="1350" dirty="0">
                <a:latin typeface="Arial" panose="020B0604020202020204" pitchFamily="34" charset="0"/>
                <a:cs typeface="Arial" panose="020B0604020202020204" pitchFamily="34" charset="0"/>
              </a:rPr>
              <a:t> </a:t>
            </a:r>
            <a:r>
              <a:rPr lang="ms-MY" sz="1350" dirty="0" smtClean="0">
                <a:latin typeface="Arial" panose="020B0604020202020204" pitchFamily="34" charset="0"/>
                <a:cs typeface="Arial" panose="020B0604020202020204" pitchFamily="34" charset="0"/>
              </a:rPr>
              <a:t>    Muzokaralar </a:t>
            </a:r>
            <a:r>
              <a:rPr lang="ms-MY" sz="1350" dirty="0">
                <a:latin typeface="Arial" panose="020B0604020202020204" pitchFamily="34" charset="0"/>
                <a:cs typeface="Arial" panose="020B0604020202020204" pitchFamily="34" charset="0"/>
              </a:rPr>
              <a:t>natijasida  1993-yili  Isroil  va  FATX  bir-birini  tan  </a:t>
            </a:r>
            <a:r>
              <a:rPr lang="ms-MY" sz="1350" dirty="0" smtClean="0">
                <a:latin typeface="Arial" panose="020B0604020202020204" pitchFamily="34" charset="0"/>
                <a:cs typeface="Arial" panose="020B0604020202020204" pitchFamily="34" charset="0"/>
              </a:rPr>
              <a:t>olganligi </a:t>
            </a:r>
            <a:r>
              <a:rPr lang="ms-MY" sz="1350" dirty="0">
                <a:latin typeface="Arial" panose="020B0604020202020204" pitchFamily="34" charset="0"/>
                <a:cs typeface="Arial" panose="020B0604020202020204" pitchFamily="34" charset="0"/>
              </a:rPr>
              <a:t>e’lon qilindi.</a:t>
            </a:r>
            <a:endParaRPr lang="ru-RU" sz="1350" dirty="0">
              <a:latin typeface="Arial" panose="020B0604020202020204" pitchFamily="34" charset="0"/>
              <a:cs typeface="Arial" panose="020B0604020202020204" pitchFamily="34" charset="0"/>
            </a:endParaRPr>
          </a:p>
        </p:txBody>
      </p:sp>
      <p:pic>
        <p:nvPicPr>
          <p:cNvPr id="8196" name="Picture 4" descr="https://storage.kun.uz/source/thumbnails/_medium/5/bejnhNt7IVwpfJi1jj1JnQ-agVzqZGoN_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1" y="784225"/>
            <a:ext cx="1752600" cy="20796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3500" y="8678"/>
            <a:ext cx="5638800" cy="584775"/>
          </a:xfrm>
          <a:prstGeom prst="rect">
            <a:avLst/>
          </a:prstGeom>
        </p:spPr>
        <p:txBody>
          <a:bodyPr wrap="square">
            <a:spAutoFit/>
          </a:bodyPr>
          <a:lstStyle/>
          <a:p>
            <a:pPr algn="ctr"/>
            <a:r>
              <a:rPr lang="ms-MY"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Falastin</a:t>
            </a:r>
            <a:r>
              <a:rPr lang="ms-MY" sz="16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davlatini</a:t>
            </a:r>
            <a:r>
              <a:rPr lang="ms-MY" sz="16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tuzish</a:t>
            </a:r>
            <a:r>
              <a:rPr lang="ms-MY" sz="16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yo‘lidagi</a:t>
            </a:r>
            <a:r>
              <a:rPr lang="ms-MY" sz="1600" b="1" spc="3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dastlabki</a:t>
            </a:r>
            <a:r>
              <a:rPr lang="ms-MY" sz="1600" b="1" spc="3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muvaffaqiyatlar</a:t>
            </a:r>
            <a:endParaRPr lang="ru-RU" sz="1600" dirty="0">
              <a:solidFill>
                <a:schemeClr val="bg1"/>
              </a:solidFill>
              <a:latin typeface="Arial" panose="020B0604020202020204" pitchFamily="34" charset="0"/>
              <a:cs typeface="Arial" panose="020B0604020202020204" pitchFamily="34" charset="0"/>
            </a:endParaRPr>
          </a:p>
        </p:txBody>
      </p:sp>
      <p:sp>
        <p:nvSpPr>
          <p:cNvPr id="6" name="Прямоугольник 5"/>
          <p:cNvSpPr/>
          <p:nvPr/>
        </p:nvSpPr>
        <p:spPr>
          <a:xfrm>
            <a:off x="38100" y="593453"/>
            <a:ext cx="3225800" cy="2548390"/>
          </a:xfrm>
          <a:prstGeom prst="rect">
            <a:avLst/>
          </a:prstGeom>
        </p:spPr>
        <p:txBody>
          <a:bodyPr wrap="square">
            <a:spAutoFit/>
          </a:bodyPr>
          <a:lstStyle/>
          <a:p>
            <a:pPr marL="84455" marR="370205" indent="197485" algn="just">
              <a:lnSpc>
                <a:spcPct val="95000"/>
              </a:lnSpc>
              <a:spcAft>
                <a:spcPts val="0"/>
              </a:spcAft>
            </a:pPr>
            <a:r>
              <a:rPr lang="ms-MY" sz="1200" dirty="0">
                <a:solidFill>
                  <a:srgbClr val="231F20"/>
                </a:solidFill>
                <a:latin typeface="Arial" panose="020B0604020202020204" pitchFamily="34" charset="0"/>
                <a:ea typeface="Times New Roman" panose="02020603050405020304" pitchFamily="18" charset="0"/>
                <a:cs typeface="Arial" panose="020B0604020202020204" pitchFamily="34" charset="0"/>
              </a:rPr>
              <a:t>1993-yili</a:t>
            </a:r>
            <a:r>
              <a:rPr lang="ms-MY" sz="1200" spc="5"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a:solidFill>
                  <a:srgbClr val="231F20"/>
                </a:solidFill>
                <a:latin typeface="Arial" panose="020B0604020202020204" pitchFamily="34" charset="0"/>
                <a:ea typeface="Times New Roman" panose="02020603050405020304" pitchFamily="18" charset="0"/>
                <a:cs typeface="Arial" panose="020B0604020202020204" pitchFamily="34" charset="0"/>
              </a:rPr>
              <a:t>Vashingtonda</a:t>
            </a:r>
            <a:r>
              <a:rPr lang="ms-MY" sz="1200" spc="5"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a:solidFill>
                  <a:srgbClr val="231F20"/>
                </a:solidFill>
                <a:latin typeface="Arial" panose="020B0604020202020204" pitchFamily="34" charset="0"/>
                <a:ea typeface="Times New Roman" panose="02020603050405020304" pitchFamily="18" charset="0"/>
                <a:cs typeface="Arial" panose="020B0604020202020204" pitchFamily="34" charset="0"/>
              </a:rPr>
              <a:t>Isroil</a:t>
            </a:r>
            <a:r>
              <a:rPr lang="ms-MY" sz="1200" spc="5"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a:solidFill>
                  <a:srgbClr val="231F20"/>
                </a:solidFill>
                <a:latin typeface="Arial" panose="020B0604020202020204" pitchFamily="34" charset="0"/>
                <a:ea typeface="Times New Roman" panose="02020603050405020304" pitchFamily="18" charset="0"/>
                <a:cs typeface="Arial" panose="020B0604020202020204" pitchFamily="34" charset="0"/>
              </a:rPr>
              <a:t>va</a:t>
            </a:r>
            <a:r>
              <a:rPr lang="ms-MY" sz="1200" spc="5"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a:solidFill>
                  <a:srgbClr val="231F20"/>
                </a:solidFill>
                <a:latin typeface="Arial" panose="020B0604020202020204" pitchFamily="34" charset="0"/>
                <a:ea typeface="Times New Roman" panose="02020603050405020304" pitchFamily="18" charset="0"/>
                <a:cs typeface="Arial" panose="020B0604020202020204" pitchFamily="34" charset="0"/>
              </a:rPr>
              <a:t>FATX delegatsiyalari</a:t>
            </a:r>
            <a:r>
              <a:rPr lang="ms-MY" sz="1200" spc="5"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a:solidFill>
                  <a:srgbClr val="231F20"/>
                </a:solidFill>
                <a:latin typeface="Arial" panose="020B0604020202020204" pitchFamily="34" charset="0"/>
                <a:ea typeface="Times New Roman" panose="02020603050405020304" pitchFamily="18" charset="0"/>
                <a:cs typeface="Arial" panose="020B0604020202020204" pitchFamily="34" charset="0"/>
              </a:rPr>
              <a:t>Falastin</a:t>
            </a:r>
            <a:r>
              <a:rPr lang="ms-MY" sz="1200" spc="5"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smtClean="0">
                <a:solidFill>
                  <a:srgbClr val="231F20"/>
                </a:solidFill>
                <a:latin typeface="Arial" panose="020B0604020202020204" pitchFamily="34" charset="0"/>
                <a:ea typeface="Times New Roman" panose="02020603050405020304" pitchFamily="18" charset="0"/>
                <a:cs typeface="Arial" panose="020B0604020202020204" pitchFamily="34" charset="0"/>
              </a:rPr>
              <a:t>avtonomiyasini</a:t>
            </a:r>
            <a:r>
              <a:rPr lang="ms-MY" sz="1200" spc="320" dirty="0" smtClean="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a:solidFill>
                  <a:srgbClr val="231F20"/>
                </a:solidFill>
                <a:latin typeface="Arial" panose="020B0604020202020204" pitchFamily="34" charset="0"/>
                <a:ea typeface="Times New Roman" panose="02020603050405020304" pitchFamily="18" charset="0"/>
                <a:cs typeface="Arial" panose="020B0604020202020204" pitchFamily="34" charset="0"/>
              </a:rPr>
              <a:t>tuzish</a:t>
            </a:r>
            <a:r>
              <a:rPr lang="ms-MY" sz="1200" spc="320"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a:solidFill>
                  <a:srgbClr val="231F20"/>
                </a:solidFill>
                <a:latin typeface="Arial" panose="020B0604020202020204" pitchFamily="34" charset="0"/>
                <a:ea typeface="Times New Roman" panose="02020603050405020304" pitchFamily="18" charset="0"/>
                <a:cs typeface="Arial" panose="020B0604020202020204" pitchFamily="34" charset="0"/>
              </a:rPr>
              <a:t>to‘g‘risida</a:t>
            </a:r>
            <a:r>
              <a:rPr lang="ms-MY" sz="1200" spc="320"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a:solidFill>
                  <a:srgbClr val="231F20"/>
                </a:solidFill>
                <a:latin typeface="Arial" panose="020B0604020202020204" pitchFamily="34" charset="0"/>
                <a:ea typeface="Times New Roman" panose="02020603050405020304" pitchFamily="18" charset="0"/>
                <a:cs typeface="Arial" panose="020B0604020202020204" pitchFamily="34" charset="0"/>
              </a:rPr>
              <a:t>kelishuvni</a:t>
            </a:r>
            <a:r>
              <a:rPr lang="ms-MY" sz="1200" spc="320"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a:solidFill>
                  <a:srgbClr val="231F20"/>
                </a:solidFill>
                <a:latin typeface="Arial" panose="020B0604020202020204" pitchFamily="34" charset="0"/>
                <a:ea typeface="Times New Roman" panose="02020603050405020304" pitchFamily="18" charset="0"/>
                <a:cs typeface="Arial" panose="020B0604020202020204" pitchFamily="34" charset="0"/>
              </a:rPr>
              <a:t>imzoladi.</a:t>
            </a:r>
            <a:r>
              <a:rPr lang="ms-MY" sz="1200" spc="320"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a:solidFill>
                  <a:srgbClr val="231F20"/>
                </a:solidFill>
                <a:latin typeface="Arial" panose="020B0604020202020204" pitchFamily="34" charset="0"/>
                <a:ea typeface="Times New Roman" panose="02020603050405020304" pitchFamily="18" charset="0"/>
                <a:cs typeface="Arial" panose="020B0604020202020204" pitchFamily="34" charset="0"/>
              </a:rPr>
              <a:t>Avtonomiyani</a:t>
            </a:r>
            <a:r>
              <a:rPr lang="ms-MY" sz="1200" spc="320"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a:solidFill>
                  <a:srgbClr val="231F20"/>
                </a:solidFill>
                <a:latin typeface="Arial" panose="020B0604020202020204" pitchFamily="34" charset="0"/>
                <a:ea typeface="Times New Roman" panose="02020603050405020304" pitchFamily="18" charset="0"/>
                <a:cs typeface="Arial" panose="020B0604020202020204" pitchFamily="34" charset="0"/>
              </a:rPr>
              <a:t>tuzish</a:t>
            </a:r>
            <a:r>
              <a:rPr lang="ms-MY" sz="1200" spc="5"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a:solidFill>
                  <a:srgbClr val="231F20"/>
                </a:solidFill>
                <a:latin typeface="Arial" panose="020B0604020202020204" pitchFamily="34" charset="0"/>
                <a:ea typeface="Times New Roman" panose="02020603050405020304" pitchFamily="18" charset="0"/>
                <a:cs typeface="Arial" panose="020B0604020202020204" pitchFamily="34" charset="0"/>
              </a:rPr>
              <a:t>bosqichma-bosqich</a:t>
            </a:r>
            <a:r>
              <a:rPr lang="ms-MY" sz="1200" spc="305"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a:solidFill>
                  <a:srgbClr val="231F20"/>
                </a:solidFill>
                <a:latin typeface="Arial" panose="020B0604020202020204" pitchFamily="34" charset="0"/>
                <a:ea typeface="Times New Roman" panose="02020603050405020304" pitchFamily="18" charset="0"/>
                <a:cs typeface="Arial" panose="020B0604020202020204" pitchFamily="34" charset="0"/>
              </a:rPr>
              <a:t>5</a:t>
            </a:r>
            <a:r>
              <a:rPr lang="ms-MY" sz="1200" spc="310"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a:solidFill>
                  <a:srgbClr val="231F20"/>
                </a:solidFill>
                <a:latin typeface="Arial" panose="020B0604020202020204" pitchFamily="34" charset="0"/>
                <a:ea typeface="Times New Roman" panose="02020603050405020304" pitchFamily="18" charset="0"/>
                <a:cs typeface="Arial" panose="020B0604020202020204" pitchFamily="34" charset="0"/>
              </a:rPr>
              <a:t>yil</a:t>
            </a:r>
            <a:r>
              <a:rPr lang="ms-MY" sz="1200" spc="310"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a:solidFill>
                  <a:srgbClr val="231F20"/>
                </a:solidFill>
                <a:latin typeface="Arial" panose="020B0604020202020204" pitchFamily="34" charset="0"/>
                <a:ea typeface="Times New Roman" panose="02020603050405020304" pitchFamily="18" charset="0"/>
                <a:cs typeface="Arial" panose="020B0604020202020204" pitchFamily="34" charset="0"/>
              </a:rPr>
              <a:t>ichida</a:t>
            </a:r>
            <a:r>
              <a:rPr lang="ms-MY" sz="1200" spc="305"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a:solidFill>
                  <a:srgbClr val="231F20"/>
                </a:solidFill>
                <a:latin typeface="Arial" panose="020B0604020202020204" pitchFamily="34" charset="0"/>
                <a:ea typeface="Times New Roman" panose="02020603050405020304" pitchFamily="18" charset="0"/>
                <a:cs typeface="Arial" panose="020B0604020202020204" pitchFamily="34" charset="0"/>
              </a:rPr>
              <a:t>amalga</a:t>
            </a:r>
            <a:r>
              <a:rPr lang="ms-MY" sz="1200" spc="310"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a:solidFill>
                  <a:srgbClr val="231F20"/>
                </a:solidFill>
                <a:latin typeface="Arial" panose="020B0604020202020204" pitchFamily="34" charset="0"/>
                <a:ea typeface="Times New Roman" panose="02020603050405020304" pitchFamily="18" charset="0"/>
                <a:cs typeface="Arial" panose="020B0604020202020204" pitchFamily="34" charset="0"/>
              </a:rPr>
              <a:t>oshirilishi</a:t>
            </a:r>
            <a:r>
              <a:rPr lang="ms-MY" sz="1200" spc="310"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a:solidFill>
                  <a:srgbClr val="231F20"/>
                </a:solidFill>
                <a:latin typeface="Arial" panose="020B0604020202020204" pitchFamily="34" charset="0"/>
                <a:ea typeface="Times New Roman" panose="02020603050405020304" pitchFamily="18" charset="0"/>
                <a:cs typeface="Arial" panose="020B0604020202020204" pitchFamily="34" charset="0"/>
              </a:rPr>
              <a:t>ko‘zda</a:t>
            </a:r>
            <a:r>
              <a:rPr lang="ms-MY" sz="1200" spc="305"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a:solidFill>
                  <a:srgbClr val="231F20"/>
                </a:solidFill>
                <a:latin typeface="Arial" panose="020B0604020202020204" pitchFamily="34" charset="0"/>
                <a:ea typeface="Times New Roman" panose="02020603050405020304" pitchFamily="18" charset="0"/>
                <a:cs typeface="Arial" panose="020B0604020202020204" pitchFamily="34" charset="0"/>
              </a:rPr>
              <a:t>tutildi</a:t>
            </a:r>
            <a:r>
              <a:rPr lang="ms-MY" sz="1200" dirty="0" smtClean="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ms-MY" sz="1200" dirty="0">
                <a:latin typeface="Arial" panose="020B0604020202020204" pitchFamily="34" charset="0"/>
                <a:cs typeface="Arial" panose="020B0604020202020204" pitchFamily="34" charset="0"/>
              </a:rPr>
              <a:t>Birinchi bosqichni  amalga  oshirish  G‘azo sektori va Iordan daryosining G‘arbiy sohilini FATXning avtonom boshqaruviga berish to‘g‘risida kelishuv imzolanishi bilan boshlandi. Bu kelishuv Falastin tashkilotlarida norozilikni kuchaytirib yubordi va FATXda bo‘linish yuz berdi. </a:t>
            </a:r>
            <a:endParaRPr lang="ru-RU" sz="1200" dirty="0">
              <a:latin typeface="Arial" panose="020B0604020202020204" pitchFamily="34" charset="0"/>
              <a:ea typeface="Times New Roman" panose="02020603050405020304" pitchFamily="18" charset="0"/>
              <a:cs typeface="Arial" panose="020B0604020202020204" pitchFamily="34" charset="0"/>
            </a:endParaRPr>
          </a:p>
        </p:txBody>
      </p:sp>
      <p:pic>
        <p:nvPicPr>
          <p:cNvPr id="7172" name="Picture 4" descr="https://storage.kun.uz/source/5/9dBGc9n2tZIbyOtIBmUfxXFJfJcP0_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2900" y="678776"/>
            <a:ext cx="2743201"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120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612" y="95494"/>
            <a:ext cx="4436109" cy="324448"/>
          </a:xfrm>
          <a:prstGeom prst="rect">
            <a:avLst/>
          </a:prstGeom>
        </p:spPr>
        <p:txBody>
          <a:bodyPr vert="horz" wrap="square" lIns="0" tIns="16510" rIns="0" bIns="0" rtlCol="0">
            <a:spAutoFit/>
          </a:bodyPr>
          <a:lstStyle/>
          <a:p>
            <a:pPr marL="12700">
              <a:lnSpc>
                <a:spcPct val="100000"/>
              </a:lnSpc>
              <a:spcBef>
                <a:spcPts val="130"/>
              </a:spcBef>
            </a:pPr>
            <a:r>
              <a:rPr lang="ms-MY" sz="2000" dirty="0">
                <a:latin typeface="Arial" panose="020B0604020202020204" pitchFamily="34" charset="0"/>
                <a:cs typeface="Arial" panose="020B0604020202020204" pitchFamily="34" charset="0"/>
              </a:rPr>
              <a:t>Falastin </a:t>
            </a:r>
            <a:r>
              <a:rPr lang="en-US" sz="2000" dirty="0" smtClean="0"/>
              <a:t>XXI </a:t>
            </a:r>
            <a:r>
              <a:rPr lang="en-US" sz="2000" dirty="0" err="1"/>
              <a:t>asr</a:t>
            </a:r>
            <a:r>
              <a:rPr lang="en-US" sz="2000" dirty="0"/>
              <a:t> </a:t>
            </a:r>
            <a:r>
              <a:rPr lang="en-US" sz="2000" dirty="0" err="1"/>
              <a:t>boshlarida</a:t>
            </a:r>
            <a:endParaRPr sz="2000" spc="-10" dirty="0"/>
          </a:p>
        </p:txBody>
      </p:sp>
      <p:sp>
        <p:nvSpPr>
          <p:cNvPr id="6" name="Прямоугольник с двумя усеченными противолежащими углами 5"/>
          <p:cNvSpPr/>
          <p:nvPr/>
        </p:nvSpPr>
        <p:spPr>
          <a:xfrm>
            <a:off x="139700" y="2155825"/>
            <a:ext cx="5495734" cy="990600"/>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r>
              <a:rPr lang="ms-MY" sz="1200" dirty="0" smtClean="0">
                <a:latin typeface="Arial" panose="020B0604020202020204" pitchFamily="34" charset="0"/>
                <a:cs typeface="Arial" panose="020B0604020202020204" pitchFamily="34" charset="0"/>
              </a:rPr>
              <a:t>    1995-yil </a:t>
            </a:r>
            <a:r>
              <a:rPr lang="ms-MY" sz="1200" dirty="0">
                <a:latin typeface="Arial" panose="020B0604020202020204" pitchFamily="34" charset="0"/>
                <a:cs typeface="Arial" panose="020B0604020202020204" pitchFamily="34" charset="0"/>
              </a:rPr>
              <a:t>FATX bilan  Isroil  o‘rtasida  muvaqqat  kelishuv  imzolandi. Bu </a:t>
            </a:r>
            <a:r>
              <a:rPr lang="ms-MY" sz="1200" dirty="0" smtClean="0">
                <a:latin typeface="Arial" panose="020B0604020202020204" pitchFamily="34" charset="0"/>
                <a:cs typeface="Arial" panose="020B0604020202020204" pitchFamily="34" charset="0"/>
              </a:rPr>
              <a:t>Falastin </a:t>
            </a:r>
            <a:r>
              <a:rPr lang="ms-MY" sz="1200" dirty="0">
                <a:latin typeface="Arial" panose="020B0604020202020204" pitchFamily="34" charset="0"/>
                <a:cs typeface="Arial" panose="020B0604020202020204" pitchFamily="34" charset="0"/>
              </a:rPr>
              <a:t>avtonomiyasini tuzishning keyingi bosqichi bo‘lib, Iordan daryosining g‘arbiy sohilidagi ko‘plab shahar va qishloqlar FATX </a:t>
            </a:r>
            <a:r>
              <a:rPr lang="ms-MY" sz="1200" dirty="0" smtClean="0">
                <a:latin typeface="Arial" panose="020B0604020202020204" pitchFamily="34" charset="0"/>
                <a:cs typeface="Arial" panose="020B0604020202020204" pitchFamily="34" charset="0"/>
              </a:rPr>
              <a:t>ixtiyoriga </a:t>
            </a:r>
            <a:r>
              <a:rPr lang="ms-MY" sz="1200" dirty="0">
                <a:latin typeface="Arial" panose="020B0604020202020204" pitchFamily="34" charset="0"/>
                <a:cs typeface="Arial" panose="020B0604020202020204" pitchFamily="34" charset="0"/>
              </a:rPr>
              <a:t>o‘tkazildi. Falastin avtonomiyasida saylovlar bo‘lib o‘tdi va FATX ixtiyoridagi hududlarni nazorat qilish uchun  politsiya  kuchlari </a:t>
            </a:r>
            <a:r>
              <a:rPr lang="ms-MY" sz="1200" dirty="0" smtClean="0">
                <a:latin typeface="Arial" panose="020B0604020202020204" pitchFamily="34" charset="0"/>
                <a:cs typeface="Arial" panose="020B0604020202020204" pitchFamily="34" charset="0"/>
              </a:rPr>
              <a:t>tuzildi.</a:t>
            </a:r>
            <a:endParaRPr lang="ru-RU" sz="1200" dirty="0">
              <a:latin typeface="Arial" panose="020B0604020202020204" pitchFamily="34" charset="0"/>
              <a:cs typeface="Arial" panose="020B0604020202020204" pitchFamily="34" charset="0"/>
            </a:endParaRPr>
          </a:p>
        </p:txBody>
      </p:sp>
      <p:sp>
        <p:nvSpPr>
          <p:cNvPr id="9" name="Прямоугольник с двумя усеченными противолежащими углами 8"/>
          <p:cNvSpPr/>
          <p:nvPr/>
        </p:nvSpPr>
        <p:spPr>
          <a:xfrm>
            <a:off x="139700" y="640287"/>
            <a:ext cx="3505200" cy="1443131"/>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ms-MY" sz="1200" dirty="0" smtClean="0">
                <a:latin typeface="Arial" panose="020B0604020202020204" pitchFamily="34" charset="0"/>
                <a:cs typeface="Arial" panose="020B0604020202020204" pitchFamily="34" charset="0"/>
              </a:rPr>
              <a:t>     Y</a:t>
            </a:r>
            <a:r>
              <a:rPr lang="ms-MY" sz="1200" dirty="0">
                <a:latin typeface="Arial" panose="020B0604020202020204" pitchFamily="34" charset="0"/>
                <a:cs typeface="Arial" panose="020B0604020202020204" pitchFamily="34" charset="0"/>
              </a:rPr>
              <a:t>. Arofat ekstremistlar tomonidan «xoin» sifatida o‘limga hukm qilindi. Radikal islom yo‘nalishidagi </a:t>
            </a:r>
            <a:r>
              <a:rPr lang="ms-MY" sz="1200" dirty="0" smtClean="0">
                <a:latin typeface="Arial" panose="020B0604020202020204" pitchFamily="34" charset="0"/>
                <a:cs typeface="Arial" panose="020B0604020202020204" pitchFamily="34" charset="0"/>
              </a:rPr>
              <a:t>tashkilotlar </a:t>
            </a:r>
            <a:r>
              <a:rPr lang="ms-MY" sz="1200" dirty="0">
                <a:latin typeface="Arial" panose="020B0604020202020204" pitchFamily="34" charset="0"/>
                <a:cs typeface="Arial" panose="020B0604020202020204" pitchFamily="34" charset="0"/>
              </a:rPr>
              <a:t>– «Xamas», «Jihod» va «Hizbulloh» (bu tashkilotlar O‘zbekistonda taqiqlangan) faollashib ketdi.  Ular turli  yo‘llar   bilan   kelishuvni   </a:t>
            </a:r>
            <a:r>
              <a:rPr lang="ms-MY" sz="1200" dirty="0" smtClean="0">
                <a:latin typeface="Arial" panose="020B0604020202020204" pitchFamily="34" charset="0"/>
                <a:cs typeface="Arial" panose="020B0604020202020204" pitchFamily="34" charset="0"/>
              </a:rPr>
              <a:t>buzishga </a:t>
            </a:r>
            <a:r>
              <a:rPr lang="ms-MY" sz="1200" dirty="0">
                <a:latin typeface="Arial" panose="020B0604020202020204" pitchFamily="34" charset="0"/>
                <a:cs typeface="Arial" panose="020B0604020202020204" pitchFamily="34" charset="0"/>
              </a:rPr>
              <a:t>harakat qildi. Shunga qaramasdan, kelishuv jarayoni davom etdi.</a:t>
            </a:r>
            <a:endParaRPr lang="en-US" sz="1200" dirty="0">
              <a:latin typeface="Arial" panose="020B0604020202020204" pitchFamily="34" charset="0"/>
              <a:cs typeface="Arial" panose="020B0604020202020204" pitchFamily="34" charset="0"/>
            </a:endParaRPr>
          </a:p>
        </p:txBody>
      </p:sp>
      <p:pic>
        <p:nvPicPr>
          <p:cNvPr id="6146" name="Picture 2" descr="https://www.mintpressnews.com/wp-content/uploads/2019/08/AP_19228522635099_edi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7300" y="640287"/>
            <a:ext cx="1865602" cy="14431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1464" y="115400"/>
            <a:ext cx="5139071" cy="324448"/>
          </a:xfrm>
          <a:prstGeom prst="rect">
            <a:avLst/>
          </a:prstGeom>
        </p:spPr>
        <p:txBody>
          <a:bodyPr vert="horz" wrap="square" lIns="0" tIns="16510" rIns="0" bIns="0" rtlCol="0">
            <a:spAutoFit/>
          </a:bodyPr>
          <a:lstStyle/>
          <a:p>
            <a:pPr marL="12700" algn="ctr">
              <a:lnSpc>
                <a:spcPct val="100000"/>
              </a:lnSpc>
              <a:spcBef>
                <a:spcPts val="130"/>
              </a:spcBef>
            </a:pPr>
            <a:r>
              <a:rPr lang="en-US" sz="2000" dirty="0" err="1" smtClean="0"/>
              <a:t>Falastin</a:t>
            </a:r>
            <a:r>
              <a:rPr lang="en-US" sz="2000" dirty="0" smtClean="0"/>
              <a:t> XXI </a:t>
            </a:r>
            <a:r>
              <a:rPr lang="en-US" sz="2000" dirty="0" err="1" smtClean="0"/>
              <a:t>asr</a:t>
            </a:r>
            <a:r>
              <a:rPr lang="en-US" sz="2000" dirty="0" smtClean="0"/>
              <a:t> </a:t>
            </a:r>
            <a:r>
              <a:rPr lang="en-US" sz="2000" dirty="0" err="1" smtClean="0"/>
              <a:t>boshlarida</a:t>
            </a:r>
            <a:endParaRPr sz="2000" spc="-10" dirty="0">
              <a:latin typeface="Arial" panose="020B0604020202020204" pitchFamily="34" charset="0"/>
              <a:cs typeface="Arial" panose="020B0604020202020204" pitchFamily="34" charset="0"/>
            </a:endParaRPr>
          </a:p>
        </p:txBody>
      </p:sp>
      <p:sp>
        <p:nvSpPr>
          <p:cNvPr id="6" name="Прямоугольник с двумя усеченными противолежащими углами 5"/>
          <p:cNvSpPr/>
          <p:nvPr/>
        </p:nvSpPr>
        <p:spPr>
          <a:xfrm>
            <a:off x="1282700" y="631825"/>
            <a:ext cx="4419600" cy="1524000"/>
          </a:xfrm>
          <a:prstGeom prst="snip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ms-MY" sz="1200" dirty="0">
                <a:latin typeface="Arial" panose="020B0604020202020204" pitchFamily="34" charset="0"/>
                <a:cs typeface="Arial" panose="020B0604020202020204" pitchFamily="34" charset="0"/>
              </a:rPr>
              <a:t>Bu kelishuv Isroil jamiyatida ham ajralishni keltirib  chiqardi. 1995-yil noyabrda Isroil bosh vaziri Isxak Rabin mutaassib-yahudiy tomonidan o‘ldirildi. Bu falastinliklarga qilingan  yon  bosishlardan  </a:t>
            </a:r>
            <a:r>
              <a:rPr lang="ms-MY" sz="1200" dirty="0" smtClean="0">
                <a:latin typeface="Arial" panose="020B0604020202020204" pitchFamily="34" charset="0"/>
                <a:cs typeface="Arial" panose="020B0604020202020204" pitchFamily="34" charset="0"/>
              </a:rPr>
              <a:t>Isroil </a:t>
            </a:r>
            <a:r>
              <a:rPr lang="ms-MY" sz="1200" dirty="0">
                <a:latin typeface="Arial" panose="020B0604020202020204" pitchFamily="34" charset="0"/>
                <a:cs typeface="Arial" panose="020B0604020202020204" pitchFamily="34" charset="0"/>
              </a:rPr>
              <a:t>jamiyatining bir qismi  noroziligini  ko‘rsatar  edi.  Shu  yili  bo‘lib o‘tgan saylovlarda  «Likud»  bloki  g‘alaba  qozondi  va  Falastinga  </a:t>
            </a:r>
            <a:r>
              <a:rPr lang="ms-MY" sz="1200" dirty="0" smtClean="0">
                <a:latin typeface="Arial" panose="020B0604020202020204" pitchFamily="34" charset="0"/>
                <a:cs typeface="Arial" panose="020B0604020202020204" pitchFamily="34" charset="0"/>
              </a:rPr>
              <a:t>nisbatan  </a:t>
            </a:r>
            <a:r>
              <a:rPr lang="ms-MY" sz="1200" dirty="0">
                <a:latin typeface="Arial" panose="020B0604020202020204" pitchFamily="34" charset="0"/>
                <a:cs typeface="Arial" panose="020B0604020202020204" pitchFamily="34" charset="0"/>
              </a:rPr>
              <a:t>qat’iy yo‘nalish tarafdori bo‘lgan  Binyamin   Netanyaxu   bosh vazir lavozimini egalladi.</a:t>
            </a:r>
            <a:endParaRPr lang="ru-RU" sz="1200" dirty="0">
              <a:latin typeface="Arial" panose="020B0604020202020204" pitchFamily="34" charset="0"/>
              <a:cs typeface="Arial" panose="020B0604020202020204" pitchFamily="34" charset="0"/>
            </a:endParaRPr>
          </a:p>
        </p:txBody>
      </p:sp>
      <p:sp>
        <p:nvSpPr>
          <p:cNvPr id="7" name="Прямоугольник с двумя усеченными противолежащими углами 6"/>
          <p:cNvSpPr/>
          <p:nvPr/>
        </p:nvSpPr>
        <p:spPr>
          <a:xfrm>
            <a:off x="139700" y="2286494"/>
            <a:ext cx="5562600" cy="844916"/>
          </a:xfrm>
          <a:prstGeom prst="snip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ms-MY" sz="1200" dirty="0">
                <a:latin typeface="Arial" panose="020B0604020202020204" pitchFamily="34" charset="0"/>
                <a:cs typeface="Arial" panose="020B0604020202020204" pitchFamily="34" charset="0"/>
              </a:rPr>
              <a:t>1996-yil  yanvarda Y. Arofat boshchiligida Falastin qonunchilik kengashi saylandi. Falastin davlatini qurish jarayoni qiyinchilik bilan bo‘lsa-da, davom </a:t>
            </a:r>
            <a:r>
              <a:rPr lang="ms-MY" sz="1200" dirty="0" smtClean="0">
                <a:latin typeface="Arial" panose="020B0604020202020204" pitchFamily="34" charset="0"/>
                <a:cs typeface="Arial" panose="020B0604020202020204" pitchFamily="34" charset="0"/>
              </a:rPr>
              <a:t>etdi. </a:t>
            </a:r>
            <a:endParaRPr lang="ru-RU" sz="1200" dirty="0">
              <a:latin typeface="Arial" panose="020B0604020202020204" pitchFamily="34" charset="0"/>
              <a:cs typeface="Arial" panose="020B0604020202020204" pitchFamily="34" charset="0"/>
            </a:endParaRPr>
          </a:p>
        </p:txBody>
      </p:sp>
      <p:sp>
        <p:nvSpPr>
          <p:cNvPr id="3" name="Прямоугольник 2"/>
          <p:cNvSpPr/>
          <p:nvPr/>
        </p:nvSpPr>
        <p:spPr>
          <a:xfrm>
            <a:off x="148232" y="1903026"/>
            <a:ext cx="982133" cy="276999"/>
          </a:xfrm>
          <a:prstGeom prst="rect">
            <a:avLst/>
          </a:prstGeom>
        </p:spPr>
        <p:txBody>
          <a:bodyPr wrap="square">
            <a:spAutoFit/>
          </a:bodyPr>
          <a:lstStyle/>
          <a:p>
            <a:r>
              <a:rPr lang="ms-MY" sz="1200" dirty="0">
                <a:latin typeface="Arial" panose="020B0604020202020204" pitchFamily="34" charset="0"/>
                <a:cs typeface="Arial" panose="020B0604020202020204" pitchFamily="34" charset="0"/>
              </a:rPr>
              <a:t>Isxak Rabin </a:t>
            </a:r>
            <a:endParaRPr lang="ru-RU" sz="1200" dirty="0"/>
          </a:p>
        </p:txBody>
      </p:sp>
      <p:pic>
        <p:nvPicPr>
          <p:cNvPr id="4098" name="Picture 2" descr="https://pbs.twimg.com/media/EIIJieeWwAA5gb-.jpg:l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631825"/>
            <a:ext cx="12192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864" y="71164"/>
            <a:ext cx="5650865" cy="484462"/>
          </a:xfrm>
          <a:custGeom>
            <a:avLst/>
            <a:gdLst/>
            <a:ahLst/>
            <a:cxnLst/>
            <a:rect l="l" t="t" r="r" b="b"/>
            <a:pathLst>
              <a:path w="5650865" h="748665">
                <a:moveTo>
                  <a:pt x="5650710" y="0"/>
                </a:moveTo>
                <a:lnTo>
                  <a:pt x="0" y="0"/>
                </a:lnTo>
                <a:lnTo>
                  <a:pt x="0" y="748562"/>
                </a:lnTo>
                <a:lnTo>
                  <a:pt x="5650710" y="748562"/>
                </a:lnTo>
                <a:lnTo>
                  <a:pt x="565071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1130300" y="89741"/>
            <a:ext cx="3346905" cy="335989"/>
          </a:xfrm>
          <a:prstGeom prst="rect">
            <a:avLst/>
          </a:prstGeom>
        </p:spPr>
        <p:txBody>
          <a:bodyPr vert="horz" wrap="square" lIns="0" tIns="40640" rIns="0" bIns="0" rtlCol="0">
            <a:spAutoFit/>
          </a:bodyPr>
          <a:lstStyle/>
          <a:p>
            <a:pPr marL="12700" marR="5080">
              <a:lnSpc>
                <a:spcPts val="2330"/>
              </a:lnSpc>
              <a:spcBef>
                <a:spcPts val="320"/>
              </a:spcBef>
            </a:pPr>
            <a:r>
              <a:rPr lang="en-US" sz="2000" dirty="0" err="1" smtClean="0"/>
              <a:t>Falastin</a:t>
            </a:r>
            <a:r>
              <a:rPr lang="en-US" sz="2000" dirty="0" smtClean="0"/>
              <a:t> XXI </a:t>
            </a:r>
            <a:r>
              <a:rPr lang="en-US" sz="2000" dirty="0" err="1"/>
              <a:t>asr</a:t>
            </a:r>
            <a:r>
              <a:rPr lang="en-US" sz="2000" dirty="0"/>
              <a:t> </a:t>
            </a:r>
            <a:r>
              <a:rPr lang="en-US" sz="2000" dirty="0" err="1"/>
              <a:t>boshlarida</a:t>
            </a:r>
            <a:endParaRPr sz="2000" spc="15" dirty="0"/>
          </a:p>
        </p:txBody>
      </p:sp>
      <p:sp>
        <p:nvSpPr>
          <p:cNvPr id="8" name="Скругленный прямоугольник 7"/>
          <p:cNvSpPr/>
          <p:nvPr/>
        </p:nvSpPr>
        <p:spPr>
          <a:xfrm>
            <a:off x="1231998" y="604634"/>
            <a:ext cx="3119315" cy="251460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1200" dirty="0" smtClean="0">
                <a:latin typeface="Arial" panose="020B0604020202020204" pitchFamily="34" charset="0"/>
                <a:cs typeface="Arial" panose="020B0604020202020204" pitchFamily="34" charset="0"/>
              </a:rPr>
              <a:t> </a:t>
            </a:r>
            <a:r>
              <a:rPr lang="ms-MY" sz="1200" dirty="0">
                <a:latin typeface="Arial" panose="020B0604020202020204" pitchFamily="34" charset="0"/>
                <a:cs typeface="Arial" panose="020B0604020202020204" pitchFamily="34" charset="0"/>
              </a:rPr>
              <a:t>2006-yili  Falastinning  o‘ziga  xos  ramziga  aylangan   Y. Arofat   vafot etdi.  Uning o‘rniga Mahmud  Abbos   Falastin   avtonomiyasining   raisi va FATX yetakchisi etib saylandi. 2012-yili Falastin kuzatuvchi-davlat maqomida BMT faoliyatida qatnashish huquqini oldi. Bu jarayon va M.Abbosning BMT Bosh Assambleyasida so‘zlagan  nutqi  Isroil  </a:t>
            </a:r>
            <a:r>
              <a:rPr lang="ms-MY" sz="1200" dirty="0" smtClean="0">
                <a:latin typeface="Arial" panose="020B0604020202020204" pitchFamily="34" charset="0"/>
                <a:cs typeface="Arial" panose="020B0604020202020204" pitchFamily="34" charset="0"/>
              </a:rPr>
              <a:t>vakillari </a:t>
            </a:r>
            <a:r>
              <a:rPr lang="ms-MY" sz="1200" dirty="0">
                <a:latin typeface="Arial" panose="020B0604020202020204" pitchFamily="34" charset="0"/>
                <a:cs typeface="Arial" panose="020B0604020202020204" pitchFamily="34" charset="0"/>
              </a:rPr>
              <a:t>tomonidan norozilik bilan qarshi olindi. Shunga qaramasdan, 2017-yilga kelib, Falastinni 140 ga yaqin davlat tan </a:t>
            </a:r>
            <a:r>
              <a:rPr lang="ms-MY" sz="1200" dirty="0" smtClean="0">
                <a:latin typeface="Arial" panose="020B0604020202020204" pitchFamily="34" charset="0"/>
                <a:cs typeface="Arial" panose="020B0604020202020204" pitchFamily="34" charset="0"/>
              </a:rPr>
              <a:t>oldi.</a:t>
            </a:r>
            <a:endParaRPr lang="ru-RU" sz="1200" dirty="0">
              <a:solidFill>
                <a:schemeClr val="tx1"/>
              </a:solidFill>
              <a:latin typeface="Arial" panose="020B0604020202020204" pitchFamily="34" charset="0"/>
              <a:cs typeface="Arial" panose="020B0604020202020204" pitchFamily="34" charset="0"/>
            </a:endParaRPr>
          </a:p>
        </p:txBody>
      </p:sp>
      <p:pic>
        <p:nvPicPr>
          <p:cNvPr id="5122" name="Picture 2" descr="https://independent-press.ru/uploads/posts/2020-02/1580567951_mahmud-abb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6900" y="936625"/>
            <a:ext cx="1219200" cy="16764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406900" y="2689225"/>
            <a:ext cx="1219200" cy="2730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s-MY" sz="900" dirty="0">
                <a:latin typeface="Arial" panose="020B0604020202020204" pitchFamily="34" charset="0"/>
                <a:cs typeface="Arial" panose="020B0604020202020204" pitchFamily="34" charset="0"/>
              </a:rPr>
              <a:t>Mahmud  Abbos</a:t>
            </a:r>
            <a:endParaRPr lang="ru-RU" sz="900" dirty="0"/>
          </a:p>
        </p:txBody>
      </p:sp>
      <p:pic>
        <p:nvPicPr>
          <p:cNvPr id="5126" name="Picture 6" descr="ArafatEconomicFo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24" y="927198"/>
            <a:ext cx="1156687" cy="1669967"/>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34095" y="2668075"/>
            <a:ext cx="1142316" cy="2730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s-MY" sz="900" dirty="0">
                <a:latin typeface="Arial" panose="020B0604020202020204" pitchFamily="34" charset="0"/>
                <a:cs typeface="Arial" panose="020B0604020202020204" pitchFamily="34" charset="0"/>
              </a:rPr>
              <a:t>Y. Arofat</a:t>
            </a:r>
            <a:endParaRPr lang="ru-RU"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6666" y="114716"/>
            <a:ext cx="3257816" cy="324448"/>
          </a:xfrm>
          <a:prstGeom prst="rect">
            <a:avLst/>
          </a:prstGeom>
        </p:spPr>
        <p:txBody>
          <a:bodyPr vert="horz" wrap="square" lIns="0" tIns="16510" rIns="0" bIns="0" rtlCol="0">
            <a:spAutoFit/>
          </a:bodyPr>
          <a:lstStyle/>
          <a:p>
            <a:pPr marL="12700" algn="ctr">
              <a:lnSpc>
                <a:spcPct val="100000"/>
              </a:lnSpc>
              <a:spcBef>
                <a:spcPts val="130"/>
              </a:spcBef>
            </a:pPr>
            <a:r>
              <a:rPr lang="en-US" sz="2000" dirty="0" err="1" smtClean="0"/>
              <a:t>Mavzudagi</a:t>
            </a:r>
            <a:r>
              <a:rPr lang="en-US" sz="2000" dirty="0" smtClean="0"/>
              <a:t> </a:t>
            </a:r>
            <a:r>
              <a:rPr lang="en-US" sz="2000" dirty="0" err="1" smtClean="0"/>
              <a:t>yangi</a:t>
            </a:r>
            <a:r>
              <a:rPr lang="en-US" sz="2000" dirty="0" smtClean="0"/>
              <a:t> </a:t>
            </a:r>
            <a:r>
              <a:rPr lang="en-US" sz="2000" dirty="0" err="1" smtClean="0"/>
              <a:t>so’zlar</a:t>
            </a:r>
            <a:endParaRPr spc="15" dirty="0">
              <a:latin typeface="Arial" panose="020B0604020202020204" pitchFamily="34" charset="0"/>
              <a:cs typeface="Arial" panose="020B0604020202020204" pitchFamily="34" charset="0"/>
            </a:endParaRPr>
          </a:p>
        </p:txBody>
      </p:sp>
      <p:sp>
        <p:nvSpPr>
          <p:cNvPr id="6" name="object 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9" name="Прямоугольник с двумя усеченными противолежащими углами 8"/>
          <p:cNvSpPr/>
          <p:nvPr/>
        </p:nvSpPr>
        <p:spPr>
          <a:xfrm>
            <a:off x="825499" y="631825"/>
            <a:ext cx="4780855" cy="8382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ms-MY" sz="1200" b="1" dirty="0">
                <a:solidFill>
                  <a:srgbClr val="FF0000"/>
                </a:solidFill>
                <a:latin typeface="Arial" panose="020B0604020202020204" pitchFamily="34" charset="0"/>
                <a:cs typeface="Arial" panose="020B0604020202020204" pitchFamily="34" charset="0"/>
              </a:rPr>
              <a:t>Repatriatsiya</a:t>
            </a:r>
            <a:r>
              <a:rPr lang="ms-MY" sz="1200" b="1" dirty="0">
                <a:latin typeface="Arial" panose="020B0604020202020204" pitchFamily="34" charset="0"/>
                <a:cs typeface="Arial" panose="020B0604020202020204" pitchFamily="34" charset="0"/>
              </a:rPr>
              <a:t> </a:t>
            </a:r>
            <a:r>
              <a:rPr lang="ms-MY" sz="1200" dirty="0">
                <a:latin typeface="Arial" panose="020B0604020202020204" pitchFamily="34" charset="0"/>
                <a:cs typeface="Arial" panose="020B0604020202020204" pitchFamily="34" charset="0"/>
              </a:rPr>
              <a:t>– bu vatanga qaytish. Atama, odatda, harbiy asirlar, ko‘chirilgan shaxslar, qochoqlar, </a:t>
            </a:r>
            <a:r>
              <a:rPr lang="ms-MY" sz="1200" dirty="0" smtClean="0">
                <a:latin typeface="Arial" panose="020B0604020202020204" pitchFamily="34" charset="0"/>
                <a:cs typeface="Arial" panose="020B0604020202020204" pitchFamily="34" charset="0"/>
              </a:rPr>
              <a:t>emigrantlarga </a:t>
            </a:r>
            <a:r>
              <a:rPr lang="ms-MY" sz="1200" dirty="0">
                <a:latin typeface="Arial" panose="020B0604020202020204" pitchFamily="34" charset="0"/>
                <a:cs typeface="Arial" panose="020B0604020202020204" pitchFamily="34" charset="0"/>
              </a:rPr>
              <a:t>nisbatan qo‘llaniladi. Yahudiylarning tarixiy vatani bo‘lgan  Falastinga  qaytishi  ham  repatriatsiya  deb  </a:t>
            </a:r>
            <a:r>
              <a:rPr lang="ms-MY" sz="1200" dirty="0" smtClean="0">
                <a:latin typeface="Arial" panose="020B0604020202020204" pitchFamily="34" charset="0"/>
                <a:cs typeface="Arial" panose="020B0604020202020204" pitchFamily="34" charset="0"/>
              </a:rPr>
              <a:t>ataladi.</a:t>
            </a:r>
            <a:endParaRPr lang="ru-RU" sz="1200" dirty="0">
              <a:latin typeface="Arial" panose="020B0604020202020204" pitchFamily="34" charset="0"/>
              <a:cs typeface="Arial" panose="020B0604020202020204" pitchFamily="34" charset="0"/>
            </a:endParaRPr>
          </a:p>
        </p:txBody>
      </p:sp>
      <p:sp>
        <p:nvSpPr>
          <p:cNvPr id="11" name="Прямоугольник с двумя усеченными противолежащими углами 10"/>
          <p:cNvSpPr/>
          <p:nvPr/>
        </p:nvSpPr>
        <p:spPr>
          <a:xfrm>
            <a:off x="144567" y="1572667"/>
            <a:ext cx="5477028" cy="659358"/>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ms-MY" sz="1200" b="1" dirty="0">
                <a:solidFill>
                  <a:srgbClr val="FF0000"/>
                </a:solidFill>
                <a:latin typeface="Arial" panose="020B0604020202020204" pitchFamily="34" charset="0"/>
                <a:cs typeface="Arial" panose="020B0604020202020204" pitchFamily="34" charset="0"/>
              </a:rPr>
              <a:t>Immigratsiya</a:t>
            </a:r>
            <a:r>
              <a:rPr lang="ms-MY" sz="1200" b="1" dirty="0">
                <a:latin typeface="Arial" panose="020B0604020202020204" pitchFamily="34" charset="0"/>
                <a:cs typeface="Arial" panose="020B0604020202020204" pitchFamily="34" charset="0"/>
              </a:rPr>
              <a:t> </a:t>
            </a:r>
            <a:r>
              <a:rPr lang="ms-MY" sz="1200" dirty="0">
                <a:latin typeface="Arial" panose="020B0604020202020204" pitchFamily="34" charset="0"/>
                <a:cs typeface="Arial" panose="020B0604020202020204" pitchFamily="34" charset="0"/>
              </a:rPr>
              <a:t>– aholining  </a:t>
            </a:r>
            <a:r>
              <a:rPr lang="ms-MY" sz="1200" dirty="0" smtClean="0">
                <a:latin typeface="Arial" panose="020B0604020202020204" pitchFamily="34" charset="0"/>
                <a:cs typeface="Arial" panose="020B0604020202020204" pitchFamily="34" charset="0"/>
              </a:rPr>
              <a:t>bir mamlakatdan  boshqasiga  vaqtincha </a:t>
            </a:r>
            <a:r>
              <a:rPr lang="ms-MY" sz="1200" dirty="0">
                <a:latin typeface="Arial" panose="020B0604020202020204" pitchFamily="34" charset="0"/>
                <a:cs typeface="Arial" panose="020B0604020202020204" pitchFamily="34" charset="0"/>
              </a:rPr>
              <a:t>yoki  doimiy </a:t>
            </a:r>
            <a:r>
              <a:rPr lang="ms-MY" sz="1200" dirty="0" smtClean="0">
                <a:latin typeface="Arial" panose="020B0604020202020204" pitchFamily="34" charset="0"/>
                <a:cs typeface="Arial" panose="020B0604020202020204" pitchFamily="34" charset="0"/>
              </a:rPr>
              <a:t>yashash </a:t>
            </a:r>
            <a:r>
              <a:rPr lang="ms-MY" sz="1200" dirty="0">
                <a:latin typeface="Arial" panose="020B0604020202020204" pitchFamily="34" charset="0"/>
                <a:cs typeface="Arial" panose="020B0604020202020204" pitchFamily="34" charset="0"/>
              </a:rPr>
              <a:t>uchun </a:t>
            </a:r>
            <a:r>
              <a:rPr lang="ms-MY" sz="1200" dirty="0" smtClean="0">
                <a:latin typeface="Arial" panose="020B0604020202020204" pitchFamily="34" charset="0"/>
                <a:cs typeface="Arial" panose="020B0604020202020204" pitchFamily="34" charset="0"/>
              </a:rPr>
              <a:t>ko‘chib o‘tishiga aytiladi</a:t>
            </a:r>
            <a:r>
              <a:rPr lang="en-US"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pic>
        <p:nvPicPr>
          <p:cNvPr id="9218" name="Picture 2" descr="https://dfwatch.net/wp-content/uploads/2013/10/ivanishvilii-margvelashvili_PK__12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4" y="-6651625"/>
            <a:ext cx="2520000" cy="211233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с двумя усеченными противолежащими углами 6"/>
          <p:cNvSpPr/>
          <p:nvPr/>
        </p:nvSpPr>
        <p:spPr>
          <a:xfrm>
            <a:off x="192622" y="2352935"/>
            <a:ext cx="5477028" cy="71729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ms-MY" sz="1200" b="1" dirty="0">
                <a:solidFill>
                  <a:srgbClr val="FF0000"/>
                </a:solidFill>
                <a:latin typeface="Arial" panose="020B0604020202020204" pitchFamily="34" charset="0"/>
                <a:cs typeface="Arial" panose="020B0604020202020204" pitchFamily="34" charset="0"/>
              </a:rPr>
              <a:t>Militarizatsiya</a:t>
            </a:r>
            <a:r>
              <a:rPr lang="ms-MY" sz="1200" b="1" dirty="0">
                <a:latin typeface="Arial" panose="020B0604020202020204" pitchFamily="34" charset="0"/>
                <a:cs typeface="Arial" panose="020B0604020202020204" pitchFamily="34" charset="0"/>
              </a:rPr>
              <a:t> </a:t>
            </a:r>
            <a:r>
              <a:rPr lang="ms-MY" sz="1200" dirty="0">
                <a:latin typeface="Arial" panose="020B0604020202020204" pitchFamily="34" charset="0"/>
                <a:cs typeface="Arial" panose="020B0604020202020204" pitchFamily="34" charset="0"/>
              </a:rPr>
              <a:t>– bu davlat organlarining iqtisod, siyosat va  </a:t>
            </a:r>
            <a:r>
              <a:rPr lang="ms-MY" sz="1200" dirty="0" smtClean="0">
                <a:latin typeface="Arial" panose="020B0604020202020204" pitchFamily="34" charset="0"/>
                <a:cs typeface="Arial" panose="020B0604020202020204" pitchFamily="34" charset="0"/>
              </a:rPr>
              <a:t>ijtimoiy </a:t>
            </a:r>
            <a:r>
              <a:rPr lang="ms-MY" sz="1200" dirty="0">
                <a:latin typeface="Arial" panose="020B0604020202020204" pitchFamily="34" charset="0"/>
                <a:cs typeface="Arial" panose="020B0604020202020204" pitchFamily="34" charset="0"/>
              </a:rPr>
              <a:t>sohadagi harakati bo‘lib, u davlatning harbiy qudratini oshirishga </a:t>
            </a:r>
            <a:r>
              <a:rPr lang="ms-MY" sz="1200" dirty="0" smtClean="0">
                <a:latin typeface="Arial" panose="020B0604020202020204" pitchFamily="34" charset="0"/>
                <a:cs typeface="Arial" panose="020B0604020202020204" pitchFamily="34" charset="0"/>
              </a:rPr>
              <a:t>yo‘naltirilgan bo’ladi</a:t>
            </a:r>
            <a:r>
              <a:rPr lang="en-US"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grpSp>
        <p:nvGrpSpPr>
          <p:cNvPr id="3" name="Group 2"/>
          <p:cNvGrpSpPr>
            <a:grpSpLocks/>
          </p:cNvGrpSpPr>
          <p:nvPr/>
        </p:nvGrpSpPr>
        <p:grpSpPr bwMode="auto">
          <a:xfrm>
            <a:off x="66840" y="536168"/>
            <a:ext cx="5482954" cy="1619250"/>
            <a:chOff x="1351" y="2138"/>
            <a:chExt cx="7673" cy="2552"/>
          </a:xfrm>
        </p:grpSpPr>
        <p:sp>
          <p:nvSpPr>
            <p:cNvPr id="4" name="AutoShape 3"/>
            <p:cNvSpPr>
              <a:spLocks/>
            </p:cNvSpPr>
            <p:nvPr/>
          </p:nvSpPr>
          <p:spPr bwMode="auto">
            <a:xfrm>
              <a:off x="1351" y="2137"/>
              <a:ext cx="7673" cy="2552"/>
            </a:xfrm>
            <a:custGeom>
              <a:avLst/>
              <a:gdLst>
                <a:gd name="T0" fmla="+- 0 1590 1351"/>
                <a:gd name="T1" fmla="*/ T0 w 7673"/>
                <a:gd name="T2" fmla="+- 0 2138 2138"/>
                <a:gd name="T3" fmla="*/ 2138 h 2552"/>
                <a:gd name="T4" fmla="+- 0 1522 1351"/>
                <a:gd name="T5" fmla="*/ T4 w 7673"/>
                <a:gd name="T6" fmla="+- 0 2151 2138"/>
                <a:gd name="T7" fmla="*/ 2151 h 2552"/>
                <a:gd name="T8" fmla="+- 0 1453 1351"/>
                <a:gd name="T9" fmla="*/ T8 w 7673"/>
                <a:gd name="T10" fmla="+- 0 2182 2138"/>
                <a:gd name="T11" fmla="*/ 2182 h 2552"/>
                <a:gd name="T12" fmla="+- 0 1409 1351"/>
                <a:gd name="T13" fmla="*/ T12 w 7673"/>
                <a:gd name="T14" fmla="+- 0 2219 2138"/>
                <a:gd name="T15" fmla="*/ 2219 h 2552"/>
                <a:gd name="T16" fmla="+- 0 1374 1351"/>
                <a:gd name="T17" fmla="*/ T16 w 7673"/>
                <a:gd name="T18" fmla="+- 0 2272 2138"/>
                <a:gd name="T19" fmla="*/ 2272 h 2552"/>
                <a:gd name="T20" fmla="+- 0 1354 1351"/>
                <a:gd name="T21" fmla="*/ T20 w 7673"/>
                <a:gd name="T22" fmla="+- 0 2344 2138"/>
                <a:gd name="T23" fmla="*/ 2344 h 2552"/>
                <a:gd name="T24" fmla="+- 0 1351 1351"/>
                <a:gd name="T25" fmla="*/ T24 w 7673"/>
                <a:gd name="T26" fmla="+- 0 4443 2138"/>
                <a:gd name="T27" fmla="*/ 4443 h 2552"/>
                <a:gd name="T28" fmla="+- 0 1355 1351"/>
                <a:gd name="T29" fmla="*/ T28 w 7673"/>
                <a:gd name="T30" fmla="+- 0 4478 2138"/>
                <a:gd name="T31" fmla="*/ 4478 h 2552"/>
                <a:gd name="T32" fmla="+- 0 1382 1351"/>
                <a:gd name="T33" fmla="*/ T32 w 7673"/>
                <a:gd name="T34" fmla="+- 0 4563 2138"/>
                <a:gd name="T35" fmla="*/ 4563 h 2552"/>
                <a:gd name="T36" fmla="+- 0 1412 1351"/>
                <a:gd name="T37" fmla="*/ T36 w 7673"/>
                <a:gd name="T38" fmla="+- 0 4609 2138"/>
                <a:gd name="T39" fmla="*/ 4609 h 2552"/>
                <a:gd name="T40" fmla="+- 0 1457 1351"/>
                <a:gd name="T41" fmla="*/ T40 w 7673"/>
                <a:gd name="T42" fmla="+- 0 4650 2138"/>
                <a:gd name="T43" fmla="*/ 4650 h 2552"/>
                <a:gd name="T44" fmla="+- 0 1519 1351"/>
                <a:gd name="T45" fmla="*/ T44 w 7673"/>
                <a:gd name="T46" fmla="+- 0 4678 2138"/>
                <a:gd name="T47" fmla="*/ 4678 h 2552"/>
                <a:gd name="T48" fmla="+- 0 1601 1351"/>
                <a:gd name="T49" fmla="*/ T48 w 7673"/>
                <a:gd name="T50" fmla="+- 0 4689 2138"/>
                <a:gd name="T51" fmla="*/ 4689 h 2552"/>
                <a:gd name="T52" fmla="+- 0 8785 1351"/>
                <a:gd name="T53" fmla="*/ T52 w 7673"/>
                <a:gd name="T54" fmla="+- 0 4688 2138"/>
                <a:gd name="T55" fmla="*/ 4688 h 2552"/>
                <a:gd name="T56" fmla="+- 0 8853 1351"/>
                <a:gd name="T57" fmla="*/ T56 w 7673"/>
                <a:gd name="T58" fmla="+- 0 4676 2138"/>
                <a:gd name="T59" fmla="*/ 4676 h 2552"/>
                <a:gd name="T60" fmla="+- 0 1601 1351"/>
                <a:gd name="T61" fmla="*/ T60 w 7673"/>
                <a:gd name="T62" fmla="+- 0 4669 2138"/>
                <a:gd name="T63" fmla="*/ 4669 h 2552"/>
                <a:gd name="T64" fmla="+- 0 1524 1351"/>
                <a:gd name="T65" fmla="*/ T64 w 7673"/>
                <a:gd name="T66" fmla="+- 0 4659 2138"/>
                <a:gd name="T67" fmla="*/ 4659 h 2552"/>
                <a:gd name="T68" fmla="+- 0 1468 1351"/>
                <a:gd name="T69" fmla="*/ T68 w 7673"/>
                <a:gd name="T70" fmla="+- 0 4633 2138"/>
                <a:gd name="T71" fmla="*/ 4633 h 2552"/>
                <a:gd name="T72" fmla="+- 0 1412 1351"/>
                <a:gd name="T73" fmla="*/ T72 w 7673"/>
                <a:gd name="T74" fmla="+- 0 4576 2138"/>
                <a:gd name="T75" fmla="*/ 4576 h 2552"/>
                <a:gd name="T76" fmla="+- 0 1383 1351"/>
                <a:gd name="T77" fmla="*/ T76 w 7673"/>
                <a:gd name="T78" fmla="+- 0 4512 2138"/>
                <a:gd name="T79" fmla="*/ 4512 h 2552"/>
                <a:gd name="T80" fmla="+- 0 1376 1351"/>
                <a:gd name="T81" fmla="*/ T80 w 7673"/>
                <a:gd name="T82" fmla="+- 0 4483 2138"/>
                <a:gd name="T83" fmla="*/ 4483 h 2552"/>
                <a:gd name="T84" fmla="+- 0 1372 1351"/>
                <a:gd name="T85" fmla="*/ T84 w 7673"/>
                <a:gd name="T86" fmla="+- 0 4460 2138"/>
                <a:gd name="T87" fmla="*/ 4460 h 2552"/>
                <a:gd name="T88" fmla="+- 0 1371 1351"/>
                <a:gd name="T89" fmla="*/ T88 w 7673"/>
                <a:gd name="T90" fmla="+- 0 4448 2138"/>
                <a:gd name="T91" fmla="*/ 4448 h 2552"/>
                <a:gd name="T92" fmla="+- 0 1371 1351"/>
                <a:gd name="T93" fmla="*/ T92 w 7673"/>
                <a:gd name="T94" fmla="+- 0 2388 2138"/>
                <a:gd name="T95" fmla="*/ 2388 h 2552"/>
                <a:gd name="T96" fmla="+- 0 1381 1351"/>
                <a:gd name="T97" fmla="*/ T96 w 7673"/>
                <a:gd name="T98" fmla="+- 0 2311 2138"/>
                <a:gd name="T99" fmla="*/ 2311 h 2552"/>
                <a:gd name="T100" fmla="+- 0 1407 1351"/>
                <a:gd name="T101" fmla="*/ T100 w 7673"/>
                <a:gd name="T102" fmla="+- 0 2255 2138"/>
                <a:gd name="T103" fmla="*/ 2255 h 2552"/>
                <a:gd name="T104" fmla="+- 0 1464 1351"/>
                <a:gd name="T105" fmla="*/ T104 w 7673"/>
                <a:gd name="T106" fmla="+- 0 2199 2138"/>
                <a:gd name="T107" fmla="*/ 2199 h 2552"/>
                <a:gd name="T108" fmla="+- 0 1528 1351"/>
                <a:gd name="T109" fmla="*/ T108 w 7673"/>
                <a:gd name="T110" fmla="+- 0 2170 2138"/>
                <a:gd name="T111" fmla="*/ 2170 h 2552"/>
                <a:gd name="T112" fmla="+- 0 1557 1351"/>
                <a:gd name="T113" fmla="*/ T112 w 7673"/>
                <a:gd name="T114" fmla="+- 0 2163 2138"/>
                <a:gd name="T115" fmla="*/ 2163 h 2552"/>
                <a:gd name="T116" fmla="+- 0 1580 1351"/>
                <a:gd name="T117" fmla="*/ T116 w 7673"/>
                <a:gd name="T118" fmla="+- 0 2159 2138"/>
                <a:gd name="T119" fmla="*/ 2159 h 2552"/>
                <a:gd name="T120" fmla="+- 0 1592 1351"/>
                <a:gd name="T121" fmla="*/ T120 w 7673"/>
                <a:gd name="T122" fmla="+- 0 2158 2138"/>
                <a:gd name="T123" fmla="*/ 2158 h 2552"/>
                <a:gd name="T124" fmla="+- 0 1601 1351"/>
                <a:gd name="T125" fmla="*/ T124 w 7673"/>
                <a:gd name="T126" fmla="+- 0 2158 2138"/>
                <a:gd name="T127" fmla="*/ 2158 h 2552"/>
                <a:gd name="T128" fmla="+- 0 8774 1351"/>
                <a:gd name="T129" fmla="*/ T128 w 7673"/>
                <a:gd name="T130" fmla="+- 0 2138 2138"/>
                <a:gd name="T131" fmla="*/ 2138 h 2552"/>
                <a:gd name="T132" fmla="+- 0 1601 1351"/>
                <a:gd name="T133" fmla="*/ T132 w 7673"/>
                <a:gd name="T134" fmla="+- 0 2158 2138"/>
                <a:gd name="T135" fmla="*/ 2158 h 2552"/>
                <a:gd name="T136" fmla="+- 0 8815 1351"/>
                <a:gd name="T137" fmla="*/ T136 w 7673"/>
                <a:gd name="T138" fmla="+- 0 2160 2138"/>
                <a:gd name="T139" fmla="*/ 2160 h 2552"/>
                <a:gd name="T140" fmla="+- 0 8881 1351"/>
                <a:gd name="T141" fmla="*/ T140 w 7673"/>
                <a:gd name="T142" fmla="+- 0 2179 2138"/>
                <a:gd name="T143" fmla="*/ 2179 h 2552"/>
                <a:gd name="T144" fmla="+- 0 8939 1351"/>
                <a:gd name="T145" fmla="*/ T144 w 7673"/>
                <a:gd name="T146" fmla="+- 0 2220 2138"/>
                <a:gd name="T147" fmla="*/ 2220 h 2552"/>
                <a:gd name="T148" fmla="+- 0 8980 1351"/>
                <a:gd name="T149" fmla="*/ T148 w 7673"/>
                <a:gd name="T150" fmla="+- 0 2283 2138"/>
                <a:gd name="T151" fmla="*/ 2283 h 2552"/>
                <a:gd name="T152" fmla="+- 0 8996 1351"/>
                <a:gd name="T153" fmla="*/ T152 w 7673"/>
                <a:gd name="T154" fmla="+- 0 2330 2138"/>
                <a:gd name="T155" fmla="*/ 2330 h 2552"/>
                <a:gd name="T156" fmla="+- 0 9001 1351"/>
                <a:gd name="T157" fmla="*/ T156 w 7673"/>
                <a:gd name="T158" fmla="+- 0 2356 2138"/>
                <a:gd name="T159" fmla="*/ 2356 h 2552"/>
                <a:gd name="T160" fmla="+- 0 9003 1351"/>
                <a:gd name="T161" fmla="*/ T160 w 7673"/>
                <a:gd name="T162" fmla="+- 0 2373 2138"/>
                <a:gd name="T163" fmla="*/ 2373 h 2552"/>
                <a:gd name="T164" fmla="+- 0 9004 1351"/>
                <a:gd name="T165" fmla="*/ T164 w 7673"/>
                <a:gd name="T166" fmla="+- 0 2384 2138"/>
                <a:gd name="T167" fmla="*/ 2384 h 2552"/>
                <a:gd name="T168" fmla="+- 0 9001 1351"/>
                <a:gd name="T169" fmla="*/ T168 w 7673"/>
                <a:gd name="T170" fmla="+- 0 4480 2138"/>
                <a:gd name="T171" fmla="*/ 4480 h 2552"/>
                <a:gd name="T172" fmla="+- 0 8983 1351"/>
                <a:gd name="T173" fmla="*/ T172 w 7673"/>
                <a:gd name="T174" fmla="+- 0 4546 2138"/>
                <a:gd name="T175" fmla="*/ 4546 h 2552"/>
                <a:gd name="T176" fmla="+- 0 8941 1351"/>
                <a:gd name="T177" fmla="*/ T176 w 7673"/>
                <a:gd name="T178" fmla="+- 0 4604 2138"/>
                <a:gd name="T179" fmla="*/ 4604 h 2552"/>
                <a:gd name="T180" fmla="+- 0 8879 1351"/>
                <a:gd name="T181" fmla="*/ T180 w 7673"/>
                <a:gd name="T182" fmla="+- 0 4645 2138"/>
                <a:gd name="T183" fmla="*/ 4645 h 2552"/>
                <a:gd name="T184" fmla="+- 0 8832 1351"/>
                <a:gd name="T185" fmla="*/ T184 w 7673"/>
                <a:gd name="T186" fmla="+- 0 4661 2138"/>
                <a:gd name="T187" fmla="*/ 4661 h 2552"/>
                <a:gd name="T188" fmla="+- 0 8806 1351"/>
                <a:gd name="T189" fmla="*/ T188 w 7673"/>
                <a:gd name="T190" fmla="+- 0 4666 2138"/>
                <a:gd name="T191" fmla="*/ 4666 h 2552"/>
                <a:gd name="T192" fmla="+- 0 8788 1351"/>
                <a:gd name="T193" fmla="*/ T192 w 7673"/>
                <a:gd name="T194" fmla="+- 0 4668 2138"/>
                <a:gd name="T195" fmla="*/ 4668 h 2552"/>
                <a:gd name="T196" fmla="+- 0 8778 1351"/>
                <a:gd name="T197" fmla="*/ T196 w 7673"/>
                <a:gd name="T198" fmla="+- 0 4669 2138"/>
                <a:gd name="T199" fmla="*/ 4669 h 2552"/>
                <a:gd name="T200" fmla="+- 0 8870 1351"/>
                <a:gd name="T201" fmla="*/ T200 w 7673"/>
                <a:gd name="T202" fmla="+- 0 4669 2138"/>
                <a:gd name="T203" fmla="*/ 4669 h 2552"/>
                <a:gd name="T204" fmla="+- 0 8922 1351"/>
                <a:gd name="T205" fmla="*/ T204 w 7673"/>
                <a:gd name="T206" fmla="+- 0 4645 2138"/>
                <a:gd name="T207" fmla="*/ 4645 h 2552"/>
                <a:gd name="T208" fmla="+- 0 8966 1351"/>
                <a:gd name="T209" fmla="*/ T208 w 7673"/>
                <a:gd name="T210" fmla="+- 0 4608 2138"/>
                <a:gd name="T211" fmla="*/ 4608 h 2552"/>
                <a:gd name="T212" fmla="+- 0 9001 1351"/>
                <a:gd name="T213" fmla="*/ T212 w 7673"/>
                <a:gd name="T214" fmla="+- 0 4554 2138"/>
                <a:gd name="T215" fmla="*/ 4554 h 2552"/>
                <a:gd name="T216" fmla="+- 0 9021 1351"/>
                <a:gd name="T217" fmla="*/ T216 w 7673"/>
                <a:gd name="T218" fmla="+- 0 4482 2138"/>
                <a:gd name="T219" fmla="*/ 4482 h 2552"/>
                <a:gd name="T220" fmla="+- 0 9024 1351"/>
                <a:gd name="T221" fmla="*/ T220 w 7673"/>
                <a:gd name="T222" fmla="+- 0 2384 2138"/>
                <a:gd name="T223" fmla="*/ 2384 h 2552"/>
                <a:gd name="T224" fmla="+- 0 9020 1351"/>
                <a:gd name="T225" fmla="*/ T224 w 7673"/>
                <a:gd name="T226" fmla="+- 0 2349 2138"/>
                <a:gd name="T227" fmla="*/ 2349 h 2552"/>
                <a:gd name="T228" fmla="+- 0 8993 1351"/>
                <a:gd name="T229" fmla="*/ T228 w 7673"/>
                <a:gd name="T230" fmla="+- 0 2263 2138"/>
                <a:gd name="T231" fmla="*/ 2263 h 2552"/>
                <a:gd name="T232" fmla="+- 0 8963 1351"/>
                <a:gd name="T233" fmla="*/ T232 w 7673"/>
                <a:gd name="T234" fmla="+- 0 2217 2138"/>
                <a:gd name="T235" fmla="*/ 2217 h 2552"/>
                <a:gd name="T236" fmla="+- 0 8918 1351"/>
                <a:gd name="T237" fmla="*/ T236 w 7673"/>
                <a:gd name="T238" fmla="+- 0 2177 2138"/>
                <a:gd name="T239" fmla="*/ 2177 h 2552"/>
                <a:gd name="T240" fmla="+- 0 8856 1351"/>
                <a:gd name="T241" fmla="*/ T240 w 7673"/>
                <a:gd name="T242" fmla="+- 0 2148 2138"/>
                <a:gd name="T243" fmla="*/ 2148 h 2552"/>
                <a:gd name="T244" fmla="+- 0 8774 1351"/>
                <a:gd name="T245" fmla="*/ T244 w 7673"/>
                <a:gd name="T246" fmla="+- 0 2138 2138"/>
                <a:gd name="T247" fmla="*/ 2138 h 25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7673" h="2552">
                  <a:moveTo>
                    <a:pt x="250" y="0"/>
                  </a:moveTo>
                  <a:lnTo>
                    <a:pt x="239" y="0"/>
                  </a:lnTo>
                  <a:lnTo>
                    <a:pt x="211" y="4"/>
                  </a:lnTo>
                  <a:lnTo>
                    <a:pt x="171" y="13"/>
                  </a:lnTo>
                  <a:lnTo>
                    <a:pt x="125" y="31"/>
                  </a:lnTo>
                  <a:lnTo>
                    <a:pt x="102" y="44"/>
                  </a:lnTo>
                  <a:lnTo>
                    <a:pt x="79" y="61"/>
                  </a:lnTo>
                  <a:lnTo>
                    <a:pt x="58" y="81"/>
                  </a:lnTo>
                  <a:lnTo>
                    <a:pt x="39" y="105"/>
                  </a:lnTo>
                  <a:lnTo>
                    <a:pt x="23" y="134"/>
                  </a:lnTo>
                  <a:lnTo>
                    <a:pt x="11" y="168"/>
                  </a:lnTo>
                  <a:lnTo>
                    <a:pt x="3" y="206"/>
                  </a:lnTo>
                  <a:lnTo>
                    <a:pt x="0" y="246"/>
                  </a:lnTo>
                  <a:lnTo>
                    <a:pt x="0" y="2305"/>
                  </a:lnTo>
                  <a:lnTo>
                    <a:pt x="0" y="2312"/>
                  </a:lnTo>
                  <a:lnTo>
                    <a:pt x="4" y="2340"/>
                  </a:lnTo>
                  <a:lnTo>
                    <a:pt x="13" y="2380"/>
                  </a:lnTo>
                  <a:lnTo>
                    <a:pt x="31" y="2425"/>
                  </a:lnTo>
                  <a:lnTo>
                    <a:pt x="44" y="2449"/>
                  </a:lnTo>
                  <a:lnTo>
                    <a:pt x="61" y="2471"/>
                  </a:lnTo>
                  <a:lnTo>
                    <a:pt x="81" y="2493"/>
                  </a:lnTo>
                  <a:lnTo>
                    <a:pt x="106" y="2512"/>
                  </a:lnTo>
                  <a:lnTo>
                    <a:pt x="134" y="2528"/>
                  </a:lnTo>
                  <a:lnTo>
                    <a:pt x="168" y="2540"/>
                  </a:lnTo>
                  <a:lnTo>
                    <a:pt x="206" y="2548"/>
                  </a:lnTo>
                  <a:lnTo>
                    <a:pt x="250" y="2551"/>
                  </a:lnTo>
                  <a:lnTo>
                    <a:pt x="7423" y="2551"/>
                  </a:lnTo>
                  <a:lnTo>
                    <a:pt x="7434" y="2550"/>
                  </a:lnTo>
                  <a:lnTo>
                    <a:pt x="7462" y="2547"/>
                  </a:lnTo>
                  <a:lnTo>
                    <a:pt x="7502" y="2538"/>
                  </a:lnTo>
                  <a:lnTo>
                    <a:pt x="7519" y="2531"/>
                  </a:lnTo>
                  <a:lnTo>
                    <a:pt x="250" y="2531"/>
                  </a:lnTo>
                  <a:lnTo>
                    <a:pt x="209" y="2528"/>
                  </a:lnTo>
                  <a:lnTo>
                    <a:pt x="173" y="2521"/>
                  </a:lnTo>
                  <a:lnTo>
                    <a:pt x="143" y="2510"/>
                  </a:lnTo>
                  <a:lnTo>
                    <a:pt x="117" y="2495"/>
                  </a:lnTo>
                  <a:lnTo>
                    <a:pt x="85" y="2468"/>
                  </a:lnTo>
                  <a:lnTo>
                    <a:pt x="61" y="2438"/>
                  </a:lnTo>
                  <a:lnTo>
                    <a:pt x="44" y="2406"/>
                  </a:lnTo>
                  <a:lnTo>
                    <a:pt x="32" y="2374"/>
                  </a:lnTo>
                  <a:lnTo>
                    <a:pt x="28" y="2359"/>
                  </a:lnTo>
                  <a:lnTo>
                    <a:pt x="25" y="2345"/>
                  </a:lnTo>
                  <a:lnTo>
                    <a:pt x="23" y="2333"/>
                  </a:lnTo>
                  <a:lnTo>
                    <a:pt x="21" y="2322"/>
                  </a:lnTo>
                  <a:lnTo>
                    <a:pt x="21" y="2315"/>
                  </a:lnTo>
                  <a:lnTo>
                    <a:pt x="20" y="2310"/>
                  </a:lnTo>
                  <a:lnTo>
                    <a:pt x="20" y="2305"/>
                  </a:lnTo>
                  <a:lnTo>
                    <a:pt x="20" y="250"/>
                  </a:lnTo>
                  <a:lnTo>
                    <a:pt x="22" y="209"/>
                  </a:lnTo>
                  <a:lnTo>
                    <a:pt x="30" y="173"/>
                  </a:lnTo>
                  <a:lnTo>
                    <a:pt x="41" y="143"/>
                  </a:lnTo>
                  <a:lnTo>
                    <a:pt x="56" y="117"/>
                  </a:lnTo>
                  <a:lnTo>
                    <a:pt x="82" y="85"/>
                  </a:lnTo>
                  <a:lnTo>
                    <a:pt x="113" y="61"/>
                  </a:lnTo>
                  <a:lnTo>
                    <a:pt x="145" y="44"/>
                  </a:lnTo>
                  <a:lnTo>
                    <a:pt x="177" y="32"/>
                  </a:lnTo>
                  <a:lnTo>
                    <a:pt x="192" y="28"/>
                  </a:lnTo>
                  <a:lnTo>
                    <a:pt x="206" y="25"/>
                  </a:lnTo>
                  <a:lnTo>
                    <a:pt x="218" y="23"/>
                  </a:lnTo>
                  <a:lnTo>
                    <a:pt x="229" y="21"/>
                  </a:lnTo>
                  <a:lnTo>
                    <a:pt x="235" y="20"/>
                  </a:lnTo>
                  <a:lnTo>
                    <a:pt x="241" y="20"/>
                  </a:lnTo>
                  <a:lnTo>
                    <a:pt x="248" y="20"/>
                  </a:lnTo>
                  <a:lnTo>
                    <a:pt x="250" y="20"/>
                  </a:lnTo>
                  <a:lnTo>
                    <a:pt x="250" y="0"/>
                  </a:lnTo>
                  <a:close/>
                  <a:moveTo>
                    <a:pt x="7423" y="0"/>
                  </a:moveTo>
                  <a:lnTo>
                    <a:pt x="250" y="0"/>
                  </a:lnTo>
                  <a:lnTo>
                    <a:pt x="250" y="20"/>
                  </a:lnTo>
                  <a:lnTo>
                    <a:pt x="7423" y="20"/>
                  </a:lnTo>
                  <a:lnTo>
                    <a:pt x="7464" y="22"/>
                  </a:lnTo>
                  <a:lnTo>
                    <a:pt x="7499" y="30"/>
                  </a:lnTo>
                  <a:lnTo>
                    <a:pt x="7530" y="41"/>
                  </a:lnTo>
                  <a:lnTo>
                    <a:pt x="7556" y="56"/>
                  </a:lnTo>
                  <a:lnTo>
                    <a:pt x="7588" y="82"/>
                  </a:lnTo>
                  <a:lnTo>
                    <a:pt x="7612" y="113"/>
                  </a:lnTo>
                  <a:lnTo>
                    <a:pt x="7629" y="145"/>
                  </a:lnTo>
                  <a:lnTo>
                    <a:pt x="7641" y="177"/>
                  </a:lnTo>
                  <a:lnTo>
                    <a:pt x="7645" y="192"/>
                  </a:lnTo>
                  <a:lnTo>
                    <a:pt x="7648" y="205"/>
                  </a:lnTo>
                  <a:lnTo>
                    <a:pt x="7650" y="218"/>
                  </a:lnTo>
                  <a:lnTo>
                    <a:pt x="7651" y="229"/>
                  </a:lnTo>
                  <a:lnTo>
                    <a:pt x="7652" y="235"/>
                  </a:lnTo>
                  <a:lnTo>
                    <a:pt x="7653" y="241"/>
                  </a:lnTo>
                  <a:lnTo>
                    <a:pt x="7653" y="246"/>
                  </a:lnTo>
                  <a:lnTo>
                    <a:pt x="7653" y="2301"/>
                  </a:lnTo>
                  <a:lnTo>
                    <a:pt x="7650" y="2342"/>
                  </a:lnTo>
                  <a:lnTo>
                    <a:pt x="7643" y="2377"/>
                  </a:lnTo>
                  <a:lnTo>
                    <a:pt x="7632" y="2408"/>
                  </a:lnTo>
                  <a:lnTo>
                    <a:pt x="7617" y="2434"/>
                  </a:lnTo>
                  <a:lnTo>
                    <a:pt x="7590" y="2466"/>
                  </a:lnTo>
                  <a:lnTo>
                    <a:pt x="7560" y="2490"/>
                  </a:lnTo>
                  <a:lnTo>
                    <a:pt x="7528" y="2507"/>
                  </a:lnTo>
                  <a:lnTo>
                    <a:pt x="7496" y="2519"/>
                  </a:lnTo>
                  <a:lnTo>
                    <a:pt x="7481" y="2523"/>
                  </a:lnTo>
                  <a:lnTo>
                    <a:pt x="7467" y="2526"/>
                  </a:lnTo>
                  <a:lnTo>
                    <a:pt x="7455" y="2528"/>
                  </a:lnTo>
                  <a:lnTo>
                    <a:pt x="7444" y="2529"/>
                  </a:lnTo>
                  <a:lnTo>
                    <a:pt x="7437" y="2530"/>
                  </a:lnTo>
                  <a:lnTo>
                    <a:pt x="7432" y="2531"/>
                  </a:lnTo>
                  <a:lnTo>
                    <a:pt x="7427" y="2531"/>
                  </a:lnTo>
                  <a:lnTo>
                    <a:pt x="7423" y="2531"/>
                  </a:lnTo>
                  <a:lnTo>
                    <a:pt x="7519" y="2531"/>
                  </a:lnTo>
                  <a:lnTo>
                    <a:pt x="7547" y="2520"/>
                  </a:lnTo>
                  <a:lnTo>
                    <a:pt x="7571" y="2507"/>
                  </a:lnTo>
                  <a:lnTo>
                    <a:pt x="7593" y="2490"/>
                  </a:lnTo>
                  <a:lnTo>
                    <a:pt x="7615" y="2470"/>
                  </a:lnTo>
                  <a:lnTo>
                    <a:pt x="7634" y="2445"/>
                  </a:lnTo>
                  <a:lnTo>
                    <a:pt x="7650" y="2416"/>
                  </a:lnTo>
                  <a:lnTo>
                    <a:pt x="7662" y="2383"/>
                  </a:lnTo>
                  <a:lnTo>
                    <a:pt x="7670" y="2344"/>
                  </a:lnTo>
                  <a:lnTo>
                    <a:pt x="7673" y="2301"/>
                  </a:lnTo>
                  <a:lnTo>
                    <a:pt x="7673" y="246"/>
                  </a:lnTo>
                  <a:lnTo>
                    <a:pt x="7672" y="239"/>
                  </a:lnTo>
                  <a:lnTo>
                    <a:pt x="7669" y="211"/>
                  </a:lnTo>
                  <a:lnTo>
                    <a:pt x="7660" y="171"/>
                  </a:lnTo>
                  <a:lnTo>
                    <a:pt x="7642" y="125"/>
                  </a:lnTo>
                  <a:lnTo>
                    <a:pt x="7629" y="102"/>
                  </a:lnTo>
                  <a:lnTo>
                    <a:pt x="7612" y="79"/>
                  </a:lnTo>
                  <a:lnTo>
                    <a:pt x="7592" y="58"/>
                  </a:lnTo>
                  <a:lnTo>
                    <a:pt x="7567" y="39"/>
                  </a:lnTo>
                  <a:lnTo>
                    <a:pt x="7538" y="23"/>
                  </a:lnTo>
                  <a:lnTo>
                    <a:pt x="7505" y="10"/>
                  </a:lnTo>
                  <a:lnTo>
                    <a:pt x="7467" y="3"/>
                  </a:lnTo>
                  <a:lnTo>
                    <a:pt x="7423" y="0"/>
                  </a:lnTo>
                  <a:close/>
                </a:path>
              </a:pathLst>
            </a:custGeom>
            <a:solidFill>
              <a:srgbClr val="00A6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 y="2267"/>
              <a:ext cx="813"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935" y="22225"/>
            <a:ext cx="5650865" cy="484462"/>
          </a:xfrm>
          <a:custGeom>
            <a:avLst/>
            <a:gdLst/>
            <a:ahLst/>
            <a:cxnLst/>
            <a:rect l="l" t="t" r="r" b="b"/>
            <a:pathLst>
              <a:path w="5650865" h="748665">
                <a:moveTo>
                  <a:pt x="5650710" y="0"/>
                </a:moveTo>
                <a:lnTo>
                  <a:pt x="0" y="0"/>
                </a:lnTo>
                <a:lnTo>
                  <a:pt x="0" y="748562"/>
                </a:lnTo>
                <a:lnTo>
                  <a:pt x="5650710" y="748562"/>
                </a:lnTo>
                <a:lnTo>
                  <a:pt x="5650710" y="0"/>
                </a:lnTo>
                <a:close/>
              </a:path>
            </a:pathLst>
          </a:custGeom>
          <a:solidFill>
            <a:srgbClr val="2365C7"/>
          </a:solidFill>
        </p:spPr>
        <p:txBody>
          <a:bodyPr wrap="square" lIns="0" tIns="0" rIns="0" bIns="0" rtlCol="0"/>
          <a:lstStyle/>
          <a:p>
            <a:endParaRPr/>
          </a:p>
        </p:txBody>
      </p:sp>
      <p:sp>
        <p:nvSpPr>
          <p:cNvPr id="6" name="Овал 5"/>
          <p:cNvSpPr/>
          <p:nvPr/>
        </p:nvSpPr>
        <p:spPr>
          <a:xfrm>
            <a:off x="881609" y="100750"/>
            <a:ext cx="3792296" cy="327412"/>
          </a:xfrm>
          <a:prstGeom prst="ellipse">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Mustaqil</a:t>
            </a:r>
            <a:r>
              <a:rPr lang="en-US" dirty="0"/>
              <a:t> </a:t>
            </a:r>
            <a:r>
              <a:rPr lang="en-US" dirty="0" err="1"/>
              <a:t>ish</a:t>
            </a:r>
            <a:endParaRPr lang="ru-RU" dirty="0"/>
          </a:p>
        </p:txBody>
      </p:sp>
      <p:sp>
        <p:nvSpPr>
          <p:cNvPr id="7" name="Параллелограмм 6"/>
          <p:cNvSpPr/>
          <p:nvPr/>
        </p:nvSpPr>
        <p:spPr>
          <a:xfrm>
            <a:off x="977900" y="1241425"/>
            <a:ext cx="4593269" cy="914400"/>
          </a:xfrm>
          <a:prstGeom prst="parallelogram">
            <a:avLst/>
          </a:prstGeom>
          <a:solidFill>
            <a:srgbClr val="00B0F0"/>
          </a:solid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dirty="0" err="1">
                <a:latin typeface="Arial" panose="020B0604020202020204" pitchFamily="34" charset="0"/>
                <a:cs typeface="Arial" panose="020B0604020202020204" pitchFamily="34" charset="0"/>
              </a:rPr>
              <a:t>Xaritadan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foydalanib</a:t>
            </a:r>
            <a:r>
              <a:rPr lang="en-US" sz="1300" dirty="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Isroil</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va</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Falastinga</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tegishli</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hududlarni</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daftaringizga</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ajratib</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yozing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va</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hududiy</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bo’linishiga</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o’z</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munosabatingizni</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bildiring</a:t>
            </a:r>
            <a:r>
              <a:rPr lang="uz-Cyrl-UZ" sz="1300" dirty="0" smtClean="0">
                <a:latin typeface="Arial" panose="020B0604020202020204" pitchFamily="34" charset="0"/>
                <a:cs typeface="Arial" panose="020B0604020202020204" pitchFamily="34" charset="0"/>
              </a:rPr>
              <a:t>.</a:t>
            </a:r>
            <a:endParaRPr lang="ru-RU" sz="1300" dirty="0">
              <a:latin typeface="Arial" panose="020B0604020202020204" pitchFamily="34" charset="0"/>
              <a:cs typeface="Arial" panose="020B0604020202020204" pitchFamily="34" charset="0"/>
            </a:endParaRPr>
          </a:p>
        </p:txBody>
      </p:sp>
      <p:pic>
        <p:nvPicPr>
          <p:cNvPr id="4100" name="Picture 4" descr="https://im0-tub-ru.yandex.net/i?id=e57d6acc915b58d80ab6922b55275b64-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 y="936625"/>
            <a:ext cx="809673" cy="139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77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1320" y="89581"/>
            <a:ext cx="5029200" cy="315471"/>
          </a:xfrm>
        </p:spPr>
        <p:txBody>
          <a:bodyPr/>
          <a:lstStyle/>
          <a:p>
            <a:r>
              <a:rPr lang="en-US" b="0" dirty="0" err="1"/>
              <a:t>Mustahkamlash</a:t>
            </a:r>
            <a:r>
              <a:rPr lang="en-US" b="0" dirty="0"/>
              <a:t> </a:t>
            </a:r>
            <a:r>
              <a:rPr lang="en-US" b="0" dirty="0" err="1"/>
              <a:t>uchun</a:t>
            </a:r>
            <a:r>
              <a:rPr lang="en-US" b="0" dirty="0"/>
              <a:t> </a:t>
            </a:r>
            <a:r>
              <a:rPr lang="en-US" b="0" dirty="0" err="1"/>
              <a:t>savol</a:t>
            </a:r>
            <a:r>
              <a:rPr lang="en-US" b="0" dirty="0"/>
              <a:t> </a:t>
            </a:r>
            <a:r>
              <a:rPr lang="en-US" b="0" dirty="0" err="1"/>
              <a:t>va</a:t>
            </a:r>
            <a:r>
              <a:rPr lang="en-US" b="0" dirty="0"/>
              <a:t> </a:t>
            </a:r>
            <a:r>
              <a:rPr lang="en-US" b="0" dirty="0" err="1"/>
              <a:t>topshiriqlar</a:t>
            </a:r>
            <a:endParaRPr lang="ru-RU" dirty="0"/>
          </a:p>
        </p:txBody>
      </p:sp>
      <p:sp>
        <p:nvSpPr>
          <p:cNvPr id="5" name="Прямоугольник 4"/>
          <p:cNvSpPr/>
          <p:nvPr/>
        </p:nvSpPr>
        <p:spPr>
          <a:xfrm>
            <a:off x="715876" y="659552"/>
            <a:ext cx="4910221" cy="66157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ms-MY" sz="1400" dirty="0" smtClean="0">
                <a:latin typeface="Arial" panose="020B0604020202020204" pitchFamily="34" charset="0"/>
                <a:cs typeface="Arial" panose="020B0604020202020204" pitchFamily="34" charset="0"/>
              </a:rPr>
              <a:t>Isroil davlati o‘z tarixining qisqa davri ichida qanday omillar </a:t>
            </a:r>
            <a:r>
              <a:rPr lang="ms-MY" sz="1400" dirty="0">
                <a:latin typeface="Arial" panose="020B0604020202020204" pitchFamily="34" charset="0"/>
                <a:cs typeface="Arial" panose="020B0604020202020204" pitchFamily="34" charset="0"/>
              </a:rPr>
              <a:t>hisobiga rivojlangan mamlakatga aylandi?</a:t>
            </a:r>
            <a:endParaRPr lang="ru-RU" sz="1400" dirty="0">
              <a:latin typeface="Arial" panose="020B0604020202020204" pitchFamily="34" charset="0"/>
              <a:cs typeface="Arial" panose="020B0604020202020204" pitchFamily="34" charset="0"/>
            </a:endParaRPr>
          </a:p>
        </p:txBody>
      </p:sp>
      <p:sp>
        <p:nvSpPr>
          <p:cNvPr id="7" name="Прямоугольник 6"/>
          <p:cNvSpPr/>
          <p:nvPr/>
        </p:nvSpPr>
        <p:spPr>
          <a:xfrm>
            <a:off x="715876" y="1459354"/>
            <a:ext cx="4909553" cy="457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ms-MY" sz="1400" dirty="0">
                <a:latin typeface="Arial" panose="020B0604020202020204" pitchFamily="34" charset="0"/>
                <a:cs typeface="Arial" panose="020B0604020202020204" pitchFamily="34" charset="0"/>
              </a:rPr>
              <a:t>Falastin </a:t>
            </a:r>
            <a:r>
              <a:rPr lang="ms-MY" sz="1400" dirty="0" smtClean="0">
                <a:latin typeface="Arial" panose="020B0604020202020204" pitchFamily="34" charset="0"/>
                <a:cs typeface="Arial" panose="020B0604020202020204" pitchFamily="34" charset="0"/>
              </a:rPr>
              <a:t>muammosining asosiy sabablari nimada va ular qanday hal </a:t>
            </a:r>
            <a:r>
              <a:rPr lang="ms-MY" sz="1400" dirty="0">
                <a:latin typeface="Arial" panose="020B0604020202020204" pitchFamily="34" charset="0"/>
                <a:cs typeface="Arial" panose="020B0604020202020204" pitchFamily="34" charset="0"/>
              </a:rPr>
              <a:t>etilmoqda?</a:t>
            </a:r>
            <a:endParaRPr lang="ru-RU" sz="1400" dirty="0">
              <a:latin typeface="Arial" panose="020B0604020202020204" pitchFamily="34" charset="0"/>
              <a:cs typeface="Arial" panose="020B0604020202020204" pitchFamily="34" charset="0"/>
            </a:endParaRPr>
          </a:p>
        </p:txBody>
      </p:sp>
      <p:sp>
        <p:nvSpPr>
          <p:cNvPr id="8" name="Прямоугольник 7"/>
          <p:cNvSpPr/>
          <p:nvPr/>
        </p:nvSpPr>
        <p:spPr>
          <a:xfrm>
            <a:off x="715876" y="2054786"/>
            <a:ext cx="4909553" cy="457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ms-MY" sz="1400" dirty="0" smtClean="0">
                <a:latin typeface="Arial" panose="020B0604020202020204" pitchFamily="34" charset="0"/>
                <a:cs typeface="Arial" panose="020B0604020202020204" pitchFamily="34" charset="0"/>
              </a:rPr>
              <a:t>Falastin davlatini </a:t>
            </a:r>
            <a:r>
              <a:rPr lang="ms-MY" sz="1400" dirty="0">
                <a:latin typeface="Arial" panose="020B0604020202020204" pitchFamily="34" charset="0"/>
                <a:cs typeface="Arial" panose="020B0604020202020204" pitchFamily="34" charset="0"/>
              </a:rPr>
              <a:t>tuzish yo‘lidagi asosiy to‘siqlar	nimalardan iborat edi?</a:t>
            </a:r>
            <a:endParaRPr lang="ru-RU" sz="1400" dirty="0">
              <a:latin typeface="Arial" panose="020B0604020202020204" pitchFamily="34" charset="0"/>
              <a:cs typeface="Arial" panose="020B0604020202020204" pitchFamily="34" charset="0"/>
            </a:endParaRPr>
          </a:p>
        </p:txBody>
      </p:sp>
      <p:sp>
        <p:nvSpPr>
          <p:cNvPr id="10" name="Прямоугольник 9"/>
          <p:cNvSpPr/>
          <p:nvPr/>
        </p:nvSpPr>
        <p:spPr>
          <a:xfrm>
            <a:off x="716544" y="2650218"/>
            <a:ext cx="4909553" cy="457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ru-RU" sz="1400" dirty="0">
                <a:latin typeface="Arial" panose="020B0604020202020204" pitchFamily="34" charset="0"/>
                <a:cs typeface="Arial" panose="020B0604020202020204" pitchFamily="34" charset="0"/>
              </a:rPr>
              <a:t> </a:t>
            </a:r>
            <a:r>
              <a:rPr lang="ms-MY" sz="1400" dirty="0">
                <a:latin typeface="Arial" panose="020B0604020202020204" pitchFamily="34" charset="0"/>
                <a:cs typeface="Arial" panose="020B0604020202020204" pitchFamily="34" charset="0"/>
              </a:rPr>
              <a:t>Isroil va Falastin munosabatlariga xalqaro siyosiy holatning ta’siri nimalarda namoyon bo‘ldi?</a:t>
            </a:r>
            <a:endParaRPr lang="ru-RU" sz="1400" dirty="0">
              <a:latin typeface="Arial" panose="020B0604020202020204" pitchFamily="34" charset="0"/>
              <a:cs typeface="Arial" panose="020B0604020202020204" pitchFamily="34" charset="0"/>
            </a:endParaRPr>
          </a:p>
        </p:txBody>
      </p:sp>
      <p:sp>
        <p:nvSpPr>
          <p:cNvPr id="12" name="Овал 11"/>
          <p:cNvSpPr/>
          <p:nvPr/>
        </p:nvSpPr>
        <p:spPr>
          <a:xfrm>
            <a:off x="172720" y="761737"/>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1</a:t>
            </a:r>
            <a:endParaRPr lang="ru-RU" dirty="0"/>
          </a:p>
        </p:txBody>
      </p:sp>
      <p:sp>
        <p:nvSpPr>
          <p:cNvPr id="13" name="Овал 12"/>
          <p:cNvSpPr/>
          <p:nvPr/>
        </p:nvSpPr>
        <p:spPr>
          <a:xfrm>
            <a:off x="172720" y="1459354"/>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2</a:t>
            </a:r>
            <a:endParaRPr lang="ru-RU" dirty="0"/>
          </a:p>
        </p:txBody>
      </p:sp>
      <p:sp>
        <p:nvSpPr>
          <p:cNvPr id="14" name="Овал 13"/>
          <p:cNvSpPr/>
          <p:nvPr/>
        </p:nvSpPr>
        <p:spPr>
          <a:xfrm>
            <a:off x="172720" y="2054786"/>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3</a:t>
            </a:r>
            <a:endParaRPr lang="ru-RU" dirty="0"/>
          </a:p>
        </p:txBody>
      </p:sp>
      <p:sp>
        <p:nvSpPr>
          <p:cNvPr id="15" name="Овал 14"/>
          <p:cNvSpPr/>
          <p:nvPr/>
        </p:nvSpPr>
        <p:spPr>
          <a:xfrm>
            <a:off x="172720" y="2628324"/>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4</a:t>
            </a:r>
            <a:endParaRPr lang="ru-RU" dirty="0"/>
          </a:p>
        </p:txBody>
      </p:sp>
    </p:spTree>
    <p:extLst>
      <p:ext uri="{BB962C8B-B14F-4D97-AF65-F5344CB8AC3E}">
        <p14:creationId xmlns:p14="http://schemas.microsoft.com/office/powerpoint/2010/main" val="4017143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9700" y="601557"/>
            <a:ext cx="2743199" cy="25448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uz-Cyrl-UZ" sz="1200" dirty="0" smtClean="0">
              <a:latin typeface="Arial" panose="020B0604020202020204" pitchFamily="34" charset="0"/>
              <a:cs typeface="Arial" panose="020B0604020202020204" pitchFamily="34" charset="0"/>
            </a:endParaRPr>
          </a:p>
          <a:p>
            <a:pPr algn="ctr"/>
            <a:endParaRPr lang="uz-Cyrl-UZ" sz="1200" dirty="0">
              <a:latin typeface="Arial" panose="020B0604020202020204" pitchFamily="34" charset="0"/>
              <a:cs typeface="Arial" panose="020B0604020202020204" pitchFamily="34" charset="0"/>
            </a:endParaRPr>
          </a:p>
          <a:p>
            <a:pPr algn="just"/>
            <a:endParaRPr lang="en-US" sz="1200" b="1" dirty="0" smtClean="0">
              <a:latin typeface="Arial" panose="020B0604020202020204" pitchFamily="34" charset="0"/>
              <a:cs typeface="Arial" panose="020B0604020202020204" pitchFamily="34" charset="0"/>
            </a:endParaRPr>
          </a:p>
          <a:p>
            <a:pPr algn="just"/>
            <a:r>
              <a:rPr lang="en-US" sz="1200" b="1" dirty="0" err="1" smtClean="0">
                <a:latin typeface="Arial" panose="020B0604020202020204" pitchFamily="34" charset="0"/>
                <a:cs typeface="Arial" panose="020B0604020202020204" pitchFamily="34" charset="0"/>
              </a:rPr>
              <a:t>Isroil</a:t>
            </a:r>
            <a:r>
              <a:rPr lang="en-US" sz="1200" b="1" dirty="0">
                <a:latin typeface="Arial" panose="020B0604020202020204" pitchFamily="34" charset="0"/>
                <a:cs typeface="Arial" panose="020B0604020202020204" pitchFamily="34" charset="0"/>
              </a:rPr>
              <a:t> </a:t>
            </a:r>
            <a:r>
              <a:rPr lang="en-US" sz="1200" b="1" dirty="0" err="1" smtClean="0">
                <a:latin typeface="Arial" panose="020B0604020202020204" pitchFamily="34" charset="0"/>
                <a:cs typeface="Arial" panose="020B0604020202020204" pitchFamily="34" charset="0"/>
              </a:rPr>
              <a:t>davlati</a:t>
            </a:r>
            <a:r>
              <a:rPr lang="en-US" sz="1200" b="1"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Yaqin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Sharq</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oʻlkasida</a:t>
            </a:r>
            <a:r>
              <a:rPr lang="en-US" sz="1200" dirty="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Osiyoning</a:t>
            </a:r>
            <a:r>
              <a:rPr lang="en-US" sz="1200" dirty="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gʻarbiy</a:t>
            </a:r>
            <a:r>
              <a:rPr lang="en-US" sz="1200" dirty="0" smtClean="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qismida</a:t>
            </a:r>
            <a:r>
              <a:rPr lang="en-US" sz="1200" dirty="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O’rta</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dengizning</a:t>
            </a:r>
            <a:r>
              <a:rPr lang="en-US" sz="1200" dirty="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janubi-sharqiy</a:t>
            </a:r>
            <a:r>
              <a:rPr lang="en-US" sz="1200" dirty="0" smtClean="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boʻyida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joylashgan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davlat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Asosiy</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rasmiy</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maydoni</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20770 km</a:t>
            </a:r>
            <a:r>
              <a:rPr lang="en-US" sz="1200" baseline="30000" dirty="0" smtClean="0">
                <a:latin typeface="Arial" panose="020B0604020202020204" pitchFamily="34" charset="0"/>
                <a:cs typeface="Arial" panose="020B0604020202020204" pitchFamily="34" charset="0"/>
              </a:rPr>
              <a:t>2</a:t>
            </a:r>
            <a:r>
              <a:rPr lang="en-US" sz="1200" dirty="0" smtClean="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Aholisi</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2016 </a:t>
            </a:r>
            <a:r>
              <a:rPr lang="en-US" sz="1200" dirty="0" err="1" smtClean="0">
                <a:latin typeface="Arial" panose="020B0604020202020204" pitchFamily="34" charset="0"/>
                <a:cs typeface="Arial" panose="020B0604020202020204" pitchFamily="34" charset="0"/>
              </a:rPr>
              <a:t>yil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maʼlumotlarga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koʻra</a:t>
            </a:r>
            <a:r>
              <a:rPr lang="en-US" sz="1200" dirty="0">
                <a:latin typeface="Arial" panose="020B0604020202020204" pitchFamily="34" charset="0"/>
                <a:cs typeface="Arial" panose="020B0604020202020204" pitchFamily="34" charset="0"/>
              </a:rPr>
              <a:t> 8 522 000 </a:t>
            </a:r>
            <a:r>
              <a:rPr lang="en-US" sz="1200" dirty="0" err="1">
                <a:latin typeface="Arial" panose="020B0604020202020204" pitchFamily="34" charset="0"/>
                <a:cs typeface="Arial" panose="020B0604020202020204" pitchFamily="34" charset="0"/>
              </a:rPr>
              <a:t>kishi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Poytaxti</a:t>
            </a:r>
            <a:r>
              <a:rPr lang="en-US" sz="1200" dirty="0">
                <a:latin typeface="Arial" panose="020B0604020202020204" pitchFamily="34" charset="0"/>
                <a:cs typeface="Arial" panose="020B0604020202020204" pitchFamily="34" charset="0"/>
              </a:rPr>
              <a:t> — </a:t>
            </a:r>
            <a:r>
              <a:rPr lang="en-US" sz="1200" dirty="0" err="1" smtClean="0">
                <a:latin typeface="Arial" panose="020B0604020202020204" pitchFamily="34" charset="0"/>
                <a:cs typeface="Arial" panose="020B0604020202020204" pitchFamily="34" charset="0"/>
              </a:rPr>
              <a:t>Quddus</a:t>
            </a:r>
            <a:r>
              <a:rPr lang="en-US" sz="1200" dirty="0" smtClean="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Davlat</a:t>
            </a:r>
            <a:r>
              <a:rPr lang="en-US" sz="1200" dirty="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boshligʻi-prezident</a:t>
            </a:r>
            <a:r>
              <a:rPr lang="en-US" sz="1200" dirty="0" smtClean="0">
                <a:latin typeface="Arial" panose="020B0604020202020204" pitchFamily="34" charset="0"/>
                <a:cs typeface="Arial" panose="020B0604020202020204" pitchFamily="34" charset="0"/>
              </a:rPr>
              <a:t>.</a:t>
            </a:r>
            <a:r>
              <a:rPr lang="en-US" dirty="0"/>
              <a:t> </a:t>
            </a:r>
            <a:r>
              <a:rPr lang="en-US" sz="1200" dirty="0" err="1" smtClean="0">
                <a:latin typeface="Arial" panose="020B0604020202020204" pitchFamily="34" charset="0"/>
                <a:cs typeface="Arial" panose="020B0604020202020204" pitchFamily="34" charset="0"/>
              </a:rPr>
              <a:t>Asosiy</a:t>
            </a:r>
            <a:r>
              <a:rPr lang="en-US" sz="1200" dirty="0" smtClean="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iqtisodiy</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siyosiy</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madaniy</a:t>
            </a:r>
            <a:r>
              <a:rPr lang="en-US" sz="1200" dirty="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markazi</a:t>
            </a:r>
            <a:r>
              <a:rPr lang="en-US" sz="1200" dirty="0" smtClean="0">
                <a:latin typeface="Arial" panose="020B0604020202020204" pitchFamily="34" charset="0"/>
                <a:cs typeface="Arial" panose="020B0604020202020204" pitchFamily="34" charset="0"/>
              </a:rPr>
              <a:t>-Tel-Aviv. </a:t>
            </a:r>
            <a:endParaRPr lang="en-US" sz="1200" dirty="0">
              <a:latin typeface="Arial" panose="020B0604020202020204" pitchFamily="34" charset="0"/>
              <a:cs typeface="Arial" panose="020B0604020202020204" pitchFamily="34" charset="0"/>
            </a:endParaRPr>
          </a:p>
        </p:txBody>
      </p:sp>
      <p:sp>
        <p:nvSpPr>
          <p:cNvPr id="5" name="Прямоугольник 4"/>
          <p:cNvSpPr/>
          <p:nvPr/>
        </p:nvSpPr>
        <p:spPr>
          <a:xfrm>
            <a:off x="2882899" y="601557"/>
            <a:ext cx="2819401" cy="25448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1200" dirty="0" err="1">
                <a:latin typeface="Arial" panose="020B0604020202020204" pitchFamily="34" charset="0"/>
                <a:cs typeface="Arial" panose="020B0604020202020204" pitchFamily="34" charset="0"/>
              </a:rPr>
              <a:t>Isroil</a:t>
            </a:r>
            <a:r>
              <a:rPr lang="en-US" sz="1200" dirty="0">
                <a:latin typeface="Arial" panose="020B0604020202020204" pitchFamily="34" charset="0"/>
                <a:cs typeface="Arial" panose="020B0604020202020204" pitchFamily="34" charset="0"/>
              </a:rPr>
              <a:t> — </a:t>
            </a:r>
            <a:r>
              <a:rPr lang="en-US" sz="1200" dirty="0" err="1">
                <a:latin typeface="Arial" panose="020B0604020202020204" pitchFamily="34" charset="0"/>
                <a:cs typeface="Arial" panose="020B0604020202020204" pitchFamily="34" charset="0"/>
              </a:rPr>
              <a:t>respublika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Mamlakatda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yagona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konstitutsiya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yoʻq</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Uning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oʻrnini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bosuvchi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bir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qancha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qonunlar</a:t>
            </a:r>
            <a:r>
              <a:rPr lang="en-US" sz="1200" dirty="0">
                <a:latin typeface="Arial" panose="020B0604020202020204" pitchFamily="34" charset="0"/>
                <a:cs typeface="Arial" panose="020B0604020202020204" pitchFamily="34" charset="0"/>
              </a:rPr>
              <a:t> bor. </a:t>
            </a:r>
            <a:r>
              <a:rPr lang="en-US" sz="1200" dirty="0" err="1">
                <a:latin typeface="Arial" panose="020B0604020202020204" pitchFamily="34" charset="0"/>
                <a:cs typeface="Arial" panose="020B0604020202020204" pitchFamily="34" charset="0"/>
              </a:rPr>
              <a:t>Eng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muhimlari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Qonun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chiqaruvchi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ijrochi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idoralarni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tashkil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etish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toʻgʻrisida</a:t>
            </a:r>
            <a:r>
              <a:rPr lang="en-US" sz="1200" dirty="0">
                <a:latin typeface="Arial" panose="020B0604020202020204" pitchFamily="34" charset="0"/>
                <a:cs typeface="Arial" panose="020B0604020202020204" pitchFamily="34" charset="0"/>
              </a:rPr>
              <a:t> 1948 </a:t>
            </a:r>
            <a:r>
              <a:rPr lang="en-US" sz="1200" dirty="0" err="1">
                <a:latin typeface="Arial" panose="020B0604020202020204" pitchFamily="34" charset="0"/>
                <a:cs typeface="Arial" panose="020B0604020202020204" pitchFamily="34" charset="0"/>
              </a:rPr>
              <a:t>yilgi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Qonun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Maʼmuriy</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farmon</a:t>
            </a:r>
            <a:r>
              <a:rPr lang="en-US" sz="1200" dirty="0">
                <a:latin typeface="Arial" panose="020B0604020202020204" pitchFamily="34" charset="0"/>
                <a:cs typeface="Arial" panose="020B0604020202020204" pitchFamily="34" charset="0"/>
              </a:rPr>
              <a:t>, 1949 </a:t>
            </a:r>
            <a:r>
              <a:rPr lang="en-US" sz="1200" dirty="0" err="1">
                <a:latin typeface="Arial" panose="020B0604020202020204" pitchFamily="34" charset="0"/>
                <a:cs typeface="Arial" panose="020B0604020202020204" pitchFamily="34" charset="0"/>
              </a:rPr>
              <a:t>yilgi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Muvaqqat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qonun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Qaytib</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kelish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toʻgʻrisida</a:t>
            </a:r>
            <a:r>
              <a:rPr lang="en-US" sz="1200" dirty="0">
                <a:latin typeface="Arial" panose="020B0604020202020204" pitchFamily="34" charset="0"/>
                <a:cs typeface="Arial" panose="020B0604020202020204" pitchFamily="34" charset="0"/>
              </a:rPr>
              <a:t> 1950 </a:t>
            </a:r>
            <a:r>
              <a:rPr lang="en-US" sz="1200" dirty="0" err="1">
                <a:latin typeface="Arial" panose="020B0604020202020204" pitchFamily="34" charset="0"/>
                <a:cs typeface="Arial" panose="020B0604020202020204" pitchFamily="34" charset="0"/>
              </a:rPr>
              <a:t>yilgi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Qonun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Fuqarolik</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haqida</a:t>
            </a:r>
            <a:r>
              <a:rPr lang="en-US" sz="1200" dirty="0">
                <a:latin typeface="Arial" panose="020B0604020202020204" pitchFamily="34" charset="0"/>
                <a:cs typeface="Arial" panose="020B0604020202020204" pitchFamily="34" charset="0"/>
              </a:rPr>
              <a:t> 1952 </a:t>
            </a:r>
            <a:r>
              <a:rPr lang="en-US" sz="1200" dirty="0" err="1">
                <a:latin typeface="Arial" panose="020B0604020202020204" pitchFamily="34" charset="0"/>
                <a:cs typeface="Arial" panose="020B0604020202020204" pitchFamily="34" charset="0"/>
              </a:rPr>
              <a:t>yilgi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Qonun</a:t>
            </a:r>
            <a:r>
              <a:rPr lang="en-US" sz="1200" dirty="0">
                <a:latin typeface="Arial" panose="020B0604020202020204" pitchFamily="34" charset="0"/>
                <a:cs typeface="Arial" panose="020B0604020202020204" pitchFamily="34" charset="0"/>
              </a:rPr>
              <a:t>, Knesset </a:t>
            </a:r>
            <a:r>
              <a:rPr lang="en-US" sz="1200" dirty="0" err="1">
                <a:latin typeface="Arial" panose="020B0604020202020204" pitchFamily="34" charset="0"/>
                <a:cs typeface="Arial" panose="020B0604020202020204" pitchFamily="34" charset="0"/>
              </a:rPr>
              <a:t>toʻgʻrisida</a:t>
            </a:r>
            <a:r>
              <a:rPr lang="en-US" sz="1200" dirty="0">
                <a:latin typeface="Arial" panose="020B0604020202020204" pitchFamily="34" charset="0"/>
                <a:cs typeface="Arial" panose="020B0604020202020204" pitchFamily="34" charset="0"/>
              </a:rPr>
              <a:t> 1958 </a:t>
            </a:r>
            <a:r>
              <a:rPr lang="en-US" sz="1200" dirty="0" err="1">
                <a:latin typeface="Arial" panose="020B0604020202020204" pitchFamily="34" charset="0"/>
                <a:cs typeface="Arial" panose="020B0604020202020204" pitchFamily="34" charset="0"/>
              </a:rPr>
              <a:t>yilgi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Asosiy</a:t>
            </a:r>
            <a:r>
              <a:rPr lang="en-US" sz="1200" dirty="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qonuni</a:t>
            </a:r>
            <a:r>
              <a:rPr lang="en-US" sz="1200" dirty="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mavjud</a:t>
            </a:r>
            <a:r>
              <a:rPr lang="en-US" sz="1200" dirty="0" smtClean="0">
                <a:latin typeface="Arial" panose="020B0604020202020204" pitchFamily="34" charset="0"/>
                <a:cs typeface="Arial" panose="020B0604020202020204" pitchFamily="34" charset="0"/>
              </a:rPr>
              <a:t>.</a:t>
            </a:r>
            <a:endParaRPr lang="ru-RU" sz="1200" dirty="0">
              <a:solidFill>
                <a:schemeClr val="tx1"/>
              </a:solidFill>
              <a:latin typeface="Arial" panose="020B0604020202020204" pitchFamily="34" charset="0"/>
              <a:cs typeface="Arial" panose="020B0604020202020204" pitchFamily="34" charset="0"/>
            </a:endParaRPr>
          </a:p>
        </p:txBody>
      </p:sp>
      <p:sp>
        <p:nvSpPr>
          <p:cNvPr id="6" name="Прямоугольник 5"/>
          <p:cNvSpPr/>
          <p:nvPr/>
        </p:nvSpPr>
        <p:spPr>
          <a:xfrm>
            <a:off x="139700" y="98425"/>
            <a:ext cx="5486399"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8387" algn="ctr">
              <a:lnSpc>
                <a:spcPts val="1952"/>
              </a:lnSpc>
              <a:spcBef>
                <a:spcPts val="110"/>
              </a:spcBef>
            </a:pPr>
            <a:r>
              <a:rPr lang="en-US" dirty="0">
                <a:solidFill>
                  <a:schemeClr val="accent1">
                    <a:lumMod val="75000"/>
                  </a:schemeClr>
                </a:solidFill>
                <a:latin typeface="Arial" panose="020B0604020202020204" pitchFamily="34" charset="0"/>
                <a:cs typeface="Arial" panose="020B0604020202020204" pitchFamily="34" charset="0"/>
              </a:rPr>
              <a:t>1991-2017-yillarda </a:t>
            </a:r>
            <a:r>
              <a:rPr lang="en-US" dirty="0" err="1" smtClean="0">
                <a:solidFill>
                  <a:schemeClr val="accent1">
                    <a:lumMod val="75000"/>
                  </a:schemeClr>
                </a:solidFill>
                <a:latin typeface="Arial" panose="020B0604020202020204" pitchFamily="34" charset="0"/>
                <a:cs typeface="Arial" panose="020B0604020202020204" pitchFamily="34" charset="0"/>
              </a:rPr>
              <a:t>Isroil</a:t>
            </a:r>
            <a:r>
              <a:rPr lang="en-US" dirty="0" smtClean="0">
                <a:solidFill>
                  <a:schemeClr val="accent1">
                    <a:lumMod val="75000"/>
                  </a:schemeClr>
                </a:solidFill>
                <a:latin typeface="Arial" panose="020B0604020202020204" pitchFamily="34" charset="0"/>
                <a:cs typeface="Arial" panose="020B0604020202020204" pitchFamily="34" charset="0"/>
              </a:rPr>
              <a:t> </a:t>
            </a:r>
            <a:r>
              <a:rPr lang="en-US" dirty="0" err="1" smtClean="0">
                <a:solidFill>
                  <a:schemeClr val="accent1">
                    <a:lumMod val="75000"/>
                  </a:schemeClr>
                </a:solidFill>
                <a:latin typeface="Arial" panose="020B0604020202020204" pitchFamily="34" charset="0"/>
                <a:cs typeface="Arial" panose="020B0604020202020204" pitchFamily="34" charset="0"/>
              </a:rPr>
              <a:t>davlati</a:t>
            </a:r>
            <a:endParaRPr lang="en-US" sz="1600" b="1" dirty="0">
              <a:solidFill>
                <a:srgbClr val="0070C0"/>
              </a:solidFill>
              <a:latin typeface="Arial" panose="020B0604020202020204" pitchFamily="34" charset="0"/>
              <a:cs typeface="Arial" panose="020B0604020202020204" pitchFamily="34" charset="0"/>
            </a:endParaRPr>
          </a:p>
        </p:txBody>
      </p:sp>
      <p:pic>
        <p:nvPicPr>
          <p:cNvPr id="1026" name="Picture 2" descr="Isroil davlat bayrogʻ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7100" y="661637"/>
            <a:ext cx="609600" cy="4434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sroil davlat gerb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527" y="635197"/>
            <a:ext cx="438573" cy="54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44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63700" y="98425"/>
            <a:ext cx="1942968" cy="348813"/>
          </a:xfrm>
          <a:prstGeom prst="rect">
            <a:avLst/>
          </a:prstGeom>
        </p:spPr>
        <p:txBody>
          <a:bodyPr wrap="none">
            <a:spAutoFit/>
          </a:bodyPr>
          <a:lstStyle/>
          <a:p>
            <a:pPr marL="18387">
              <a:lnSpc>
                <a:spcPts val="1952"/>
              </a:lnSpc>
              <a:spcBef>
                <a:spcPts val="110"/>
              </a:spcBef>
            </a:pPr>
            <a:r>
              <a:rPr lang="en-US" dirty="0" smtClean="0">
                <a:solidFill>
                  <a:schemeClr val="bg1"/>
                </a:solidFill>
                <a:latin typeface="Arial" panose="020B0604020202020204" pitchFamily="34" charset="0"/>
                <a:cs typeface="Arial" panose="020B0604020202020204" pitchFamily="34" charset="0"/>
              </a:rPr>
              <a:t>ISROIL DAVLATI</a:t>
            </a:r>
            <a:endParaRPr lang="en-US" sz="1600" b="1" dirty="0">
              <a:solidFill>
                <a:schemeClr val="bg1"/>
              </a:solidFill>
              <a:latin typeface="Arial" panose="020B0604020202020204" pitchFamily="34" charset="0"/>
              <a:cs typeface="Arial" panose="020B0604020202020204" pitchFamily="34" charset="0"/>
            </a:endParaRPr>
          </a:p>
        </p:txBody>
      </p:sp>
      <p:sp>
        <p:nvSpPr>
          <p:cNvPr id="3" name="Прямоугольник 2"/>
          <p:cNvSpPr/>
          <p:nvPr/>
        </p:nvSpPr>
        <p:spPr>
          <a:xfrm>
            <a:off x="90591" y="2308225"/>
            <a:ext cx="5624409" cy="915307"/>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err="1" smtClean="0">
                <a:latin typeface="Arial" panose="020B0604020202020204" pitchFamily="34" charset="0"/>
                <a:cs typeface="Arial" panose="020B0604020202020204" pitchFamily="34" charset="0"/>
              </a:rPr>
              <a:t>Prezident</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knesset</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bir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palatali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parlament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tomonidan</a:t>
            </a:r>
            <a:r>
              <a:rPr lang="en-US" sz="1200" dirty="0">
                <a:latin typeface="Arial" panose="020B0604020202020204" pitchFamily="34" charset="0"/>
                <a:cs typeface="Arial" panose="020B0604020202020204" pitchFamily="34" charset="0"/>
              </a:rPr>
              <a:t> 7 </a:t>
            </a:r>
            <a:r>
              <a:rPr lang="en-US" sz="1200" dirty="0" err="1" smtClean="0">
                <a:latin typeface="Arial" panose="020B0604020202020204" pitchFamily="34" charset="0"/>
                <a:cs typeface="Arial" panose="020B0604020202020204" pitchFamily="34" charset="0"/>
              </a:rPr>
              <a:t>yilga</a:t>
            </a:r>
            <a:r>
              <a:rPr lang="en-US" sz="1200" dirty="0" smtClean="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saylanadi</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2-muddatga </a:t>
            </a:r>
            <a:r>
              <a:rPr lang="en-US" sz="1200" dirty="0" err="1">
                <a:latin typeface="Arial" panose="020B0604020202020204" pitchFamily="34" charset="0"/>
                <a:cs typeface="Arial" panose="020B0604020202020204" pitchFamily="34" charset="0"/>
              </a:rPr>
              <a:t>qayta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saylanish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huquqiga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ega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emas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Qonun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chiqaruvchi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hokimiyat</a:t>
            </a:r>
            <a:r>
              <a:rPr lang="en-US" sz="1200" dirty="0">
                <a:latin typeface="Arial" panose="020B0604020202020204" pitchFamily="34" charset="0"/>
                <a:cs typeface="Arial" panose="020B0604020202020204" pitchFamily="34" charset="0"/>
              </a:rPr>
              <a:t> — </a:t>
            </a:r>
            <a:r>
              <a:rPr lang="en-US" sz="1200" dirty="0" err="1">
                <a:latin typeface="Arial" panose="020B0604020202020204" pitchFamily="34" charset="0"/>
                <a:cs typeface="Arial" panose="020B0604020202020204" pitchFamily="34" charset="0"/>
              </a:rPr>
              <a:t>knesset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uning</a:t>
            </a:r>
            <a:r>
              <a:rPr lang="en-US" sz="1200" dirty="0">
                <a:latin typeface="Arial" panose="020B0604020202020204" pitchFamily="34" charset="0"/>
                <a:cs typeface="Arial" panose="020B0604020202020204" pitchFamily="34" charset="0"/>
              </a:rPr>
              <a:t> 120 </a:t>
            </a:r>
            <a:r>
              <a:rPr lang="en-US" sz="1200" dirty="0" err="1">
                <a:latin typeface="Arial" panose="020B0604020202020204" pitchFamily="34" charset="0"/>
                <a:cs typeface="Arial" panose="020B0604020202020204" pitchFamily="34" charset="0"/>
              </a:rPr>
              <a:t>deputati</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4 </a:t>
            </a:r>
            <a:r>
              <a:rPr lang="en-US" sz="1200" dirty="0" err="1">
                <a:latin typeface="Arial" panose="020B0604020202020204" pitchFamily="34" charset="0"/>
                <a:cs typeface="Arial" panose="020B0604020202020204" pitchFamily="34" charset="0"/>
              </a:rPr>
              <a:t>yil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muddatga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saylanadi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Ijroiya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hokimiyatni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hukumat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amalga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oshiradi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hukumat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knesset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tomonidan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tasdiqlanadi</a:t>
            </a:r>
            <a:r>
              <a:rPr lang="en-US" sz="1200" dirty="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pic>
        <p:nvPicPr>
          <p:cNvPr id="2050" name="Picture 2" descr="https://storage.kun.uz/source/1/WfzqxHm5mtRHX2w3PRQlsKS-Lvmq3XX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90" y="555626"/>
            <a:ext cx="5624409" cy="175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072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39700" y="555625"/>
            <a:ext cx="3200400" cy="2598147"/>
          </a:xfrm>
          <a:prstGeom prst="rect">
            <a:avLst/>
          </a:prstGeom>
        </p:spPr>
        <p:txBody>
          <a:bodyPr vert="horz" wrap="square" lIns="0" tIns="12700" rIns="0" bIns="0" rtlCol="0">
            <a:spAutoFit/>
          </a:bodyPr>
          <a:lstStyle/>
          <a:p>
            <a:pPr marL="12700" marR="119380" algn="just">
              <a:spcAft>
                <a:spcPts val="600"/>
              </a:spcAft>
            </a:pPr>
            <a:r>
              <a:rPr lang="en-US" sz="1400" dirty="0" smtClean="0">
                <a:latin typeface="Arial" panose="020B0604020202020204" pitchFamily="34" charset="0"/>
                <a:cs typeface="Arial" panose="020B0604020202020204" pitchFamily="34" charset="0"/>
              </a:rPr>
              <a:t> </a:t>
            </a:r>
            <a:r>
              <a:rPr lang="ms-MY" sz="1400" b="1" dirty="0">
                <a:latin typeface="Arial" panose="020B0604020202020204" pitchFamily="34" charset="0"/>
                <a:cs typeface="Arial" panose="020B0604020202020204" pitchFamily="34" charset="0"/>
              </a:rPr>
              <a:t>Isroilning ijtimoiy-iqtisodiy rivojlanishi. </a:t>
            </a:r>
            <a:r>
              <a:rPr lang="ms-MY" sz="1400" dirty="0">
                <a:latin typeface="Arial" panose="020B0604020202020204" pitchFamily="34" charset="0"/>
                <a:cs typeface="Arial" panose="020B0604020202020204" pitchFamily="34" charset="0"/>
              </a:rPr>
              <a:t>1947-yili BMT Xavfsizlik Kengashi Falastin bo‘yicha  rezolutsiya  qabul  qildi.  Unga  binoan  </a:t>
            </a:r>
            <a:r>
              <a:rPr lang="ms-MY" sz="1400" dirty="0" smtClean="0">
                <a:latin typeface="Arial" panose="020B0604020202020204" pitchFamily="34" charset="0"/>
                <a:cs typeface="Arial" panose="020B0604020202020204" pitchFamily="34" charset="0"/>
              </a:rPr>
              <a:t>1948 - </a:t>
            </a:r>
            <a:r>
              <a:rPr lang="ms-MY" sz="1400" dirty="0">
                <a:latin typeface="Arial" panose="020B0604020202020204" pitchFamily="34" charset="0"/>
                <a:cs typeface="Arial" panose="020B0604020202020204" pitchFamily="34" charset="0"/>
              </a:rPr>
              <a:t>yil 1-avgustdan Falastinda ikkita – yahudiylarning Isroil va arablarning Falastin davlatlarini tashkil qilish tavsiya etildi</a:t>
            </a:r>
            <a:r>
              <a:rPr lang="en-US" sz="1400" dirty="0" smtClean="0">
                <a:latin typeface="Arial" panose="020B0604020202020204" pitchFamily="34" charset="0"/>
                <a:cs typeface="Arial" panose="020B0604020202020204" pitchFamily="34" charset="0"/>
              </a:rPr>
              <a:t>. </a:t>
            </a:r>
            <a:r>
              <a:rPr lang="ms-MY" sz="1400" dirty="0">
                <a:latin typeface="Arial" panose="020B0604020202020204" pitchFamily="34" charset="0"/>
                <a:cs typeface="Arial" panose="020B0604020202020204" pitchFamily="34" charset="0"/>
              </a:rPr>
              <a:t>Isroil yahudiylarning milliy davlati hisoblanadi. U dastlab </a:t>
            </a:r>
            <a:r>
              <a:rPr lang="ms-MY" sz="1400" dirty="0" smtClean="0">
                <a:latin typeface="Arial" panose="020B0604020202020204" pitchFamily="34" charset="0"/>
                <a:cs typeface="Arial" panose="020B0604020202020204" pitchFamily="34" charset="0"/>
              </a:rPr>
              <a:t>yahudiylarning  milliy </a:t>
            </a:r>
            <a:r>
              <a:rPr lang="ms-MY" sz="1400" dirty="0">
                <a:latin typeface="Arial" panose="020B0604020202020204" pitchFamily="34" charset="0"/>
                <a:cs typeface="Arial" panose="020B0604020202020204" pitchFamily="34" charset="0"/>
              </a:rPr>
              <a:t>o‘chog‘i, boshpanasi sifatida tashkil topdi va shunday bo‘lib </a:t>
            </a:r>
            <a:r>
              <a:rPr lang="ms-MY" sz="1400" dirty="0" smtClean="0">
                <a:latin typeface="Arial" panose="020B0604020202020204" pitchFamily="34" charset="0"/>
                <a:cs typeface="Arial" panose="020B0604020202020204" pitchFamily="34" charset="0"/>
              </a:rPr>
              <a:t>qolmoqda. </a:t>
            </a:r>
            <a:endParaRPr sz="1400" dirty="0">
              <a:latin typeface="Arial" panose="020B0604020202020204" pitchFamily="34" charset="0"/>
              <a:cs typeface="Arial" panose="020B0604020202020204" pitchFamily="34" charset="0"/>
            </a:endParaRPr>
          </a:p>
        </p:txBody>
      </p:sp>
      <p:sp>
        <p:nvSpPr>
          <p:cNvPr id="6" name="object 6"/>
          <p:cNvSpPr txBox="1">
            <a:spLocks noGrp="1"/>
          </p:cNvSpPr>
          <p:nvPr>
            <p:ph type="title"/>
          </p:nvPr>
        </p:nvSpPr>
        <p:spPr>
          <a:xfrm>
            <a:off x="977900" y="111992"/>
            <a:ext cx="4114800" cy="332142"/>
          </a:xfrm>
          <a:prstGeom prst="rect">
            <a:avLst/>
          </a:prstGeom>
        </p:spPr>
        <p:txBody>
          <a:bodyPr vert="horz" wrap="square" lIns="0" tIns="16510" rIns="0" bIns="0" rtlCol="0">
            <a:spAutoFit/>
          </a:bodyPr>
          <a:lstStyle/>
          <a:p>
            <a:pPr marL="12700">
              <a:lnSpc>
                <a:spcPct val="100000"/>
              </a:lnSpc>
              <a:spcBef>
                <a:spcPts val="130"/>
              </a:spcBef>
            </a:pPr>
            <a:r>
              <a:rPr lang="en-US" dirty="0" err="1" smtClean="0"/>
              <a:t>Isroil</a:t>
            </a:r>
            <a:r>
              <a:rPr lang="en-US" dirty="0" smtClean="0"/>
              <a:t> XX </a:t>
            </a:r>
            <a:r>
              <a:rPr lang="en-US" dirty="0" err="1"/>
              <a:t>asr</a:t>
            </a:r>
            <a:r>
              <a:rPr lang="en-US" dirty="0"/>
              <a:t> </a:t>
            </a:r>
            <a:r>
              <a:rPr lang="en-US" dirty="0" err="1"/>
              <a:t>oxirida</a:t>
            </a:r>
            <a:endParaRPr lang="en-US" sz="2000" spc="5" dirty="0">
              <a:latin typeface="Arial" panose="020B0604020202020204" pitchFamily="34" charset="0"/>
              <a:cs typeface="Arial" panose="020B0604020202020204" pitchFamily="34" charset="0"/>
            </a:endParaRPr>
          </a:p>
        </p:txBody>
      </p:sp>
      <p:pic>
        <p:nvPicPr>
          <p:cNvPr id="11266" name="Picture 2" descr="https://gdb.rferl.org/14BDEF15-8BCB-4FC6-A6DA-40EC35C743AB_cx5_cy1_cw92_w1200_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6300" y="708025"/>
            <a:ext cx="2120180"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158" y="117727"/>
            <a:ext cx="4720342" cy="332142"/>
          </a:xfrm>
          <a:prstGeom prst="rect">
            <a:avLst/>
          </a:prstGeom>
        </p:spPr>
        <p:txBody>
          <a:bodyPr vert="horz" wrap="square" lIns="0" tIns="16510" rIns="0" bIns="0" rtlCol="0">
            <a:spAutoFit/>
          </a:bodyPr>
          <a:lstStyle/>
          <a:p>
            <a:pPr marL="12700" algn="ctr">
              <a:lnSpc>
                <a:spcPct val="100000"/>
              </a:lnSpc>
              <a:spcBef>
                <a:spcPts val="130"/>
              </a:spcBef>
            </a:pPr>
            <a:r>
              <a:rPr lang="en-US" dirty="0" err="1" smtClean="0"/>
              <a:t>Isroil</a:t>
            </a:r>
            <a:r>
              <a:rPr lang="en-US" dirty="0" smtClean="0"/>
              <a:t> XX </a:t>
            </a:r>
            <a:r>
              <a:rPr lang="en-US" dirty="0" err="1"/>
              <a:t>asr</a:t>
            </a:r>
            <a:r>
              <a:rPr lang="en-US" dirty="0"/>
              <a:t> </a:t>
            </a:r>
            <a:r>
              <a:rPr lang="en-US" dirty="0" err="1"/>
              <a:t>oxirida</a:t>
            </a:r>
            <a:endParaRPr spc="20" dirty="0">
              <a:latin typeface="Arial" panose="020B0604020202020204" pitchFamily="34" charset="0"/>
              <a:cs typeface="Arial" panose="020B0604020202020204" pitchFamily="34" charset="0"/>
            </a:endParaRPr>
          </a:p>
        </p:txBody>
      </p:sp>
      <p:sp>
        <p:nvSpPr>
          <p:cNvPr id="5" name="Прямоугольник 4"/>
          <p:cNvSpPr/>
          <p:nvPr/>
        </p:nvSpPr>
        <p:spPr>
          <a:xfrm>
            <a:off x="2044700" y="555625"/>
            <a:ext cx="3721100" cy="2462213"/>
          </a:xfrm>
          <a:prstGeom prst="rect">
            <a:avLst/>
          </a:prstGeom>
        </p:spPr>
        <p:txBody>
          <a:bodyPr wrap="square">
            <a:spAutoFit/>
          </a:bodyPr>
          <a:lstStyle/>
          <a:p>
            <a:pPr algn="just"/>
            <a:r>
              <a:rPr lang="ms-MY" sz="1400" dirty="0" smtClean="0">
                <a:latin typeface="Arial" panose="020B0604020202020204" pitchFamily="34" charset="0"/>
                <a:cs typeface="Arial" panose="020B0604020202020204" pitchFamily="34" charset="0"/>
              </a:rPr>
              <a:t>   Vatanga </a:t>
            </a:r>
            <a:r>
              <a:rPr lang="ms-MY" sz="1400" dirty="0">
                <a:latin typeface="Arial" panose="020B0604020202020204" pitchFamily="34" charset="0"/>
                <a:cs typeface="Arial" panose="020B0604020202020204" pitchFamily="34" charset="0"/>
              </a:rPr>
              <a:t>qaytish to‘g‘risidagi </a:t>
            </a:r>
            <a:r>
              <a:rPr lang="en-US" sz="1400" dirty="0">
                <a:latin typeface="Arial" panose="020B0604020202020204" pitchFamily="34" charset="0"/>
                <a:cs typeface="Arial" panose="020B0604020202020204" pitchFamily="34" charset="0"/>
              </a:rPr>
              <a:t>1950 </a:t>
            </a:r>
            <a:r>
              <a:rPr lang="en-US" sz="1400" dirty="0" err="1">
                <a:latin typeface="Arial" panose="020B0604020202020204" pitchFamily="34" charset="0"/>
                <a:cs typeface="Arial" panose="020B0604020202020204" pitchFamily="34" charset="0"/>
              </a:rPr>
              <a:t>yilgi</a:t>
            </a:r>
            <a:r>
              <a:rPr lang="en-US" sz="1400" dirty="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Qonun</a:t>
            </a:r>
            <a:r>
              <a:rPr lang="ms-MY" sz="1400" dirty="0" smtClean="0">
                <a:latin typeface="Arial" panose="020B0604020202020204" pitchFamily="34" charset="0"/>
                <a:cs typeface="Arial" panose="020B0604020202020204" pitchFamily="34" charset="0"/>
              </a:rPr>
              <a:t>ga  </a:t>
            </a:r>
            <a:r>
              <a:rPr lang="ms-MY" sz="1400" dirty="0">
                <a:latin typeface="Arial" panose="020B0604020202020204" pitchFamily="34" charset="0"/>
                <a:cs typeface="Arial" panose="020B0604020202020204" pitchFamily="34" charset="0"/>
              </a:rPr>
              <a:t>binoan  har  </a:t>
            </a:r>
            <a:r>
              <a:rPr lang="ms-MY" sz="1400" dirty="0" smtClean="0">
                <a:latin typeface="Arial" panose="020B0604020202020204" pitchFamily="34" charset="0"/>
                <a:cs typeface="Arial" panose="020B0604020202020204" pitchFamily="34" charset="0"/>
              </a:rPr>
              <a:t>qanday </a:t>
            </a:r>
            <a:r>
              <a:rPr lang="ms-MY" sz="1400" dirty="0">
                <a:latin typeface="Arial" panose="020B0604020202020204" pitchFamily="34" charset="0"/>
                <a:cs typeface="Arial" panose="020B0604020202020204" pitchFamily="34" charset="0"/>
              </a:rPr>
              <a:t>yahudiy o‘z oilasi, ya’ni  turmush  o‘rtog‘i,  farzandlari,  nabiralari  </a:t>
            </a:r>
            <a:r>
              <a:rPr lang="ms-MY" sz="1400" dirty="0" smtClean="0">
                <a:latin typeface="Arial" panose="020B0604020202020204" pitchFamily="34" charset="0"/>
                <a:cs typeface="Arial" panose="020B0604020202020204" pitchFamily="34" charset="0"/>
              </a:rPr>
              <a:t>bilan </a:t>
            </a:r>
            <a:r>
              <a:rPr lang="ms-MY" sz="1400" dirty="0">
                <a:latin typeface="Arial" panose="020B0604020202020204" pitchFamily="34" charset="0"/>
                <a:cs typeface="Arial" panose="020B0604020202020204" pitchFamily="34" charset="0"/>
              </a:rPr>
              <a:t>doimiy yashash uchun Isroilga kelish huquqiga ega</a:t>
            </a:r>
            <a:r>
              <a:rPr lang="ms-MY" sz="1400" dirty="0" smtClean="0">
                <a:latin typeface="Arial" panose="020B0604020202020204" pitchFamily="34" charset="0"/>
                <a:cs typeface="Arial" panose="020B0604020202020204" pitchFamily="34" charset="0"/>
              </a:rPr>
              <a:t>. </a:t>
            </a:r>
            <a:r>
              <a:rPr lang="ms-MY" sz="1400" dirty="0">
                <a:latin typeface="Arial" panose="020B0604020202020204" pitchFamily="34" charset="0"/>
                <a:cs typeface="Arial" panose="020B0604020202020204" pitchFamily="34" charset="0"/>
              </a:rPr>
              <a:t>Shundan  so‘ng </a:t>
            </a:r>
            <a:r>
              <a:rPr lang="en-US" sz="1400" dirty="0">
                <a:latin typeface="Arial" panose="020B0604020202020204" pitchFamily="34" charset="0"/>
                <a:cs typeface="Arial" panose="020B0604020202020204" pitchFamily="34" charset="0"/>
              </a:rPr>
              <a:t>1952 </a:t>
            </a:r>
            <a:r>
              <a:rPr lang="en-US" sz="1400" dirty="0" err="1">
                <a:latin typeface="Arial" panose="020B0604020202020204" pitchFamily="34" charset="0"/>
                <a:cs typeface="Arial" panose="020B0604020202020204" pitchFamily="34" charset="0"/>
              </a:rPr>
              <a:t>yilgi</a:t>
            </a:r>
            <a:r>
              <a:rPr lang="en-US" sz="1400" dirty="0">
                <a:latin typeface="Arial" panose="020B0604020202020204" pitchFamily="34" charset="0"/>
                <a:cs typeface="Arial" panose="020B0604020202020204" pitchFamily="34" charset="0"/>
              </a:rPr>
              <a:t> </a:t>
            </a:r>
            <a:r>
              <a:rPr lang="ms-MY" sz="1400" dirty="0" smtClean="0">
                <a:latin typeface="Arial" panose="020B0604020202020204" pitchFamily="34" charset="0"/>
                <a:cs typeface="Arial" panose="020B0604020202020204" pitchFamily="34" charset="0"/>
              </a:rPr>
              <a:t>qabul </a:t>
            </a:r>
            <a:r>
              <a:rPr lang="ms-MY" sz="1400" dirty="0">
                <a:latin typeface="Arial" panose="020B0604020202020204" pitchFamily="34" charset="0"/>
                <a:cs typeface="Arial" panose="020B0604020202020204" pitchFamily="34" charset="0"/>
              </a:rPr>
              <a:t>qilingan fuqarolik to‘g‘risidagi qonunga ko‘ra  Isroilga  kelgan  </a:t>
            </a:r>
            <a:r>
              <a:rPr lang="ms-MY" sz="1400" dirty="0" smtClean="0">
                <a:latin typeface="Arial" panose="020B0604020202020204" pitchFamily="34" charset="0"/>
                <a:cs typeface="Arial" panose="020B0604020202020204" pitchFamily="34" charset="0"/>
              </a:rPr>
              <a:t>barcha </a:t>
            </a:r>
            <a:r>
              <a:rPr lang="ms-MY" sz="1400" dirty="0">
                <a:latin typeface="Arial" panose="020B0604020202020204" pitchFamily="34" charset="0"/>
                <a:cs typeface="Arial" panose="020B0604020202020204" pitchFamily="34" charset="0"/>
              </a:rPr>
              <a:t>yahudiylar o‘z-o‘zidan fuqarolikka ega bo‘lishi tartibi o‘rnatildi. </a:t>
            </a:r>
            <a:endParaRPr lang="ms-MY" sz="1400" dirty="0" smtClean="0">
              <a:latin typeface="Arial" panose="020B0604020202020204" pitchFamily="34" charset="0"/>
              <a:cs typeface="Arial" panose="020B0604020202020204" pitchFamily="34" charset="0"/>
            </a:endParaRPr>
          </a:p>
          <a:p>
            <a:pPr algn="just"/>
            <a:r>
              <a:rPr lang="ms-MY" sz="1400" dirty="0">
                <a:latin typeface="Arial" panose="020B0604020202020204" pitchFamily="34" charset="0"/>
                <a:cs typeface="Arial" panose="020B0604020202020204" pitchFamily="34" charset="0"/>
              </a:rPr>
              <a:t> </a:t>
            </a:r>
            <a:r>
              <a:rPr lang="ms-MY" sz="1400" dirty="0" smtClean="0">
                <a:latin typeface="Arial" panose="020B0604020202020204" pitchFamily="34" charset="0"/>
                <a:cs typeface="Arial" panose="020B0604020202020204" pitchFamily="34" charset="0"/>
              </a:rPr>
              <a:t>   Bu </a:t>
            </a:r>
            <a:r>
              <a:rPr lang="ms-MY" sz="1400" dirty="0">
                <a:latin typeface="Arial" panose="020B0604020202020204" pitchFamily="34" charset="0"/>
                <a:cs typeface="Arial" panose="020B0604020202020204" pitchFamily="34" charset="0"/>
              </a:rPr>
              <a:t>qonunlar repatriatsiya hisobiga Isroil aholisining tez o‘sishiga olib  keldi. </a:t>
            </a:r>
            <a:endParaRPr lang="ru-RU" sz="1400" dirty="0">
              <a:latin typeface="Arial" panose="020B0604020202020204" pitchFamily="34" charset="0"/>
              <a:cs typeface="Arial" panose="020B0604020202020204" pitchFamily="34" charset="0"/>
            </a:endParaRPr>
          </a:p>
        </p:txBody>
      </p:sp>
      <p:pic>
        <p:nvPicPr>
          <p:cNvPr id="12290" name="Picture 2" descr="https://distant-office.com/description/imagescache/50/50d378b905d1587cc8ee09ba90f0272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00" y="610181"/>
            <a:ext cx="1905000" cy="119687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avatars.mds.yandex.net/get-zen_doc/1862846/pub_5dc53a5ed4f07acdcc2b057c_5dc545f2c31e4900b03d1c5e/scale_1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700" y="1836052"/>
            <a:ext cx="1905000" cy="1250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339" y="130256"/>
            <a:ext cx="4072271" cy="324448"/>
          </a:xfrm>
          <a:prstGeom prst="rect">
            <a:avLst/>
          </a:prstGeom>
        </p:spPr>
        <p:txBody>
          <a:bodyPr vert="horz" wrap="square" lIns="0" tIns="16510" rIns="0" bIns="0" rtlCol="0">
            <a:spAutoFit/>
          </a:bodyPr>
          <a:lstStyle/>
          <a:p>
            <a:pPr marL="12700" algn="ctr">
              <a:lnSpc>
                <a:spcPct val="100000"/>
              </a:lnSpc>
              <a:spcBef>
                <a:spcPts val="130"/>
              </a:spcBef>
            </a:pPr>
            <a:r>
              <a:rPr lang="en-US" sz="2000" dirty="0" err="1" smtClean="0"/>
              <a:t>Isroil</a:t>
            </a:r>
            <a:r>
              <a:rPr lang="en-US" sz="2000" dirty="0" smtClean="0"/>
              <a:t> XX </a:t>
            </a:r>
            <a:r>
              <a:rPr lang="en-US" sz="2000" dirty="0" err="1"/>
              <a:t>asr</a:t>
            </a:r>
            <a:r>
              <a:rPr lang="en-US" sz="2000" dirty="0"/>
              <a:t> </a:t>
            </a:r>
            <a:r>
              <a:rPr lang="en-US" sz="2000" dirty="0" err="1"/>
              <a:t>oxirida</a:t>
            </a:r>
            <a:endParaRPr spc="20" dirty="0">
              <a:latin typeface="Arial" panose="020B0604020202020204" pitchFamily="34" charset="0"/>
              <a:cs typeface="Arial" panose="020B0604020202020204" pitchFamily="34" charset="0"/>
            </a:endParaRPr>
          </a:p>
        </p:txBody>
      </p:sp>
      <p:sp>
        <p:nvSpPr>
          <p:cNvPr id="15" name="Скругленный прямоугольник 14"/>
          <p:cNvSpPr/>
          <p:nvPr/>
        </p:nvSpPr>
        <p:spPr>
          <a:xfrm>
            <a:off x="139700" y="631825"/>
            <a:ext cx="3624579" cy="242971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ms-MY" sz="1400" dirty="0" smtClean="0">
                <a:latin typeface="Arial" panose="020B0604020202020204" pitchFamily="34" charset="0"/>
                <a:cs typeface="Arial" panose="020B0604020202020204" pitchFamily="34" charset="0"/>
              </a:rPr>
              <a:t>     O‘z </a:t>
            </a:r>
            <a:r>
              <a:rPr lang="ms-MY" sz="1400" dirty="0">
                <a:latin typeface="Arial" panose="020B0604020202020204" pitchFamily="34" charset="0"/>
                <a:cs typeface="Arial" panose="020B0604020202020204" pitchFamily="34" charset="0"/>
              </a:rPr>
              <a:t>mustaqil taraqqiyotining bir necha o‘n yili ichida Isroil </a:t>
            </a:r>
            <a:r>
              <a:rPr lang="ms-MY" sz="1400" dirty="0" smtClean="0">
                <a:latin typeface="Arial" panose="020B0604020202020204" pitchFamily="34" charset="0"/>
                <a:cs typeface="Arial" panose="020B0604020202020204" pitchFamily="34" charset="0"/>
              </a:rPr>
              <a:t>harbiy-sanoat </a:t>
            </a:r>
            <a:r>
              <a:rPr lang="ms-MY" sz="1400" dirty="0">
                <a:latin typeface="Arial" panose="020B0604020202020204" pitchFamily="34" charset="0"/>
                <a:cs typeface="Arial" panose="020B0604020202020204" pitchFamily="34" charset="0"/>
              </a:rPr>
              <a:t>kompleksi nihoyatda rivojlangan mamlakatga aylandi. </a:t>
            </a:r>
            <a:r>
              <a:rPr lang="ms-MY" sz="1400" dirty="0" smtClean="0">
                <a:latin typeface="Arial" panose="020B0604020202020204" pitchFamily="34" charset="0"/>
                <a:cs typeface="Arial" panose="020B0604020202020204" pitchFamily="34" charset="0"/>
              </a:rPr>
              <a:t>Harbiy-sanoat </a:t>
            </a:r>
            <a:r>
              <a:rPr lang="ms-MY" sz="1400" dirty="0">
                <a:latin typeface="Arial" panose="020B0604020202020204" pitchFamily="34" charset="0"/>
                <a:cs typeface="Arial" panose="020B0604020202020204" pitchFamily="34" charset="0"/>
              </a:rPr>
              <a:t>kompleksining rivojlanishi metallga ishlov berish, </a:t>
            </a:r>
            <a:r>
              <a:rPr lang="ms-MY" sz="1400" dirty="0" smtClean="0">
                <a:latin typeface="Arial" panose="020B0604020202020204" pitchFamily="34" charset="0"/>
                <a:cs typeface="Arial" panose="020B0604020202020204" pitchFamily="34" charset="0"/>
              </a:rPr>
              <a:t>mashinasozlik, elektrotexnika, elektronika va olmosga ishlov berish singari </a:t>
            </a:r>
            <a:r>
              <a:rPr lang="ms-MY" sz="1400" dirty="0">
                <a:latin typeface="Arial" panose="020B0604020202020204" pitchFamily="34" charset="0"/>
                <a:cs typeface="Arial" panose="020B0604020202020204" pitchFamily="34" charset="0"/>
              </a:rPr>
              <a:t>boshqa turdosh sohalarning ham jadal taraqqiy etishiga sabab </a:t>
            </a:r>
            <a:r>
              <a:rPr lang="ms-MY" sz="1400" dirty="0" smtClean="0">
                <a:latin typeface="Arial" panose="020B0604020202020204" pitchFamily="34" charset="0"/>
                <a:cs typeface="Arial" panose="020B0604020202020204" pitchFamily="34" charset="0"/>
              </a:rPr>
              <a:t>bo‘ldi.</a:t>
            </a:r>
            <a:endParaRPr lang="ru-RU" sz="1400" dirty="0">
              <a:latin typeface="Arial" panose="020B0604020202020204" pitchFamily="34" charset="0"/>
              <a:cs typeface="Arial" panose="020B0604020202020204" pitchFamily="34" charset="0"/>
            </a:endParaRPr>
          </a:p>
        </p:txBody>
      </p:sp>
      <p:pic>
        <p:nvPicPr>
          <p:cNvPr id="13314" name="Picture 2" descr="http://global-travel.ru/media/news/item/59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686" y="784225"/>
            <a:ext cx="1825414"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 y="109488"/>
            <a:ext cx="5117466" cy="293670"/>
          </a:xfrm>
          <a:prstGeom prst="rect">
            <a:avLst/>
          </a:prstGeom>
        </p:spPr>
        <p:txBody>
          <a:bodyPr vert="horz" wrap="square" lIns="0" tIns="16510" rIns="0" bIns="0" rtlCol="0">
            <a:spAutoFit/>
          </a:bodyPr>
          <a:lstStyle/>
          <a:p>
            <a:pPr marL="12700" algn="ctr">
              <a:lnSpc>
                <a:spcPct val="100000"/>
              </a:lnSpc>
              <a:spcBef>
                <a:spcPts val="130"/>
              </a:spcBef>
            </a:pPr>
            <a:r>
              <a:rPr lang="en-US" sz="1800" dirty="0" err="1" smtClean="0"/>
              <a:t>Isroil</a:t>
            </a:r>
            <a:r>
              <a:rPr lang="en-US" sz="1800" dirty="0" smtClean="0"/>
              <a:t> XX </a:t>
            </a:r>
            <a:r>
              <a:rPr lang="en-US" sz="1800" dirty="0" err="1"/>
              <a:t>asr</a:t>
            </a:r>
            <a:r>
              <a:rPr lang="en-US" sz="1800" dirty="0"/>
              <a:t> </a:t>
            </a:r>
            <a:r>
              <a:rPr lang="en-US" sz="1800" dirty="0" err="1"/>
              <a:t>oxirida</a:t>
            </a:r>
            <a:endParaRPr lang="en-US" sz="1800" spc="2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968500" y="631825"/>
            <a:ext cx="3657600" cy="24302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ms-MY" sz="1400" dirty="0" smtClean="0">
                <a:latin typeface="Arial" panose="020B0604020202020204" pitchFamily="34" charset="0"/>
                <a:cs typeface="Arial" panose="020B0604020202020204" pitchFamily="34" charset="0"/>
              </a:rPr>
              <a:t>   1990-yillardan  </a:t>
            </a:r>
            <a:r>
              <a:rPr lang="ms-MY" sz="1400" dirty="0">
                <a:latin typeface="Arial" panose="020B0604020202020204" pitchFamily="34" charset="0"/>
                <a:cs typeface="Arial" panose="020B0604020202020204" pitchFamily="34" charset="0"/>
              </a:rPr>
              <a:t>Isroil iqtisodi jadal rivojlanayotgan mamlakatlar qatoriga kirdi. Mutaxassislarning fikriga ko‘ra, bu </a:t>
            </a:r>
            <a:r>
              <a:rPr lang="ms-MY" sz="1400" dirty="0" smtClean="0">
                <a:latin typeface="Arial" panose="020B0604020202020204" pitchFamily="34" charset="0"/>
                <a:cs typeface="Arial" panose="020B0604020202020204" pitchFamily="34" charset="0"/>
              </a:rPr>
              <a:t>mamlakatda haqiqiy </a:t>
            </a:r>
            <a:r>
              <a:rPr lang="ms-MY" sz="1400" dirty="0">
                <a:latin typeface="Arial" panose="020B0604020202020204" pitchFamily="34" charset="0"/>
                <a:cs typeface="Arial" panose="020B0604020202020204" pitchFamily="34" charset="0"/>
              </a:rPr>
              <a:t>iqtisodiy yuksalish boshlandi. Isroil xo‘jaligi o‘z tuzilishiga  ko‘ra </a:t>
            </a:r>
            <a:r>
              <a:rPr lang="ms-MY" sz="1400" dirty="0" smtClean="0">
                <a:latin typeface="Arial" panose="020B0604020202020204" pitchFamily="34" charset="0"/>
                <a:cs typeface="Arial" panose="020B0604020202020204" pitchFamily="34" charset="0"/>
              </a:rPr>
              <a:t>AQSH va G‘arbiy Yevropa </a:t>
            </a:r>
            <a:r>
              <a:rPr lang="ms-MY" sz="1400" dirty="0">
                <a:latin typeface="Arial" panose="020B0604020202020204" pitchFamily="34" charset="0"/>
                <a:cs typeface="Arial" panose="020B0604020202020204" pitchFamily="34" charset="0"/>
              </a:rPr>
              <a:t>mamlakatlarinikiga yaqinlashdi va postindustrial modelga  moslashdi</a:t>
            </a:r>
            <a:r>
              <a:rPr lang="ms-MY" sz="1400" dirty="0" smtClean="0">
                <a:latin typeface="Arial" panose="020B0604020202020204" pitchFamily="34" charset="0"/>
                <a:cs typeface="Arial" panose="020B0604020202020204" pitchFamily="34" charset="0"/>
              </a:rPr>
              <a:t>. </a:t>
            </a:r>
          </a:p>
          <a:p>
            <a:pPr algn="just"/>
            <a:r>
              <a:rPr lang="ms-MY" sz="1400" dirty="0" smtClean="0">
                <a:latin typeface="Arial" panose="020B0604020202020204" pitchFamily="34" charset="0"/>
                <a:cs typeface="Arial" panose="020B0604020202020204" pitchFamily="34" charset="0"/>
              </a:rPr>
              <a:t>    Bunday </a:t>
            </a:r>
            <a:r>
              <a:rPr lang="ms-MY" sz="1400" dirty="0">
                <a:latin typeface="Arial" panose="020B0604020202020204" pitchFamily="34" charset="0"/>
                <a:cs typeface="Arial" panose="020B0604020202020204" pitchFamily="34" charset="0"/>
              </a:rPr>
              <a:t>muvaffaqiyatlarga erishishga ichki va tashqi holatlarning qulayligi yordam berdi.</a:t>
            </a:r>
            <a:endParaRPr lang="ru-RU" sz="1400" dirty="0">
              <a:latin typeface="Arial" panose="020B0604020202020204" pitchFamily="34" charset="0"/>
              <a:cs typeface="Arial" panose="020B0604020202020204" pitchFamily="34" charset="0"/>
            </a:endParaRPr>
          </a:p>
        </p:txBody>
      </p:sp>
      <p:pic>
        <p:nvPicPr>
          <p:cNvPr id="10242" name="Picture 2" descr="https://i.pinimg.com/originals/0f/5f/4a/0f5f4a8fc8639918f41658c390081c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00" y="631825"/>
            <a:ext cx="1752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92100" y="2832461"/>
            <a:ext cx="1447800" cy="2077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smtClean="0">
                <a:latin typeface="Arial" panose="020B0604020202020204" pitchFamily="34" charset="0"/>
                <a:cs typeface="Arial" panose="020B0604020202020204" pitchFamily="34" charset="0"/>
              </a:rPr>
              <a:t>Tel-Aviv</a:t>
            </a:r>
            <a:endParaRPr lang="ru-RU"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p:nvPr/>
        </p:nvSpPr>
        <p:spPr>
          <a:xfrm>
            <a:off x="849964" y="2449871"/>
            <a:ext cx="1025525" cy="243840"/>
          </a:xfrm>
          <a:prstGeom prst="rect">
            <a:avLst/>
          </a:prstGeom>
        </p:spPr>
        <p:txBody>
          <a:bodyPr vert="horz" wrap="square" lIns="0" tIns="16510" rIns="0" bIns="0" rtlCol="0">
            <a:spAutoFit/>
          </a:bodyPr>
          <a:lstStyle/>
          <a:p>
            <a:pPr marL="12700">
              <a:lnSpc>
                <a:spcPct val="100000"/>
              </a:lnSpc>
              <a:spcBef>
                <a:spcPts val="130"/>
              </a:spcBef>
            </a:pPr>
            <a:r>
              <a:rPr sz="1400" spc="-70" dirty="0">
                <a:solidFill>
                  <a:srgbClr val="FFFFFF"/>
                </a:solidFill>
                <a:latin typeface="Arial"/>
                <a:cs typeface="Arial"/>
              </a:rPr>
              <a:t>Г</a:t>
            </a:r>
            <a:r>
              <a:rPr sz="1400" spc="30" dirty="0">
                <a:solidFill>
                  <a:srgbClr val="FFFFFF"/>
                </a:solidFill>
                <a:latin typeface="Arial"/>
                <a:cs typeface="Arial"/>
              </a:rPr>
              <a:t>л</a:t>
            </a:r>
            <a:r>
              <a:rPr sz="1400" spc="15" dirty="0">
                <a:solidFill>
                  <a:srgbClr val="FFFFFF"/>
                </a:solidFill>
                <a:latin typeface="Arial"/>
                <a:cs typeface="Arial"/>
              </a:rPr>
              <a:t>о</a:t>
            </a:r>
            <a:r>
              <a:rPr sz="1400" spc="-20" dirty="0">
                <a:solidFill>
                  <a:srgbClr val="FFFFFF"/>
                </a:solidFill>
                <a:latin typeface="Arial"/>
                <a:cs typeface="Arial"/>
              </a:rPr>
              <a:t>б</a:t>
            </a:r>
            <a:r>
              <a:rPr sz="1400" spc="15" dirty="0">
                <a:solidFill>
                  <a:srgbClr val="FFFFFF"/>
                </a:solidFill>
                <a:latin typeface="Arial"/>
                <a:cs typeface="Arial"/>
              </a:rPr>
              <a:t>альная</a:t>
            </a:r>
            <a:endParaRPr sz="1400">
              <a:latin typeface="Arial"/>
              <a:cs typeface="Arial"/>
            </a:endParaRPr>
          </a:p>
        </p:txBody>
      </p:sp>
      <p:sp>
        <p:nvSpPr>
          <p:cNvPr id="20" name="Скругленный прямоугольник 19"/>
          <p:cNvSpPr/>
          <p:nvPr/>
        </p:nvSpPr>
        <p:spPr>
          <a:xfrm>
            <a:off x="139700" y="629892"/>
            <a:ext cx="4114800" cy="251653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1400" dirty="0" smtClean="0">
                <a:latin typeface="Arial" panose="020B0604020202020204" pitchFamily="34" charset="0"/>
                <a:cs typeface="Arial" panose="020B0604020202020204" pitchFamily="34" charset="0"/>
              </a:rPr>
              <a:t> </a:t>
            </a:r>
            <a:r>
              <a:rPr lang="ms-MY" sz="1400" dirty="0" smtClean="0">
                <a:latin typeface="Arial" panose="020B0604020202020204" pitchFamily="34" charset="0"/>
                <a:cs typeface="Arial" panose="020B0604020202020204" pitchFamily="34" charset="0"/>
              </a:rPr>
              <a:t>1990-yillarda </a:t>
            </a:r>
            <a:r>
              <a:rPr lang="ms-MY" sz="1400" dirty="0">
                <a:latin typeface="Arial" panose="020B0604020202020204" pitchFamily="34" charset="0"/>
                <a:cs typeface="Arial" panose="020B0604020202020204" pitchFamily="34" charset="0"/>
              </a:rPr>
              <a:t>sobiq SSSRdan 600 </a:t>
            </a:r>
            <a:r>
              <a:rPr lang="ms-MY" sz="1400" dirty="0" smtClean="0">
                <a:latin typeface="Arial" panose="020B0604020202020204" pitchFamily="34" charset="0"/>
                <a:cs typeface="Arial" panose="020B0604020202020204" pitchFamily="34" charset="0"/>
              </a:rPr>
              <a:t>ming kishining </a:t>
            </a:r>
            <a:r>
              <a:rPr lang="ms-MY" sz="1400" dirty="0">
                <a:latin typeface="Arial" panose="020B0604020202020204" pitchFamily="34" charset="0"/>
                <a:cs typeface="Arial" panose="020B0604020202020204" pitchFamily="34" charset="0"/>
              </a:rPr>
              <a:t>Isroilga ko‘chib kelishi qurilish, sanoatning ayrim sohalarida jadal rivojlanishni ta’minladi. Yuqori ma’lumot darajasi va  iqtisodiy  faollikka ega bo‘lgan yangi immigrantlar Isroilning qiyofasini o‘zgartirib yubordi. Ayni paytda ko‘plab omillar sababli mamlakat iqtisodiyoti tashqi moliyaviy manbalarga kuchli bog‘langan  (AQSH  har  yili  3  mlrd  </a:t>
            </a:r>
            <a:r>
              <a:rPr lang="ms-MY" sz="1400" dirty="0" smtClean="0">
                <a:latin typeface="Arial" panose="020B0604020202020204" pitchFamily="34" charset="0"/>
                <a:cs typeface="Arial" panose="020B0604020202020204" pitchFamily="34" charset="0"/>
              </a:rPr>
              <a:t>dollar miqdorida </a:t>
            </a:r>
            <a:r>
              <a:rPr lang="ms-MY" sz="1400" dirty="0">
                <a:latin typeface="Arial" panose="020B0604020202020204" pitchFamily="34" charset="0"/>
                <a:cs typeface="Arial" panose="020B0604020202020204" pitchFamily="34" charset="0"/>
              </a:rPr>
              <a:t>beminnat yordam ko‘rsatadi) va uning uchun yuqori militarizatsiya  darajasi   </a:t>
            </a:r>
            <a:r>
              <a:rPr lang="ms-MY" sz="1400" dirty="0" smtClean="0">
                <a:latin typeface="Arial" panose="020B0604020202020204" pitchFamily="34" charset="0"/>
                <a:cs typeface="Arial" panose="020B0604020202020204" pitchFamily="34" charset="0"/>
              </a:rPr>
              <a:t>xarakterlidir.</a:t>
            </a:r>
            <a:endParaRPr lang="ru-RU" sz="1400" dirty="0">
              <a:latin typeface="Arial" panose="020B0604020202020204" pitchFamily="34" charset="0"/>
              <a:cs typeface="Arial" panose="020B0604020202020204" pitchFamily="34" charset="0"/>
            </a:endParaRPr>
          </a:p>
        </p:txBody>
      </p:sp>
      <p:sp>
        <p:nvSpPr>
          <p:cNvPr id="11" name="object 2"/>
          <p:cNvSpPr txBox="1">
            <a:spLocks noGrp="1"/>
          </p:cNvSpPr>
          <p:nvPr>
            <p:ph type="title"/>
          </p:nvPr>
        </p:nvSpPr>
        <p:spPr>
          <a:xfrm>
            <a:off x="213360" y="109488"/>
            <a:ext cx="5117466" cy="293670"/>
          </a:xfrm>
          <a:prstGeom prst="rect">
            <a:avLst/>
          </a:prstGeom>
        </p:spPr>
        <p:txBody>
          <a:bodyPr vert="horz" wrap="square" lIns="0" tIns="16510" rIns="0" bIns="0" rtlCol="0">
            <a:spAutoFit/>
          </a:bodyPr>
          <a:lstStyle/>
          <a:p>
            <a:pPr marL="12700" algn="ctr">
              <a:lnSpc>
                <a:spcPct val="100000"/>
              </a:lnSpc>
              <a:spcBef>
                <a:spcPts val="130"/>
              </a:spcBef>
            </a:pPr>
            <a:r>
              <a:rPr lang="en-US" sz="1800" dirty="0" err="1" smtClean="0"/>
              <a:t>Isroil</a:t>
            </a:r>
            <a:r>
              <a:rPr lang="en-US" sz="1800" dirty="0" smtClean="0"/>
              <a:t> XX </a:t>
            </a:r>
            <a:r>
              <a:rPr lang="en-US" sz="1800" dirty="0" err="1"/>
              <a:t>asr</a:t>
            </a:r>
            <a:r>
              <a:rPr lang="en-US" sz="1800" dirty="0"/>
              <a:t> </a:t>
            </a:r>
            <a:r>
              <a:rPr lang="en-US" sz="1800" dirty="0" err="1"/>
              <a:t>oxirida</a:t>
            </a:r>
            <a:endParaRPr lang="en-US" sz="1800" spc="20" dirty="0">
              <a:latin typeface="Times New Roman" panose="02020603050405020304" pitchFamily="18" charset="0"/>
              <a:cs typeface="Times New Roman" panose="02020603050405020304" pitchFamily="18" charset="0"/>
            </a:endParaRPr>
          </a:p>
        </p:txBody>
      </p:sp>
      <p:pic>
        <p:nvPicPr>
          <p:cNvPr id="9218" name="Picture 2" descr="https://qtxasset.com/hotelmanagement/1574192056/Tel-Aviv-Promenade.jpg/Tel-Aviv-Promenade.jpg?VYrFCA9nKoMr52Zat3ZVmrrbIHsvMMl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2440" y="708025"/>
            <a:ext cx="1365271" cy="2211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700" y="95672"/>
            <a:ext cx="5539831" cy="262892"/>
          </a:xfrm>
          <a:prstGeom prst="rect">
            <a:avLst/>
          </a:prstGeom>
        </p:spPr>
        <p:txBody>
          <a:bodyPr vert="horz" wrap="square" lIns="0" tIns="16510" rIns="0" bIns="0" rtlCol="0">
            <a:spAutoFit/>
          </a:bodyPr>
          <a:lstStyle/>
          <a:p>
            <a:pPr marL="12700" algn="ctr">
              <a:lnSpc>
                <a:spcPct val="100000"/>
              </a:lnSpc>
              <a:spcBef>
                <a:spcPts val="130"/>
              </a:spcBef>
            </a:pPr>
            <a:r>
              <a:rPr lang="ms-MY" sz="1600" dirty="0"/>
              <a:t>XX asr oxirlarida Falastin </a:t>
            </a:r>
            <a:r>
              <a:rPr lang="ms-MY" sz="1600" dirty="0" smtClean="0"/>
              <a:t>muammosining </a:t>
            </a:r>
            <a:r>
              <a:rPr lang="ms-MY" sz="1600" dirty="0"/>
              <a:t>hal etilishi.</a:t>
            </a:r>
            <a:endParaRPr sz="1600" spc="15" dirty="0"/>
          </a:p>
        </p:txBody>
      </p:sp>
      <p:sp>
        <p:nvSpPr>
          <p:cNvPr id="5" name="Скругленный прямоугольник 4"/>
          <p:cNvSpPr/>
          <p:nvPr/>
        </p:nvSpPr>
        <p:spPr>
          <a:xfrm>
            <a:off x="139700" y="631825"/>
            <a:ext cx="1676400" cy="2438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ms-MY" dirty="0" smtClean="0"/>
          </a:p>
          <a:p>
            <a:endParaRPr lang="ms-MY" dirty="0"/>
          </a:p>
          <a:p>
            <a:endParaRPr lang="ms-MY" dirty="0" smtClean="0"/>
          </a:p>
          <a:p>
            <a:endParaRPr lang="ms-MY" dirty="0"/>
          </a:p>
          <a:p>
            <a:endParaRPr lang="ms-MY" dirty="0" smtClean="0"/>
          </a:p>
          <a:p>
            <a:endParaRPr lang="ms-MY" dirty="0"/>
          </a:p>
          <a:p>
            <a:r>
              <a:rPr lang="ms-MY" sz="1200" dirty="0" smtClean="0">
                <a:latin typeface="Arial" panose="020B0604020202020204" pitchFamily="34" charset="0"/>
                <a:cs typeface="Arial" panose="020B0604020202020204" pitchFamily="34" charset="0"/>
              </a:rPr>
              <a:t>   Yosir  </a:t>
            </a:r>
            <a:r>
              <a:rPr lang="ms-MY" sz="1200" dirty="0">
                <a:latin typeface="Arial" panose="020B0604020202020204" pitchFamily="34" charset="0"/>
                <a:cs typeface="Arial" panose="020B0604020202020204" pitchFamily="34" charset="0"/>
              </a:rPr>
              <a:t>Arofat</a:t>
            </a:r>
            <a:endParaRPr lang="ru-RU" sz="1200" dirty="0">
              <a:latin typeface="Arial" panose="020B0604020202020204" pitchFamily="34" charset="0"/>
              <a:cs typeface="Arial" panose="020B0604020202020204" pitchFamily="34" charset="0"/>
            </a:endParaRPr>
          </a:p>
        </p:txBody>
      </p:sp>
      <p:sp>
        <p:nvSpPr>
          <p:cNvPr id="3" name="Прямоугольник 2"/>
          <p:cNvSpPr/>
          <p:nvPr/>
        </p:nvSpPr>
        <p:spPr>
          <a:xfrm>
            <a:off x="1968501" y="555625"/>
            <a:ext cx="3711030" cy="2667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4" name="Прямоугольник 3"/>
          <p:cNvSpPr/>
          <p:nvPr/>
        </p:nvSpPr>
        <p:spPr>
          <a:xfrm>
            <a:off x="1996441" y="557530"/>
            <a:ext cx="3640666" cy="2677656"/>
          </a:xfrm>
          <a:prstGeom prst="rect">
            <a:avLst/>
          </a:prstGeom>
        </p:spPr>
        <p:txBody>
          <a:bodyPr wrap="square">
            <a:spAutoFit/>
          </a:bodyPr>
          <a:lstStyle/>
          <a:p>
            <a:pPr algn="just"/>
            <a:r>
              <a:rPr lang="ms-MY" sz="1400" dirty="0" smtClean="0">
                <a:latin typeface="Arial" panose="020B0604020202020204" pitchFamily="34" charset="0"/>
                <a:cs typeface="Arial" panose="020B0604020202020204" pitchFamily="34" charset="0"/>
              </a:rPr>
              <a:t>   1948</a:t>
            </a:r>
            <a:r>
              <a:rPr lang="ms-MY" sz="1400" b="1" dirty="0" smtClean="0">
                <a:latin typeface="Arial" panose="020B0604020202020204" pitchFamily="34" charset="0"/>
                <a:cs typeface="Arial" panose="020B0604020202020204" pitchFamily="34" charset="0"/>
              </a:rPr>
              <a:t>-</a:t>
            </a:r>
            <a:r>
              <a:rPr lang="ms-MY" sz="1400" dirty="0" smtClean="0">
                <a:latin typeface="Arial" panose="020B0604020202020204" pitchFamily="34" charset="0"/>
                <a:cs typeface="Arial" panose="020B0604020202020204" pitchFamily="34" charset="0"/>
              </a:rPr>
              <a:t>yili </a:t>
            </a:r>
            <a:r>
              <a:rPr lang="ms-MY" sz="1400" dirty="0">
                <a:latin typeface="Arial" panose="020B0604020202020204" pitchFamily="34" charset="0"/>
                <a:cs typeface="Arial" panose="020B0604020202020204" pitchFamily="34" charset="0"/>
              </a:rPr>
              <a:t>Isroil va Falastin davlatini tuzish rejasini arab aholisi adolatsiz deb hisobladi va qabul qilmadi. Shu davrdan boshlab </a:t>
            </a:r>
            <a:r>
              <a:rPr lang="ms-MY" sz="1400" dirty="0" smtClean="0">
                <a:latin typeface="Arial" panose="020B0604020202020204" pitchFamily="34" charset="0"/>
                <a:cs typeface="Arial" panose="020B0604020202020204" pitchFamily="34" charset="0"/>
              </a:rPr>
              <a:t>Falastin </a:t>
            </a:r>
            <a:r>
              <a:rPr lang="ms-MY" sz="1400" dirty="0">
                <a:latin typeface="Arial" panose="020B0604020202020204" pitchFamily="34" charset="0"/>
                <a:cs typeface="Arial" panose="020B0604020202020204" pitchFamily="34" charset="0"/>
              </a:rPr>
              <a:t>xalqining o‘z davlatini  tuzish uchun  kurashi   boshlandi. Bu kurash arab davlatlari va sobiq Ittifoq tomonidan qo‘llab-quvvatlandi. </a:t>
            </a:r>
            <a:endParaRPr lang="ms-MY" sz="1400" dirty="0" smtClean="0">
              <a:latin typeface="Arial" panose="020B0604020202020204" pitchFamily="34" charset="0"/>
              <a:cs typeface="Arial" panose="020B0604020202020204" pitchFamily="34" charset="0"/>
            </a:endParaRPr>
          </a:p>
          <a:p>
            <a:pPr algn="just"/>
            <a:r>
              <a:rPr lang="ms-MY" sz="1400" dirty="0">
                <a:latin typeface="Arial" panose="020B0604020202020204" pitchFamily="34" charset="0"/>
                <a:cs typeface="Arial" panose="020B0604020202020204" pitchFamily="34" charset="0"/>
              </a:rPr>
              <a:t> </a:t>
            </a:r>
            <a:r>
              <a:rPr lang="ms-MY" sz="1400" dirty="0" smtClean="0">
                <a:latin typeface="Arial" panose="020B0604020202020204" pitchFamily="34" charset="0"/>
                <a:cs typeface="Arial" panose="020B0604020202020204" pitchFamily="34" charset="0"/>
              </a:rPr>
              <a:t>    Falastin arablarining </a:t>
            </a:r>
            <a:r>
              <a:rPr lang="ms-MY" sz="1400" dirty="0">
                <a:latin typeface="Arial" panose="020B0604020202020204" pitchFamily="34" charset="0"/>
                <a:cs typeface="Arial" panose="020B0604020202020204" pitchFamily="34" charset="0"/>
              </a:rPr>
              <a:t>kurashiga boshchilik qilish </a:t>
            </a:r>
            <a:r>
              <a:rPr lang="ms-MY" sz="1400" dirty="0" smtClean="0">
                <a:latin typeface="Arial" panose="020B0604020202020204" pitchFamily="34" charset="0"/>
                <a:cs typeface="Arial" panose="020B0604020202020204" pitchFamily="34" charset="0"/>
              </a:rPr>
              <a:t>uchun </a:t>
            </a:r>
            <a:r>
              <a:rPr lang="ms-MY" sz="1400" dirty="0">
                <a:latin typeface="Arial" panose="020B0604020202020204" pitchFamily="34" charset="0"/>
                <a:cs typeface="Arial" panose="020B0604020202020204" pitchFamily="34" charset="0"/>
              </a:rPr>
              <a:t>Falastinni ozod qilish  tashkiloti  (bu  tashkilot  arabcha  FATX  nomi  </a:t>
            </a:r>
            <a:r>
              <a:rPr lang="ms-MY" sz="1400" dirty="0" smtClean="0">
                <a:latin typeface="Arial" panose="020B0604020202020204" pitchFamily="34" charset="0"/>
                <a:cs typeface="Arial" panose="020B0604020202020204" pitchFamily="34" charset="0"/>
              </a:rPr>
              <a:t>bilan </a:t>
            </a:r>
            <a:r>
              <a:rPr lang="ms-MY" sz="1400" dirty="0">
                <a:latin typeface="Arial" panose="020B0604020202020204" pitchFamily="34" charset="0"/>
                <a:cs typeface="Arial" panose="020B0604020202020204" pitchFamily="34" charset="0"/>
              </a:rPr>
              <a:t>mashhur) tuzilib, unga uzoq yillar Yosir Arofat boshchilik </a:t>
            </a:r>
            <a:r>
              <a:rPr lang="ms-MY" sz="1400" dirty="0" smtClean="0">
                <a:latin typeface="Arial" panose="020B0604020202020204" pitchFamily="34" charset="0"/>
                <a:cs typeface="Arial" panose="020B0604020202020204" pitchFamily="34" charset="0"/>
              </a:rPr>
              <a:t>qildi.</a:t>
            </a:r>
            <a:endParaRPr lang="ru-RU" sz="1400" dirty="0">
              <a:latin typeface="Arial" panose="020B0604020202020204" pitchFamily="34" charset="0"/>
              <a:cs typeface="Arial" panose="020B0604020202020204" pitchFamily="34" charset="0"/>
            </a:endParaRPr>
          </a:p>
        </p:txBody>
      </p:sp>
      <p:pic>
        <p:nvPicPr>
          <p:cNvPr id="7" name="image100.jpeg"/>
          <p:cNvPicPr/>
          <p:nvPr/>
        </p:nvPicPr>
        <p:blipFill>
          <a:blip r:embed="rId2" cstate="print"/>
          <a:stretch>
            <a:fillRect/>
          </a:stretch>
        </p:blipFill>
        <p:spPr>
          <a:xfrm>
            <a:off x="182563" y="936625"/>
            <a:ext cx="1590674" cy="1447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928</TotalTime>
  <Words>1045</Words>
  <Application>Microsoft Office PowerPoint</Application>
  <PresentationFormat>Произвольный</PresentationFormat>
  <Paragraphs>70</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Times New Roman</vt:lpstr>
      <vt:lpstr>Office Theme</vt:lpstr>
      <vt:lpstr>JAHON TARIXI</vt:lpstr>
      <vt:lpstr>Презентация PowerPoint</vt:lpstr>
      <vt:lpstr>Презентация PowerPoint</vt:lpstr>
      <vt:lpstr>Isroil XX asr oxirida</vt:lpstr>
      <vt:lpstr>Isroil XX asr oxirida</vt:lpstr>
      <vt:lpstr>Isroil XX asr oxirida</vt:lpstr>
      <vt:lpstr>Isroil XX asr oxirida</vt:lpstr>
      <vt:lpstr>Isroil XX asr oxirida</vt:lpstr>
      <vt:lpstr>XX asr oxirlarida Falastin muammosining hal etilishi.</vt:lpstr>
      <vt:lpstr>1990-yillarda   Falastin muammosi</vt:lpstr>
      <vt:lpstr>Презентация PowerPoint</vt:lpstr>
      <vt:lpstr>Falastin XXI asr boshlarida</vt:lpstr>
      <vt:lpstr>Falastin XXI asr boshlarida</vt:lpstr>
      <vt:lpstr>Falastin XXI asr boshlarida</vt:lpstr>
      <vt:lpstr>Mavzudagi yangi so’zlar</vt:lpstr>
      <vt:lpstr>Презентация PowerPoint</vt:lpstr>
      <vt:lpstr>Mustahkamlash uchun savol va topshiriqlar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JAHON TARIXI</dc:title>
  <cp:lastModifiedBy>Пользователь</cp:lastModifiedBy>
  <cp:revision>85</cp:revision>
  <dcterms:created xsi:type="dcterms:W3CDTF">2020-04-13T08:05:16Z</dcterms:created>
  <dcterms:modified xsi:type="dcterms:W3CDTF">2021-02-22T10:13:36Z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