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  <p:sldMasterId id="2147484851" r:id="rId2"/>
  </p:sldMasterIdLst>
  <p:notesMasterIdLst>
    <p:notesMasterId r:id="rId33"/>
  </p:notesMasterIdLst>
  <p:sldIdLst>
    <p:sldId id="296" r:id="rId3"/>
    <p:sldId id="353" r:id="rId4"/>
    <p:sldId id="488" r:id="rId5"/>
    <p:sldId id="489" r:id="rId6"/>
    <p:sldId id="448" r:id="rId7"/>
    <p:sldId id="515" r:id="rId8"/>
    <p:sldId id="522" r:id="rId9"/>
    <p:sldId id="449" r:id="rId10"/>
    <p:sldId id="516" r:id="rId11"/>
    <p:sldId id="518" r:id="rId12"/>
    <p:sldId id="519" r:id="rId13"/>
    <p:sldId id="517" r:id="rId14"/>
    <p:sldId id="520" r:id="rId15"/>
    <p:sldId id="521" r:id="rId16"/>
    <p:sldId id="514" r:id="rId17"/>
    <p:sldId id="490" r:id="rId18"/>
    <p:sldId id="513" r:id="rId19"/>
    <p:sldId id="491" r:id="rId20"/>
    <p:sldId id="487" r:id="rId21"/>
    <p:sldId id="492" r:id="rId22"/>
    <p:sldId id="504" r:id="rId23"/>
    <p:sldId id="523" r:id="rId24"/>
    <p:sldId id="526" r:id="rId25"/>
    <p:sldId id="525" r:id="rId26"/>
    <p:sldId id="524" r:id="rId27"/>
    <p:sldId id="527" r:id="rId28"/>
    <p:sldId id="528" r:id="rId29"/>
    <p:sldId id="529" r:id="rId30"/>
    <p:sldId id="486" r:id="rId31"/>
    <p:sldId id="457" r:id="rId32"/>
  </p:sldIdLst>
  <p:sldSz cx="12192000" cy="6858000"/>
  <p:notesSz cx="6858000" cy="9144000"/>
  <p:custDataLst>
    <p:tags r:id="rId34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46C8"/>
    <a:srgbClr val="009900"/>
    <a:srgbClr val="263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9" autoAdjust="0"/>
    <p:restoredTop sz="94660"/>
  </p:normalViewPr>
  <p:slideViewPr>
    <p:cSldViewPr snapToGrid="0">
      <p:cViewPr>
        <p:scale>
          <a:sx n="69" d="100"/>
          <a:sy n="69" d="100"/>
        </p:scale>
        <p:origin x="-534" y="-120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gs" Target="tags/tag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0C9D1C5-E0E9-4C94-8454-4A06A31EFC36}" type="datetimeFigureOut">
              <a:rPr lang="ru-RU" altLang="ru-RU"/>
              <a:pPr>
                <a:defRPr/>
              </a:pPr>
              <a:t>13.12.2020</a:t>
            </a:fld>
            <a:endParaRPr lang="ru-RU" alt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Образец текста</a:t>
            </a:r>
          </a:p>
          <a:p>
            <a:pPr lvl="1"/>
            <a:r>
              <a:rPr lang="ru-RU" altLang="ru-RU" noProof="0" smtClean="0"/>
              <a:t>Второй уровень</a:t>
            </a:r>
          </a:p>
          <a:p>
            <a:pPr lvl="2"/>
            <a:r>
              <a:rPr lang="ru-RU" altLang="ru-RU" noProof="0" smtClean="0"/>
              <a:t>Третий уровень</a:t>
            </a:r>
          </a:p>
          <a:p>
            <a:pPr lvl="3"/>
            <a:r>
              <a:rPr lang="ru-RU" altLang="ru-RU" noProof="0" smtClean="0"/>
              <a:t>Четвертый уровень</a:t>
            </a:r>
          </a:p>
          <a:p>
            <a:pPr lvl="4"/>
            <a:r>
              <a:rPr lang="ru-RU" alt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447393F-70A8-4B6C-898D-6799852D0C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1558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8880A-4310-43CB-87AE-D8AE8194227E}" type="datetimeFigureOut">
              <a:rPr lang="ru-RU" altLang="ru-RU"/>
              <a:pPr>
                <a:defRPr/>
              </a:pPr>
              <a:t>13.12.2020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7F9B-7163-43FE-82EA-AB963E3763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6418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F7669-0E5E-46CA-B6D4-C625D34A62D0}" type="datetimeFigureOut">
              <a:rPr lang="ru-RU" altLang="ru-RU"/>
              <a:pPr>
                <a:defRPr/>
              </a:pPr>
              <a:t>13.12.2020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B9C1E-5AE8-4814-8E85-A663BE1BD83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59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4F3E5-1E61-40BC-BA05-057CC07228C8}" type="datetimeFigureOut">
              <a:rPr lang="ru-RU" altLang="ru-RU"/>
              <a:pPr>
                <a:defRPr/>
              </a:pPr>
              <a:t>13.12.2020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6DE6B-C45F-4B52-922D-B01E91E338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409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25422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831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80164-6E94-4EEA-B7F5-65064F0674EC}" type="datetimeFigureOut">
              <a:rPr lang="ru-RU" altLang="ru-RU"/>
              <a:pPr>
                <a:defRPr/>
              </a:pPr>
              <a:t>13.12.2020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CAFE7-5248-4AD6-B9E4-980473FF04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8271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A7D8-624C-4A6E-834C-46990F003A2F}" type="datetimeFigureOut">
              <a:rPr lang="ru-RU" altLang="ru-RU"/>
              <a:pPr>
                <a:defRPr/>
              </a:pPr>
              <a:t>13.12.2020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1C933-ADF3-4D18-97F6-10E467F3C1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0175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1449A-7B80-4A02-8251-225D3B5BF88E}" type="datetimeFigureOut">
              <a:rPr lang="ru-RU" altLang="ru-RU"/>
              <a:pPr>
                <a:defRPr/>
              </a:pPr>
              <a:t>13.12.2020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DB520-35B1-47D7-B2CF-9185DFFDC47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062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D65C6-FD1A-4F8A-BB50-1ADA1F25EC3D}" type="datetimeFigureOut">
              <a:rPr lang="ru-RU" altLang="ru-RU"/>
              <a:pPr>
                <a:defRPr/>
              </a:pPr>
              <a:t>13.12.2020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42B49-7E4E-407C-9791-665845FB77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8645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A3992-0E91-4413-979E-F2F47B936A34}" type="datetimeFigureOut">
              <a:rPr lang="ru-RU" altLang="ru-RU"/>
              <a:pPr>
                <a:defRPr/>
              </a:pPr>
              <a:t>13.12.2020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18BB7-1DCE-4EBF-A55A-9BEF475774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05611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65C03-0D9B-475F-94D4-BFCAF3545D2F}" type="datetimeFigureOut">
              <a:rPr lang="ru-RU" altLang="ru-RU"/>
              <a:pPr>
                <a:defRPr/>
              </a:pPr>
              <a:t>13.12.2020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3A67B-1DF1-42BE-B953-A84D85AA94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445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4406B-E449-47DE-968F-4A711788AB19}" type="datetimeFigureOut">
              <a:rPr lang="ru-RU" altLang="ru-RU"/>
              <a:pPr>
                <a:defRPr/>
              </a:pPr>
              <a:t>13.12.2020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8ABDD-6B52-4016-A928-5F3B081D36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5970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3C120-6A6A-440D-8A9D-8BEDD078976F}" type="datetimeFigureOut">
              <a:rPr lang="ru-RU" altLang="ru-RU"/>
              <a:pPr>
                <a:defRPr/>
              </a:pPr>
              <a:t>13.12.2020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F0010-F280-47E7-A885-D89C436A1B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7746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1AF65-6D8B-406C-817B-A805300C609E}" type="datetimeFigureOut">
              <a:rPr lang="ru-RU" altLang="ru-RU"/>
              <a:pPr>
                <a:defRPr/>
              </a:pPr>
              <a:t>13.12.2020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EA393-32FA-4CAD-A0B5-71FE62E58B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2683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293EE-6C27-4766-B23E-3E42AA1ACCE5}" type="datetimeFigureOut">
              <a:rPr lang="ru-RU" altLang="ru-RU"/>
              <a:pPr>
                <a:defRPr/>
              </a:pPr>
              <a:t>13.12.2020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B4D71C-A458-4CE5-9D09-E09AF29288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0235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0E339-CF83-4C52-90EF-C583E7816DB1}" type="datetimeFigureOut">
              <a:rPr lang="ru-RU" altLang="ru-RU"/>
              <a:pPr>
                <a:defRPr/>
              </a:pPr>
              <a:t>13.12.2020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2F8F8-DF5B-4F48-A2FC-874644009E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131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412B5-89A1-4799-8D98-56DE699ACBA2}" type="datetimeFigureOut">
              <a:rPr lang="ru-RU" altLang="ru-RU"/>
              <a:pPr>
                <a:defRPr/>
              </a:pPr>
              <a:t>13.12.2020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E3E49-5CDF-4D56-BB09-4F48E77E63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4065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58310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141288" y="1133475"/>
            <a:ext cx="11949112" cy="5599113"/>
          </a:xfrm>
          <a:custGeom>
            <a:avLst/>
            <a:gdLst>
              <a:gd name="T0" fmla="*/ 2147483646 w 5650865"/>
              <a:gd name="T1" fmla="*/ 2147483646 h 2649220"/>
              <a:gd name="T2" fmla="*/ 2147483646 w 5650865"/>
              <a:gd name="T3" fmla="*/ 2147483646 h 2649220"/>
              <a:gd name="T4" fmla="*/ 2147483646 w 5650865"/>
              <a:gd name="T5" fmla="*/ 2147483646 h 2649220"/>
              <a:gd name="T6" fmla="*/ 2147483646 w 5650865"/>
              <a:gd name="T7" fmla="*/ 2147483646 h 2649220"/>
              <a:gd name="T8" fmla="*/ 2147483646 w 5650865"/>
              <a:gd name="T9" fmla="*/ 2147483646 h 2649220"/>
              <a:gd name="T10" fmla="*/ 2147483646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6 h 2649220"/>
              <a:gd name="T16" fmla="*/ 0 w 5650865"/>
              <a:gd name="T17" fmla="*/ 2147483646 h 2649220"/>
              <a:gd name="T18" fmla="*/ 0 w 5650865"/>
              <a:gd name="T19" fmla="*/ 2147483646 h 2649220"/>
              <a:gd name="T20" fmla="*/ 2147483646 w 5650865"/>
              <a:gd name="T21" fmla="*/ 2147483646 h 2649220"/>
              <a:gd name="T22" fmla="*/ 2147483646 w 5650865"/>
              <a:gd name="T23" fmla="*/ 2147483646 h 2649220"/>
              <a:gd name="T24" fmla="*/ 2147483646 w 5650865"/>
              <a:gd name="T25" fmla="*/ 2147483646 h 2649220"/>
              <a:gd name="T26" fmla="*/ 2147483646 w 5650865"/>
              <a:gd name="T27" fmla="*/ 2147483646 h 2649220"/>
              <a:gd name="T28" fmla="*/ 2147483646 w 5650865"/>
              <a:gd name="T29" fmla="*/ 2147483646 h 2649220"/>
              <a:gd name="T30" fmla="*/ 2147483646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6 w 5650865"/>
              <a:gd name="T1" fmla="*/ 0 h 429259"/>
              <a:gd name="T2" fmla="*/ 0 w 5650865"/>
              <a:gd name="T3" fmla="*/ 0 h 429259"/>
              <a:gd name="T4" fmla="*/ 0 w 5650865"/>
              <a:gd name="T5" fmla="*/ 2147483646 h 429259"/>
              <a:gd name="T6" fmla="*/ 2147483646 w 5650865"/>
              <a:gd name="T7" fmla="*/ 2147483646 h 429259"/>
              <a:gd name="T8" fmla="*/ 2147483646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9C0DA636-8BC8-405A-BDBD-37BB1A516528}" type="datetimeFigureOut">
              <a:rPr lang="en-US" altLang="ru-RU"/>
              <a:pPr>
                <a:defRPr/>
              </a:pPr>
              <a:t>12/13/2020</a:t>
            </a:fld>
            <a:endParaRPr lang="en-US" altLang="ru-RU"/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9BF98FD7-99C2-4AF3-9784-3B04644D6B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4639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62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B2DF0-E883-440F-AA11-604F5A3479E8}" type="datetimeFigureOut">
              <a:rPr lang="ru-RU" altLang="ru-RU"/>
              <a:pPr>
                <a:defRPr/>
              </a:pPr>
              <a:t>13.12.2020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8097F-035D-48E4-89E8-33FA7E1B84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5601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68018-92D2-4017-A239-BD98F9D05764}" type="datetimeFigureOut">
              <a:rPr lang="ru-RU" altLang="ru-RU"/>
              <a:pPr>
                <a:defRPr/>
              </a:pPr>
              <a:t>13.12.2020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ED360-070B-4606-A72E-C65D88252B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015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1DBD9-89A2-45F7-846E-A508F0736C0A}" type="datetimeFigureOut">
              <a:rPr lang="ru-RU" altLang="ru-RU"/>
              <a:pPr>
                <a:defRPr/>
              </a:pPr>
              <a:t>13.12.2020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21773-05F1-4F2B-9182-D65F7623FA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759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CC38F-3B9B-4C45-A434-5F92FF852D95}" type="datetimeFigureOut">
              <a:rPr lang="ru-RU" altLang="ru-RU"/>
              <a:pPr>
                <a:defRPr/>
              </a:pPr>
              <a:t>13.12.2020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C9690-F02F-48B3-A583-EEC31BE5F4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930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72E40-C72A-4177-BCE4-E898819BDF49}" type="datetimeFigureOut">
              <a:rPr lang="ru-RU" altLang="ru-RU"/>
              <a:pPr>
                <a:defRPr/>
              </a:pPr>
              <a:t>13.12.2020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C24F6-9EF6-4C95-B217-524F1D408D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5123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B5BB3-6911-4ABB-8737-B1066F897840}" type="datetimeFigureOut">
              <a:rPr lang="ru-RU" altLang="ru-RU"/>
              <a:pPr>
                <a:defRPr/>
              </a:pPr>
              <a:t>13.12.2020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D1A67-EEAB-49BF-B949-B619CCCA53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665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5BDD1-32A8-420A-9551-FEE096C74471}" type="datetimeFigureOut">
              <a:rPr lang="ru-RU" altLang="ru-RU"/>
              <a:pPr>
                <a:defRPr/>
              </a:pPr>
              <a:t>13.12.2020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70956-B9F7-4F4A-97FB-E85ADB63EE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22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CDBEDEE-7B3A-41EB-9BF9-1C3EEB56DE3F}" type="datetimeFigureOut">
              <a:rPr lang="ru-RU" altLang="ru-RU"/>
              <a:pPr>
                <a:defRPr/>
              </a:pPr>
              <a:t>13.12.2020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F797F00-3E1A-4969-B55C-12983543F1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95" r:id="rId1"/>
    <p:sldLayoutId id="2147485096" r:id="rId2"/>
    <p:sldLayoutId id="2147485097" r:id="rId3"/>
    <p:sldLayoutId id="2147485098" r:id="rId4"/>
    <p:sldLayoutId id="2147485099" r:id="rId5"/>
    <p:sldLayoutId id="2147485100" r:id="rId6"/>
    <p:sldLayoutId id="2147485101" r:id="rId7"/>
    <p:sldLayoutId id="2147485102" r:id="rId8"/>
    <p:sldLayoutId id="2147485103" r:id="rId9"/>
    <p:sldLayoutId id="2147485104" r:id="rId10"/>
    <p:sldLayoutId id="2147485105" r:id="rId11"/>
    <p:sldLayoutId id="2147485117" r:id="rId12"/>
    <p:sldLayoutId id="2147485118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D070943-B9FC-4406-A378-9D90B59F7B80}" type="datetimeFigureOut">
              <a:rPr lang="ru-RU" altLang="ru-RU"/>
              <a:pPr>
                <a:defRPr/>
              </a:pPr>
              <a:t>13.12.2020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38D3DDA-0FFC-4D62-BAE6-7DC0F14517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06" r:id="rId1"/>
    <p:sldLayoutId id="2147485107" r:id="rId2"/>
    <p:sldLayoutId id="2147485108" r:id="rId3"/>
    <p:sldLayoutId id="2147485109" r:id="rId4"/>
    <p:sldLayoutId id="2147485110" r:id="rId5"/>
    <p:sldLayoutId id="2147485111" r:id="rId6"/>
    <p:sldLayoutId id="2147485112" r:id="rId7"/>
    <p:sldLayoutId id="2147485113" r:id="rId8"/>
    <p:sldLayoutId id="2147485114" r:id="rId9"/>
    <p:sldLayoutId id="2147485115" r:id="rId10"/>
    <p:sldLayoutId id="2147485116" r:id="rId11"/>
    <p:sldLayoutId id="2147485119" r:id="rId12"/>
    <p:sldLayoutId id="2147485120" r:id="rId13"/>
    <p:sldLayoutId id="2147485121" r:id="rId1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7463" y="28575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754188" y="2144118"/>
            <a:ext cx="7934561" cy="5990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238"/>
              </a:spcBef>
              <a:spcAft>
                <a:spcPts val="1800"/>
              </a:spcAft>
            </a:pPr>
            <a:endParaRPr lang="uz-Cyrl-UZ" altLang="ru-RU" sz="4400" b="1" dirty="0" smtClean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uz-Cyrl-UZ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ТЕМА </a:t>
            </a: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ru-RU" altLang="ru-RU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Лабораторная </a:t>
            </a:r>
            <a:r>
              <a:rPr lang="ru-RU" altLang="ru-RU" b="1" dirty="0">
                <a:solidFill>
                  <a:srgbClr val="0070C0"/>
                </a:solidFill>
                <a:latin typeface="Arial" charset="0"/>
                <a:cs typeface="Arial" charset="0"/>
              </a:rPr>
              <a:t>работа №3</a:t>
            </a:r>
            <a:r>
              <a:rPr lang="ru-RU" altLang="ru-RU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.</a:t>
            </a: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ru-RU" altLang="ru-RU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r>
              <a:rPr lang="ru-RU" altLang="ru-RU" b="1" dirty="0">
                <a:solidFill>
                  <a:srgbClr val="0070C0"/>
                </a:solidFill>
                <a:latin typeface="Arial" charset="0"/>
                <a:cs typeface="Arial" charset="0"/>
              </a:rPr>
              <a:t>Сравнительная характеристика природных экосистем </a:t>
            </a:r>
            <a:r>
              <a:rPr lang="ru-RU" altLang="ru-RU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и </a:t>
            </a:r>
            <a:r>
              <a:rPr lang="ru-RU" altLang="ru-RU" b="1" dirty="0" err="1" smtClean="0">
                <a:solidFill>
                  <a:srgbClr val="0070C0"/>
                </a:solidFill>
                <a:latin typeface="Arial" charset="0"/>
                <a:cs typeface="Arial" charset="0"/>
              </a:rPr>
              <a:t>агросистем</a:t>
            </a:r>
            <a:r>
              <a:rPr lang="ru-RU" altLang="ru-RU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 своей </a:t>
            </a:r>
            <a:r>
              <a:rPr lang="ru-RU" altLang="ru-RU" b="1" dirty="0">
                <a:solidFill>
                  <a:srgbClr val="0070C0"/>
                </a:solidFill>
                <a:latin typeface="Arial" charset="0"/>
                <a:cs typeface="Arial" charset="0"/>
              </a:rPr>
              <a:t>местности</a:t>
            </a: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en-US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uz-Cyrl-UZ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1027113" y="2589213"/>
            <a:ext cx="727075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985838" y="4413250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22" name="object 2"/>
          <p:cNvSpPr txBox="1">
            <a:spLocks/>
          </p:cNvSpPr>
          <p:nvPr/>
        </p:nvSpPr>
        <p:spPr bwMode="auto">
          <a:xfrm>
            <a:off x="1993901" y="527050"/>
            <a:ext cx="7524750" cy="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marL="25400" defTabSz="1935163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1935163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defTabSz="1935163"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ru-RU" altLang="ru-RU" sz="6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БИОЛОГИЯ </a:t>
            </a:r>
            <a:endParaRPr lang="uz-Cyrl-UZ" altLang="ru-RU" sz="6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object 11"/>
          <p:cNvSpPr>
            <a:spLocks noChangeArrowheads="1"/>
          </p:cNvSpPr>
          <p:nvPr/>
        </p:nvSpPr>
        <p:spPr bwMode="auto">
          <a:xfrm>
            <a:off x="1042988" y="584200"/>
            <a:ext cx="241300" cy="49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5" name="object 13"/>
          <p:cNvSpPr>
            <a:spLocks noChangeArrowheads="1"/>
          </p:cNvSpPr>
          <p:nvPr/>
        </p:nvSpPr>
        <p:spPr bwMode="auto">
          <a:xfrm>
            <a:off x="1220788" y="1255713"/>
            <a:ext cx="339725" cy="1889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7" name="object 15"/>
          <p:cNvSpPr>
            <a:spLocks noChangeArrowheads="1"/>
          </p:cNvSpPr>
          <p:nvPr/>
        </p:nvSpPr>
        <p:spPr bwMode="auto">
          <a:xfrm>
            <a:off x="755650" y="1179513"/>
            <a:ext cx="365125" cy="2651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10009188" y="526188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/>
          <p:cNvSpPr/>
          <p:nvPr/>
        </p:nvSpPr>
        <p:spPr>
          <a:xfrm>
            <a:off x="10015538" y="527050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30" name="object 12"/>
          <p:cNvSpPr txBox="1">
            <a:spLocks noChangeArrowheads="1"/>
          </p:cNvSpPr>
          <p:nvPr/>
        </p:nvSpPr>
        <p:spPr bwMode="auto">
          <a:xfrm>
            <a:off x="10036175" y="787400"/>
            <a:ext cx="1657350" cy="1018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552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63"/>
              </a:spcBef>
            </a:pPr>
            <a:r>
              <a:rPr lang="en-US" altLang="ru-RU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11</a:t>
            </a:r>
            <a:r>
              <a:rPr lang="ru-RU" altLang="ru-RU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 КЛАСС</a:t>
            </a:r>
            <a:endParaRPr lang="ru-RU" altLang="ru-RU" dirty="0">
              <a:latin typeface="Arial" charset="0"/>
              <a:cs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60002" y="4566493"/>
            <a:ext cx="1653906" cy="20851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3600" dirty="0" smtClean="0">
                <a:latin typeface="Arial" charset="0"/>
                <a:cs typeface="Arial" charset="0"/>
              </a:rPr>
              <a:t>Пустыня </a:t>
            </a:r>
            <a:r>
              <a:rPr lang="ru-RU" altLang="ru-RU" sz="3600" dirty="0" smtClean="0">
                <a:latin typeface="Arial" charset="0"/>
                <a:cs typeface="Arial" charset="0"/>
              </a:rPr>
              <a:t> </a:t>
            </a:r>
            <a:endParaRPr lang="ru-RU" altLang="ru-RU" sz="36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27" y="1302327"/>
            <a:ext cx="11610109" cy="5292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3047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3600" dirty="0" smtClean="0">
                <a:latin typeface="Arial" charset="0"/>
                <a:cs typeface="Arial" charset="0"/>
              </a:rPr>
              <a:t>Пищевая цепь пустыни </a:t>
            </a:r>
            <a:r>
              <a:rPr lang="ru-RU" altLang="ru-RU" sz="3600" dirty="0" smtClean="0">
                <a:latin typeface="Arial" charset="0"/>
                <a:cs typeface="Arial" charset="0"/>
              </a:rPr>
              <a:t> </a:t>
            </a:r>
            <a:endParaRPr lang="ru-RU" altLang="ru-RU" sz="36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3"/>
          <a:stretch/>
        </p:blipFill>
        <p:spPr bwMode="auto">
          <a:xfrm>
            <a:off x="401782" y="1274618"/>
            <a:ext cx="11457709" cy="5320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3778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3600" dirty="0" smtClean="0">
                <a:latin typeface="Arial" charset="0"/>
                <a:cs typeface="Arial" charset="0"/>
              </a:rPr>
              <a:t>Хлопковое поле </a:t>
            </a:r>
            <a:r>
              <a:rPr lang="ru-RU" altLang="ru-RU" sz="3600" dirty="0" smtClean="0">
                <a:latin typeface="Arial" charset="0"/>
                <a:cs typeface="Arial" charset="0"/>
              </a:rPr>
              <a:t> </a:t>
            </a:r>
            <a:endParaRPr lang="ru-RU" altLang="ru-RU" sz="36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55"/>
          <a:stretch/>
        </p:blipFill>
        <p:spPr bwMode="auto">
          <a:xfrm>
            <a:off x="221673" y="1260763"/>
            <a:ext cx="11693236" cy="5306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8104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3600" dirty="0" smtClean="0">
                <a:latin typeface="Arial" charset="0"/>
                <a:cs typeface="Arial" charset="0"/>
              </a:rPr>
              <a:t>Хлопковое поле </a:t>
            </a:r>
            <a:r>
              <a:rPr lang="ru-RU" altLang="ru-RU" sz="3600" dirty="0" smtClean="0">
                <a:latin typeface="Arial" charset="0"/>
                <a:cs typeface="Arial" charset="0"/>
              </a:rPr>
              <a:t> </a:t>
            </a:r>
            <a:endParaRPr lang="ru-RU" altLang="ru-RU" sz="36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55" y="1537855"/>
            <a:ext cx="11346872" cy="5001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4465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3600" dirty="0" smtClean="0">
                <a:latin typeface="Arial" charset="0"/>
                <a:cs typeface="Arial" charset="0"/>
              </a:rPr>
              <a:t>Хлопковое поле </a:t>
            </a:r>
            <a:r>
              <a:rPr lang="ru-RU" altLang="ru-RU" sz="3600" dirty="0" smtClean="0">
                <a:latin typeface="Arial" charset="0"/>
                <a:cs typeface="Arial" charset="0"/>
              </a:rPr>
              <a:t> </a:t>
            </a:r>
            <a:endParaRPr lang="ru-RU" altLang="ru-RU" sz="36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073" y="1330036"/>
            <a:ext cx="11499272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4655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АНТРОПОГЕННЫЕ ФАКТОРЫ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427416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217" y="1233055"/>
            <a:ext cx="11540837" cy="5237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8561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Природная экосистема</a:t>
            </a:r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2867874"/>
              </p:ext>
            </p:extLst>
          </p:nvPr>
        </p:nvGraphicFramePr>
        <p:xfrm>
          <a:off x="408560" y="1158017"/>
          <a:ext cx="11245176" cy="539297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811294"/>
                <a:gridCol w="2811294"/>
                <a:gridCol w="2811294"/>
                <a:gridCol w="2811294"/>
              </a:tblGrid>
              <a:tr h="1692539">
                <a:tc rowSpan="2">
                  <a:txBody>
                    <a:bodyPr/>
                    <a:lstStyle/>
                    <a:p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     </a:t>
                      </a:r>
                    </a:p>
                    <a:p>
                      <a:r>
                        <a:rPr lang="ru-RU" sz="4400" dirty="0" smtClean="0">
                          <a:latin typeface="Arial" pitchFamily="34" charset="0"/>
                          <a:cs typeface="Arial" pitchFamily="34" charset="0"/>
                        </a:rPr>
                        <a:t>                    виды</a:t>
                      </a:r>
                      <a:endParaRPr lang="ru-RU" sz="4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r>
                        <a:rPr lang="ru-RU" sz="4000" dirty="0" smtClean="0">
                          <a:latin typeface="Arial" pitchFamily="34" charset="0"/>
                          <a:cs typeface="Arial" pitchFamily="34" charset="0"/>
                        </a:rPr>
                        <a:t>Компоненты пищевой цепи</a:t>
                      </a:r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24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latin typeface="Arial" pitchFamily="34" charset="0"/>
                          <a:cs typeface="Arial" pitchFamily="34" charset="0"/>
                        </a:rPr>
                        <a:t>продуценты</a:t>
                      </a:r>
                      <a:endParaRPr lang="ru-RU" sz="3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3600" dirty="0" err="1" smtClean="0">
                          <a:latin typeface="Arial" pitchFamily="34" charset="0"/>
                          <a:cs typeface="Arial" pitchFamily="34" charset="0"/>
                        </a:rPr>
                        <a:t>консументы</a:t>
                      </a:r>
                      <a:endParaRPr lang="ru-RU" sz="3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3600" dirty="0" err="1" smtClean="0">
                          <a:latin typeface="Arial" pitchFamily="34" charset="0"/>
                          <a:cs typeface="Arial" pitchFamily="34" charset="0"/>
                        </a:rPr>
                        <a:t>редуценты</a:t>
                      </a:r>
                      <a:endParaRPr lang="ru-RU" sz="3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1144">
                <a:tc>
                  <a:txBody>
                    <a:bodyPr/>
                    <a:lstStyle/>
                    <a:p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3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691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1691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1691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1691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4424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1103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Искусственная экосистема</a:t>
            </a:r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7891897"/>
              </p:ext>
            </p:extLst>
          </p:nvPr>
        </p:nvGraphicFramePr>
        <p:xfrm>
          <a:off x="408560" y="1158017"/>
          <a:ext cx="11245176" cy="539297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811294"/>
                <a:gridCol w="2811294"/>
                <a:gridCol w="2811294"/>
                <a:gridCol w="2811294"/>
              </a:tblGrid>
              <a:tr h="1692539">
                <a:tc rowSpan="2">
                  <a:txBody>
                    <a:bodyPr/>
                    <a:lstStyle/>
                    <a:p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     </a:t>
                      </a:r>
                    </a:p>
                    <a:p>
                      <a:r>
                        <a:rPr lang="ru-RU" sz="4400" dirty="0" smtClean="0">
                          <a:latin typeface="Arial" pitchFamily="34" charset="0"/>
                          <a:cs typeface="Arial" pitchFamily="34" charset="0"/>
                        </a:rPr>
                        <a:t>            виды</a:t>
                      </a:r>
                      <a:endParaRPr lang="ru-RU" sz="4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r>
                        <a:rPr lang="ru-RU" sz="4000" dirty="0" smtClean="0">
                          <a:latin typeface="Arial" pitchFamily="34" charset="0"/>
                          <a:cs typeface="Arial" pitchFamily="34" charset="0"/>
                        </a:rPr>
                        <a:t>Компоненты пищевой цепи</a:t>
                      </a:r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24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latin typeface="Arial" pitchFamily="34" charset="0"/>
                          <a:cs typeface="Arial" pitchFamily="34" charset="0"/>
                        </a:rPr>
                        <a:t>продуценты</a:t>
                      </a:r>
                      <a:endParaRPr lang="ru-RU" sz="3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3600" dirty="0" err="1" smtClean="0">
                          <a:latin typeface="Arial" pitchFamily="34" charset="0"/>
                          <a:cs typeface="Arial" pitchFamily="34" charset="0"/>
                        </a:rPr>
                        <a:t>консументы</a:t>
                      </a:r>
                      <a:endParaRPr lang="ru-RU" sz="3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3600" dirty="0" err="1" smtClean="0">
                          <a:latin typeface="Arial" pitchFamily="34" charset="0"/>
                          <a:cs typeface="Arial" pitchFamily="34" charset="0"/>
                        </a:rPr>
                        <a:t>редуценты</a:t>
                      </a:r>
                      <a:endParaRPr lang="ru-RU" sz="3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1144">
                <a:tc>
                  <a:txBody>
                    <a:bodyPr/>
                    <a:lstStyle/>
                    <a:p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3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691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1691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1691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1691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4424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5118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Заполните таблицу</a:t>
            </a:r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56" b="-1"/>
          <a:stretch/>
        </p:blipFill>
        <p:spPr bwMode="auto">
          <a:xfrm>
            <a:off x="272374" y="1225686"/>
            <a:ext cx="11634281" cy="535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1333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76"/>
          <a:stretch/>
        </p:blipFill>
        <p:spPr bwMode="auto">
          <a:xfrm>
            <a:off x="207818" y="1274618"/>
            <a:ext cx="11776364" cy="5347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146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601663" y="-19050"/>
            <a:ext cx="10972800" cy="1143000"/>
          </a:xfrm>
        </p:spPr>
        <p:txBody>
          <a:bodyPr/>
          <a:lstStyle/>
          <a:p>
            <a:r>
              <a:rPr lang="ru-RU" altLang="ru-RU" smtClean="0">
                <a:latin typeface="Arial" charset="0"/>
                <a:cs typeface="Arial" charset="0"/>
              </a:rPr>
              <a:t>ПЛАН УРОКА</a:t>
            </a:r>
            <a:r>
              <a:rPr lang="en-US" altLang="ru-RU" smtClean="0">
                <a:latin typeface="Arial" charset="0"/>
                <a:cs typeface="Arial" charset="0"/>
              </a:rPr>
              <a:t> </a:t>
            </a:r>
            <a:endParaRPr lang="ru-RU" altLang="ru-RU" dirty="0" smtClean="0">
              <a:latin typeface="Arial" charset="0"/>
              <a:cs typeface="Arial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16" b="39892"/>
          <a:stretch/>
        </p:blipFill>
        <p:spPr bwMode="auto">
          <a:xfrm>
            <a:off x="369652" y="1322963"/>
            <a:ext cx="11439728" cy="5058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Видовой состав сообщества</a:t>
            </a:r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99"/>
          <a:stretch/>
        </p:blipFill>
        <p:spPr bwMode="auto">
          <a:xfrm>
            <a:off x="249382" y="1233055"/>
            <a:ext cx="11679382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4899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en-US" sz="4800" dirty="0" smtClean="0"/>
              <a:t> </a:t>
            </a:r>
            <a:endParaRPr lang="ru-RU" sz="4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30070" y="3046445"/>
            <a:ext cx="114450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52"/>
          <a:stretch/>
        </p:blipFill>
        <p:spPr bwMode="auto">
          <a:xfrm>
            <a:off x="249381" y="1246910"/>
            <a:ext cx="11707091" cy="5361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1289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en-US" sz="4800" dirty="0" smtClean="0"/>
              <a:t> </a:t>
            </a:r>
            <a:endParaRPr lang="ru-RU" sz="4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30070" y="3046445"/>
            <a:ext cx="114450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60"/>
          <a:stretch/>
        </p:blipFill>
        <p:spPr bwMode="auto">
          <a:xfrm>
            <a:off x="290945" y="1233055"/>
            <a:ext cx="11693237" cy="5306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2766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en-US" sz="4800" dirty="0" smtClean="0"/>
              <a:t> </a:t>
            </a:r>
            <a:endParaRPr lang="ru-RU" sz="4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30070" y="3046445"/>
            <a:ext cx="114450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60"/>
          <a:stretch/>
        </p:blipFill>
        <p:spPr bwMode="auto">
          <a:xfrm>
            <a:off x="263235" y="1219200"/>
            <a:ext cx="11693237" cy="5389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7359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en-US" sz="4800" dirty="0" smtClean="0"/>
              <a:t> </a:t>
            </a:r>
            <a:endParaRPr lang="ru-RU" sz="4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30070" y="3046445"/>
            <a:ext cx="114450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43"/>
          <a:stretch/>
        </p:blipFill>
        <p:spPr bwMode="auto">
          <a:xfrm>
            <a:off x="221673" y="1246909"/>
            <a:ext cx="11762509" cy="5389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4856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en-US" sz="4800" dirty="0" smtClean="0"/>
              <a:t> </a:t>
            </a:r>
            <a:endParaRPr lang="ru-RU" sz="4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30070" y="3046445"/>
            <a:ext cx="114450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09" y="1274618"/>
            <a:ext cx="11582400" cy="5278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82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en-US" sz="4800" dirty="0" smtClean="0"/>
              <a:t> </a:t>
            </a:r>
            <a:endParaRPr lang="ru-RU" sz="4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30070" y="3046445"/>
            <a:ext cx="114450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945" y="1274617"/>
            <a:ext cx="11610110" cy="5292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683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en-US" sz="4800" dirty="0" smtClean="0"/>
              <a:t> </a:t>
            </a:r>
            <a:endParaRPr lang="ru-RU" sz="4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30070" y="3046445"/>
            <a:ext cx="114450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60764"/>
            <a:ext cx="11623964" cy="5237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915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en-US" sz="4800" dirty="0" smtClean="0"/>
              <a:t> </a:t>
            </a:r>
            <a:endParaRPr lang="ru-RU" sz="4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30070" y="3046445"/>
            <a:ext cx="114450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99" b="31423"/>
          <a:stretch/>
        </p:blipFill>
        <p:spPr bwMode="auto">
          <a:xfrm>
            <a:off x="290945" y="1288473"/>
            <a:ext cx="11651673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5819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39067"/>
            <a:ext cx="10972800" cy="1143000"/>
          </a:xfrm>
        </p:spPr>
        <p:txBody>
          <a:bodyPr/>
          <a:lstStyle/>
          <a:p>
            <a:r>
              <a:rPr lang="ru-RU" dirty="0" smtClean="0"/>
              <a:t>Закрепление знаний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39146" y="1407354"/>
            <a:ext cx="53661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39146" y="1523999"/>
            <a:ext cx="5170700" cy="4360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sz="3600" dirty="0">
              <a:latin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1015" y="2551837"/>
            <a:ext cx="66000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146" y="1154113"/>
            <a:ext cx="6272669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6951785" y="1407354"/>
            <a:ext cx="4865077" cy="447763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Прочитать </a:t>
            </a:r>
            <a:r>
              <a:rPr lang="ru-RU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параграф № 19--21 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выполнить задание на </a:t>
            </a:r>
            <a:r>
              <a:rPr lang="ru-RU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странице </a:t>
            </a:r>
            <a:r>
              <a:rPr lang="ru-RU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129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8768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Повторение </a:t>
            </a:r>
            <a:r>
              <a:rPr lang="ru-RU" altLang="ru-RU" sz="4400" dirty="0">
                <a:latin typeface="Arial" charset="0"/>
                <a:cs typeface="Arial" charset="0"/>
              </a:rPr>
              <a:t>материала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6928" y="2967335"/>
            <a:ext cx="597278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latin typeface="Arial" pitchFamily="34" charset="0"/>
                <a:cs typeface="Arial" pitchFamily="34" charset="0"/>
              </a:rPr>
              <a:t>Сходство природных экосистем и </a:t>
            </a:r>
            <a:r>
              <a:rPr lang="ru-RU" sz="3600" dirty="0" err="1">
                <a:latin typeface="Arial" pitchFamily="34" charset="0"/>
                <a:cs typeface="Arial" pitchFamily="34" charset="0"/>
              </a:rPr>
              <a:t>агроценозов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3600" dirty="0">
                <a:latin typeface="Arial" pitchFamily="34" charset="0"/>
                <a:cs typeface="Arial" pitchFamily="34" charset="0"/>
              </a:rPr>
              <a:t>Различия между природными экосистемами и </a:t>
            </a:r>
            <a:r>
              <a:rPr lang="ru-RU" sz="3600" dirty="0" err="1">
                <a:latin typeface="Arial" pitchFamily="34" charset="0"/>
                <a:cs typeface="Arial" pitchFamily="34" charset="0"/>
              </a:rPr>
              <a:t>агроценозами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3719" y="1186773"/>
            <a:ext cx="5116749" cy="535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484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39067"/>
            <a:ext cx="10972800" cy="1143000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39146" y="1407354"/>
            <a:ext cx="53661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39146" y="1523999"/>
            <a:ext cx="5170700" cy="4360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sz="3600" dirty="0">
              <a:latin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1015" y="2551837"/>
            <a:ext cx="66000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146" y="1242646"/>
            <a:ext cx="11548054" cy="521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0694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Задания для работы </a:t>
            </a:r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427416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95745" y="1305342"/>
            <a:ext cx="1124989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Выберите природную экосистему </a:t>
            </a:r>
            <a:r>
              <a:rPr lang="ru-RU" dirty="0" smtClean="0"/>
              <a:t>(экосистема пустыни) </a:t>
            </a:r>
            <a:r>
              <a:rPr lang="ru-RU" dirty="0"/>
              <a:t>и </a:t>
            </a:r>
            <a:r>
              <a:rPr lang="ru-RU" dirty="0" err="1"/>
              <a:t>агроценоз</a:t>
            </a:r>
            <a:r>
              <a:rPr lang="ru-RU" dirty="0"/>
              <a:t> </a:t>
            </a:r>
            <a:r>
              <a:rPr lang="ru-RU" dirty="0" smtClean="0"/>
              <a:t>(хлопковое поле) </a:t>
            </a:r>
            <a:r>
              <a:rPr lang="ru-RU" dirty="0"/>
              <a:t>для исследования. </a:t>
            </a:r>
          </a:p>
          <a:p>
            <a:r>
              <a:rPr lang="ru-RU" dirty="0"/>
              <a:t>Проведите сравнение по следующим параметрам:</a:t>
            </a:r>
          </a:p>
          <a:p>
            <a:endParaRPr lang="ru-RU" dirty="0" smtClean="0"/>
          </a:p>
          <a:p>
            <a:r>
              <a:rPr lang="ru-RU" dirty="0" smtClean="0"/>
              <a:t>А</a:t>
            </a:r>
            <a:r>
              <a:rPr lang="ru-RU" dirty="0"/>
              <a:t>) наличие трех групп организмов – продуцентов, </a:t>
            </a:r>
            <a:r>
              <a:rPr lang="ru-RU" dirty="0" err="1"/>
              <a:t>консументов</a:t>
            </a:r>
            <a:r>
              <a:rPr lang="ru-RU" dirty="0"/>
              <a:t> и </a:t>
            </a:r>
            <a:r>
              <a:rPr lang="ru-RU" dirty="0" err="1"/>
              <a:t>редуцентов</a:t>
            </a:r>
            <a:r>
              <a:rPr lang="ru-RU" dirty="0"/>
              <a:t>; </a:t>
            </a:r>
          </a:p>
          <a:p>
            <a:endParaRPr lang="ru-RU" dirty="0" smtClean="0"/>
          </a:p>
          <a:p>
            <a:r>
              <a:rPr lang="ru-RU" dirty="0" smtClean="0"/>
              <a:t>Б</a:t>
            </a:r>
            <a:r>
              <a:rPr lang="ru-RU" dirty="0"/>
              <a:t>) разнообразие видов; </a:t>
            </a:r>
          </a:p>
          <a:p>
            <a:endParaRPr lang="ru-RU" dirty="0" smtClean="0"/>
          </a:p>
          <a:p>
            <a:r>
              <a:rPr lang="ru-RU" dirty="0" smtClean="0"/>
              <a:t>В</a:t>
            </a:r>
            <a:r>
              <a:rPr lang="ru-RU" dirty="0"/>
              <a:t>) составьте несколько пищевых цепей для природной экосистемы и для </a:t>
            </a:r>
            <a:r>
              <a:rPr lang="ru-RU" dirty="0" err="1"/>
              <a:t>агроценоза</a:t>
            </a:r>
            <a:r>
              <a:rPr lang="ru-RU" dirty="0"/>
              <a:t>; </a:t>
            </a:r>
          </a:p>
          <a:p>
            <a:endParaRPr lang="ru-RU" dirty="0" smtClean="0"/>
          </a:p>
          <a:p>
            <a:r>
              <a:rPr lang="ru-RU" dirty="0" smtClean="0"/>
              <a:t>Г</a:t>
            </a:r>
            <a:r>
              <a:rPr lang="ru-RU" dirty="0"/>
              <a:t>) источник используемой энергии; </a:t>
            </a:r>
          </a:p>
          <a:p>
            <a:endParaRPr lang="ru-RU" dirty="0" smtClean="0"/>
          </a:p>
          <a:p>
            <a:r>
              <a:rPr lang="ru-RU" dirty="0" smtClean="0"/>
              <a:t>Д</a:t>
            </a:r>
            <a:r>
              <a:rPr lang="ru-RU" dirty="0"/>
              <a:t>) характер круговорота веществ; </a:t>
            </a:r>
          </a:p>
          <a:p>
            <a:endParaRPr lang="ru-RU" dirty="0" smtClean="0"/>
          </a:p>
          <a:p>
            <a:r>
              <a:rPr lang="ru-RU" dirty="0" smtClean="0"/>
              <a:t>Е</a:t>
            </a:r>
            <a:r>
              <a:rPr lang="ru-RU" dirty="0"/>
              <a:t>) степень устойчивости экосистемы. </a:t>
            </a:r>
          </a:p>
          <a:p>
            <a:endParaRPr lang="ru-RU" dirty="0"/>
          </a:p>
          <a:p>
            <a:r>
              <a:rPr lang="ru-RU" dirty="0"/>
              <a:t>3. Результаты оформите в виде сравнительной таблицы</a:t>
            </a:r>
          </a:p>
        </p:txBody>
      </p:sp>
    </p:spTree>
    <p:extLst>
      <p:ext uri="{BB962C8B-B14F-4D97-AF65-F5344CB8AC3E}">
        <p14:creationId xmlns:p14="http://schemas.microsoft.com/office/powerpoint/2010/main" val="3644683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err="1"/>
              <a:t>А</a:t>
            </a:r>
            <a:r>
              <a:rPr lang="ru-RU" dirty="0" err="1" smtClean="0"/>
              <a:t>гроценозы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2984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46"/>
          <a:stretch/>
        </p:blipFill>
        <p:spPr bwMode="auto">
          <a:xfrm>
            <a:off x="350196" y="1206230"/>
            <a:ext cx="11478638" cy="5330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644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3600" dirty="0" smtClean="0">
                <a:latin typeface="Arial" charset="0"/>
                <a:cs typeface="Arial" charset="0"/>
              </a:rPr>
              <a:t>Особенности </a:t>
            </a:r>
            <a:r>
              <a:rPr lang="ru-RU" altLang="ru-RU" sz="3600" dirty="0" err="1" smtClean="0">
                <a:latin typeface="Arial" charset="0"/>
                <a:cs typeface="Arial" charset="0"/>
              </a:rPr>
              <a:t>агроэкосистем</a:t>
            </a:r>
            <a:r>
              <a:rPr lang="ru-RU" altLang="ru-RU" sz="3600" dirty="0" smtClean="0">
                <a:latin typeface="Arial" charset="0"/>
                <a:cs typeface="Arial" charset="0"/>
              </a:rPr>
              <a:t> </a:t>
            </a:r>
            <a:endParaRPr lang="ru-RU" altLang="ru-RU" sz="36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02"/>
          <a:stretch/>
        </p:blipFill>
        <p:spPr bwMode="auto">
          <a:xfrm>
            <a:off x="374073" y="1233055"/>
            <a:ext cx="11471563" cy="5278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436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3600" dirty="0" smtClean="0">
                <a:latin typeface="Arial" charset="0"/>
                <a:cs typeface="Arial" charset="0"/>
              </a:rPr>
              <a:t>Особенности </a:t>
            </a:r>
            <a:r>
              <a:rPr lang="ru-RU" altLang="ru-RU" sz="3600" dirty="0" err="1" smtClean="0">
                <a:latin typeface="Arial" charset="0"/>
                <a:cs typeface="Arial" charset="0"/>
              </a:rPr>
              <a:t>агроэкосистем</a:t>
            </a:r>
            <a:r>
              <a:rPr lang="ru-RU" altLang="ru-RU" sz="3600" dirty="0" smtClean="0">
                <a:latin typeface="Arial" charset="0"/>
                <a:cs typeface="Arial" charset="0"/>
              </a:rPr>
              <a:t> </a:t>
            </a:r>
            <a:endParaRPr lang="ru-RU" altLang="ru-RU" sz="36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66"/>
          <a:stretch/>
        </p:blipFill>
        <p:spPr bwMode="auto">
          <a:xfrm>
            <a:off x="471055" y="1246909"/>
            <a:ext cx="11430000" cy="5375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8004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Особенности экосистемы</a:t>
            </a:r>
            <a:r>
              <a:rPr lang="en-US" sz="4400" dirty="0" smtClean="0"/>
              <a:t> </a:t>
            </a:r>
            <a:endParaRPr lang="ru-RU" sz="4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32193" y="2307891"/>
            <a:ext cx="114450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03" b="44814"/>
          <a:stretch/>
        </p:blipFill>
        <p:spPr bwMode="auto">
          <a:xfrm>
            <a:off x="332509" y="1233056"/>
            <a:ext cx="11644706" cy="5264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6921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3600" dirty="0" smtClean="0">
                <a:latin typeface="Arial" charset="0"/>
                <a:cs typeface="Arial" charset="0"/>
              </a:rPr>
              <a:t>Пустыня </a:t>
            </a:r>
            <a:r>
              <a:rPr lang="ru-RU" altLang="ru-RU" sz="3600" dirty="0" smtClean="0">
                <a:latin typeface="Arial" charset="0"/>
                <a:cs typeface="Arial" charset="0"/>
              </a:rPr>
              <a:t> </a:t>
            </a:r>
            <a:endParaRPr lang="ru-RU" altLang="ru-RU" sz="36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47"/>
          <a:stretch/>
        </p:blipFill>
        <p:spPr bwMode="auto">
          <a:xfrm>
            <a:off x="360217" y="1274619"/>
            <a:ext cx="11610109" cy="5320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4787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61556cb665826a9b91dfa3bbf4b84e17b5b95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4281</TotalTime>
  <Words>187</Words>
  <Application>Microsoft Office PowerPoint</Application>
  <PresentationFormat>Произвольный</PresentationFormat>
  <Paragraphs>70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30</vt:i4>
      </vt:variant>
    </vt:vector>
  </HeadingPairs>
  <TitlesOfParts>
    <vt:vector size="32" baseType="lpstr">
      <vt:lpstr>Тема Office</vt:lpstr>
      <vt:lpstr>1_Тема Office</vt:lpstr>
      <vt:lpstr>Презентация PowerPoint</vt:lpstr>
      <vt:lpstr>ПЛАН УРОКА </vt:lpstr>
      <vt:lpstr>Повторение материала </vt:lpstr>
      <vt:lpstr>Задания для работы  </vt:lpstr>
      <vt:lpstr>Агроценозы </vt:lpstr>
      <vt:lpstr>Особенности агроэкосистем </vt:lpstr>
      <vt:lpstr>Особенности агроэкосистем </vt:lpstr>
      <vt:lpstr>Особенности экосистемы </vt:lpstr>
      <vt:lpstr>Пустыня  </vt:lpstr>
      <vt:lpstr>Пустыня  </vt:lpstr>
      <vt:lpstr>Пищевая цепь пустыни  </vt:lpstr>
      <vt:lpstr>Хлопковое поле  </vt:lpstr>
      <vt:lpstr>Хлопковое поле  </vt:lpstr>
      <vt:lpstr>Хлопковое поле  </vt:lpstr>
      <vt:lpstr>АНТРОПОГЕННЫЕ ФАКТОРЫ </vt:lpstr>
      <vt:lpstr>Природная экосистема </vt:lpstr>
      <vt:lpstr>Искусственная экосистема </vt:lpstr>
      <vt:lpstr>Заполните таблицу </vt:lpstr>
      <vt:lpstr>Презентация PowerPoint</vt:lpstr>
      <vt:lpstr>Видовой состав сообщества </vt:lpstr>
      <vt:lpstr> </vt:lpstr>
      <vt:lpstr> </vt:lpstr>
      <vt:lpstr> </vt:lpstr>
      <vt:lpstr> </vt:lpstr>
      <vt:lpstr> </vt:lpstr>
      <vt:lpstr> </vt:lpstr>
      <vt:lpstr> </vt:lpstr>
      <vt:lpstr> </vt:lpstr>
      <vt:lpstr>Закрепление знаний 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master</cp:lastModifiedBy>
  <cp:revision>829</cp:revision>
  <dcterms:created xsi:type="dcterms:W3CDTF">2020-05-11T10:31:43Z</dcterms:created>
  <dcterms:modified xsi:type="dcterms:W3CDTF">2020-12-13T10:25:23Z</dcterms:modified>
</cp:coreProperties>
</file>