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3"/>
  </p:notesMasterIdLst>
  <p:sldIdLst>
    <p:sldId id="296" r:id="rId3"/>
    <p:sldId id="353" r:id="rId4"/>
    <p:sldId id="488" r:id="rId5"/>
    <p:sldId id="489" r:id="rId6"/>
    <p:sldId id="448" r:id="rId7"/>
    <p:sldId id="515" r:id="rId8"/>
    <p:sldId id="522" r:id="rId9"/>
    <p:sldId id="449" r:id="rId10"/>
    <p:sldId id="516" r:id="rId11"/>
    <p:sldId id="518" r:id="rId12"/>
    <p:sldId id="519" r:id="rId13"/>
    <p:sldId id="517" r:id="rId14"/>
    <p:sldId id="520" r:id="rId15"/>
    <p:sldId id="521" r:id="rId16"/>
    <p:sldId id="514" r:id="rId17"/>
    <p:sldId id="490" r:id="rId18"/>
    <p:sldId id="513" r:id="rId19"/>
    <p:sldId id="491" r:id="rId20"/>
    <p:sldId id="487" r:id="rId21"/>
    <p:sldId id="492" r:id="rId22"/>
    <p:sldId id="504" r:id="rId23"/>
    <p:sldId id="523" r:id="rId24"/>
    <p:sldId id="526" r:id="rId25"/>
    <p:sldId id="525" r:id="rId26"/>
    <p:sldId id="524" r:id="rId27"/>
    <p:sldId id="527" r:id="rId28"/>
    <p:sldId id="528" r:id="rId29"/>
    <p:sldId id="529" r:id="rId30"/>
    <p:sldId id="486" r:id="rId31"/>
    <p:sldId id="457" r:id="rId32"/>
  </p:sldIdLst>
  <p:sldSz cx="12192000" cy="6858000"/>
  <p:notesSz cx="6858000" cy="9144000"/>
  <p:custDataLst>
    <p:tags r:id="rId3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>
        <p:scale>
          <a:sx n="69" d="100"/>
          <a:sy n="69" d="100"/>
        </p:scale>
        <p:origin x="-534" y="-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12/13/2020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13.12.2020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7934561" cy="5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Лабораторная </a:t>
            </a:r>
            <a:r>
              <a:rPr lang="ru-RU" altLang="ru-RU" b="1" dirty="0">
                <a:solidFill>
                  <a:srgbClr val="0070C0"/>
                </a:solidFill>
                <a:latin typeface="Arial" charset="0"/>
                <a:cs typeface="Arial" charset="0"/>
              </a:rPr>
              <a:t>работа №3</a:t>
            </a:r>
            <a:r>
              <a:rPr lang="ru-RU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" charset="0"/>
                <a:cs typeface="Arial" charset="0"/>
              </a:rPr>
              <a:t>Сравнительная характеристика природных экосистем </a:t>
            </a:r>
            <a:r>
              <a:rPr lang="ru-RU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 </a:t>
            </a:r>
            <a:r>
              <a:rPr lang="ru-RU" altLang="ru-RU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агросистем</a:t>
            </a:r>
            <a:r>
              <a:rPr lang="ru-RU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своей </a:t>
            </a:r>
            <a:r>
              <a:rPr lang="ru-RU" altLang="ru-RU" b="1" dirty="0">
                <a:solidFill>
                  <a:srgbClr val="0070C0"/>
                </a:solidFill>
                <a:latin typeface="Arial" charset="0"/>
                <a:cs typeface="Arial" charset="0"/>
              </a:rPr>
              <a:t>местности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en-US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Пустыня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1302327"/>
            <a:ext cx="11610109" cy="52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Пищевая цепь пустыни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>
            <a:off x="401782" y="1274618"/>
            <a:ext cx="11457709" cy="532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Хлопковое поле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 bwMode="auto">
          <a:xfrm>
            <a:off x="221673" y="1260763"/>
            <a:ext cx="11693236" cy="53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Хлопковое поле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537855"/>
            <a:ext cx="11346872" cy="50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4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Хлопковое поле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330036"/>
            <a:ext cx="1149927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6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АНТРОПОГЕННЫЕ ФАКТОРЫ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74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1233055"/>
            <a:ext cx="11540837" cy="523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Природная экосистема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67874"/>
              </p:ext>
            </p:extLst>
          </p:nvPr>
        </p:nvGraphicFramePr>
        <p:xfrm>
          <a:off x="408560" y="1158017"/>
          <a:ext cx="11245176" cy="53929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1294"/>
                <a:gridCol w="2811294"/>
                <a:gridCol w="2811294"/>
                <a:gridCol w="2811294"/>
              </a:tblGrid>
              <a:tr h="1692539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r>
                        <a:rPr lang="ru-RU" sz="4400" dirty="0" smtClean="0">
                          <a:latin typeface="Arial" pitchFamily="34" charset="0"/>
                          <a:cs typeface="Arial" pitchFamily="34" charset="0"/>
                        </a:rPr>
                        <a:t>                    виды</a:t>
                      </a:r>
                      <a:endParaRPr lang="ru-RU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Компоненты пищевой цепи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продуценты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Arial" pitchFamily="34" charset="0"/>
                          <a:cs typeface="Arial" pitchFamily="34" charset="0"/>
                        </a:rPr>
                        <a:t>консументы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Arial" pitchFamily="34" charset="0"/>
                          <a:cs typeface="Arial" pitchFamily="34" charset="0"/>
                        </a:rPr>
                        <a:t>редуценты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44"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Искусственная экосистема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91897"/>
              </p:ext>
            </p:extLst>
          </p:nvPr>
        </p:nvGraphicFramePr>
        <p:xfrm>
          <a:off x="408560" y="1158017"/>
          <a:ext cx="11245176" cy="53929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1294"/>
                <a:gridCol w="2811294"/>
                <a:gridCol w="2811294"/>
                <a:gridCol w="2811294"/>
              </a:tblGrid>
              <a:tr h="1692539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r>
                        <a:rPr lang="ru-RU" sz="4400" dirty="0" smtClean="0">
                          <a:latin typeface="Arial" pitchFamily="34" charset="0"/>
                          <a:cs typeface="Arial" pitchFamily="34" charset="0"/>
                        </a:rPr>
                        <a:t>            виды</a:t>
                      </a:r>
                      <a:endParaRPr lang="ru-RU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Компоненты пищевой цепи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продуценты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Arial" pitchFamily="34" charset="0"/>
                          <a:cs typeface="Arial" pitchFamily="34" charset="0"/>
                        </a:rPr>
                        <a:t>консументы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Arial" pitchFamily="34" charset="0"/>
                          <a:cs typeface="Arial" pitchFamily="34" charset="0"/>
                        </a:rPr>
                        <a:t>редуценты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44"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Заполните таблицу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6" b="-1"/>
          <a:stretch/>
        </p:blipFill>
        <p:spPr bwMode="auto">
          <a:xfrm>
            <a:off x="272374" y="1225686"/>
            <a:ext cx="11634281" cy="535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/>
          <a:stretch/>
        </p:blipFill>
        <p:spPr bwMode="auto">
          <a:xfrm>
            <a:off x="207818" y="1274618"/>
            <a:ext cx="11776364" cy="534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ПЛАН УРОКА</a:t>
            </a:r>
            <a:r>
              <a:rPr lang="en-US" altLang="ru-RU" smtClean="0">
                <a:latin typeface="Arial" charset="0"/>
                <a:cs typeface="Arial" charset="0"/>
              </a:rPr>
              <a:t> 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b="39892"/>
          <a:stretch/>
        </p:blipFill>
        <p:spPr bwMode="auto">
          <a:xfrm>
            <a:off x="369652" y="1322963"/>
            <a:ext cx="11439728" cy="50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Видовой состав сообщества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/>
          <a:stretch/>
        </p:blipFill>
        <p:spPr bwMode="auto">
          <a:xfrm>
            <a:off x="249382" y="1233055"/>
            <a:ext cx="1167938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2"/>
          <a:stretch/>
        </p:blipFill>
        <p:spPr bwMode="auto">
          <a:xfrm>
            <a:off x="249381" y="1246910"/>
            <a:ext cx="11707091" cy="53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0"/>
          <a:stretch/>
        </p:blipFill>
        <p:spPr bwMode="auto">
          <a:xfrm>
            <a:off x="290945" y="1233055"/>
            <a:ext cx="11693237" cy="530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0"/>
          <a:stretch/>
        </p:blipFill>
        <p:spPr bwMode="auto">
          <a:xfrm>
            <a:off x="263235" y="1219200"/>
            <a:ext cx="11693237" cy="538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3"/>
          <a:stretch/>
        </p:blipFill>
        <p:spPr bwMode="auto">
          <a:xfrm>
            <a:off x="221673" y="1246909"/>
            <a:ext cx="11762509" cy="538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274618"/>
            <a:ext cx="11582400" cy="52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274617"/>
            <a:ext cx="11610110" cy="52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0764"/>
            <a:ext cx="11623964" cy="523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070" y="3046445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9" b="31423"/>
          <a:stretch/>
        </p:blipFill>
        <p:spPr bwMode="auto">
          <a:xfrm>
            <a:off x="290945" y="1288473"/>
            <a:ext cx="1165167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39067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знаний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146" y="1407354"/>
            <a:ext cx="536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9146" y="1523999"/>
            <a:ext cx="5170700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15" y="2551837"/>
            <a:ext cx="6600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6" y="1154113"/>
            <a:ext cx="62726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51785" y="1407354"/>
            <a:ext cx="4865077" cy="44776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Прочитать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параграф № 19--21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выполнить задание на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странице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129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Повторение </a:t>
            </a:r>
            <a:r>
              <a:rPr lang="ru-RU" altLang="ru-RU" sz="4400" dirty="0">
                <a:latin typeface="Arial" charset="0"/>
                <a:cs typeface="Arial" charset="0"/>
              </a:rPr>
              <a:t>материала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928" y="2967335"/>
            <a:ext cx="59727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Сходство природных экосистем и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агроценозов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Различия между природными экосистемами и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агроценозами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19" y="1186773"/>
            <a:ext cx="5116749" cy="53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39067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146" y="1407354"/>
            <a:ext cx="536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9146" y="1523999"/>
            <a:ext cx="5170700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15" y="2551837"/>
            <a:ext cx="6600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6" y="1242646"/>
            <a:ext cx="11548054" cy="5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Задания для работы 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74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5745" y="1305342"/>
            <a:ext cx="112498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Выберите природную экосистему </a:t>
            </a:r>
            <a:r>
              <a:rPr lang="ru-RU" dirty="0" smtClean="0"/>
              <a:t>(экосистема пустыни) </a:t>
            </a:r>
            <a:r>
              <a:rPr lang="ru-RU" dirty="0"/>
              <a:t>и </a:t>
            </a:r>
            <a:r>
              <a:rPr lang="ru-RU" dirty="0" err="1"/>
              <a:t>агроценоз</a:t>
            </a:r>
            <a:r>
              <a:rPr lang="ru-RU" dirty="0"/>
              <a:t> </a:t>
            </a:r>
            <a:r>
              <a:rPr lang="ru-RU" dirty="0" smtClean="0"/>
              <a:t>(хлопковое поле) </a:t>
            </a:r>
            <a:r>
              <a:rPr lang="ru-RU" dirty="0"/>
              <a:t>для исследования. </a:t>
            </a:r>
          </a:p>
          <a:p>
            <a:r>
              <a:rPr lang="ru-RU" dirty="0"/>
              <a:t>Проведите сравнение по следующим параметрам:</a:t>
            </a:r>
          </a:p>
          <a:p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наличие трех групп организмов – продуцентов, </a:t>
            </a:r>
            <a:r>
              <a:rPr lang="ru-RU" dirty="0" err="1"/>
              <a:t>консументов</a:t>
            </a:r>
            <a:r>
              <a:rPr lang="ru-RU" dirty="0"/>
              <a:t> и </a:t>
            </a:r>
            <a:r>
              <a:rPr lang="ru-RU" dirty="0" err="1"/>
              <a:t>редуцентов</a:t>
            </a:r>
            <a:r>
              <a:rPr lang="ru-RU" dirty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разнообразие видов; 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составьте несколько пищевых цепей для природной экосистемы и для </a:t>
            </a:r>
            <a:r>
              <a:rPr lang="ru-RU" dirty="0" err="1"/>
              <a:t>агроценоза</a:t>
            </a:r>
            <a:r>
              <a:rPr lang="ru-RU" dirty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) источник используемой энергии; </a:t>
            </a:r>
          </a:p>
          <a:p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/>
              <a:t>) характер круговорота веществ; </a:t>
            </a:r>
          </a:p>
          <a:p>
            <a:endParaRPr lang="ru-RU" dirty="0" smtClean="0"/>
          </a:p>
          <a:p>
            <a:r>
              <a:rPr lang="ru-RU" dirty="0" smtClean="0"/>
              <a:t>Е</a:t>
            </a:r>
            <a:r>
              <a:rPr lang="ru-RU" dirty="0"/>
              <a:t>) степень устойчивости экосистемы. </a:t>
            </a:r>
          </a:p>
          <a:p>
            <a:endParaRPr lang="ru-RU" dirty="0"/>
          </a:p>
          <a:p>
            <a:r>
              <a:rPr lang="ru-RU" dirty="0"/>
              <a:t>3. Результаты оформите в виде сравнительной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644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err="1"/>
              <a:t>А</a:t>
            </a:r>
            <a:r>
              <a:rPr lang="ru-RU" dirty="0" err="1" smtClean="0"/>
              <a:t>гроценозы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6"/>
          <a:stretch/>
        </p:blipFill>
        <p:spPr bwMode="auto">
          <a:xfrm>
            <a:off x="350196" y="1206230"/>
            <a:ext cx="11478638" cy="533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Особенности </a:t>
            </a:r>
            <a:r>
              <a:rPr lang="ru-RU" altLang="ru-RU" sz="3600" dirty="0" err="1" smtClean="0">
                <a:latin typeface="Arial" charset="0"/>
                <a:cs typeface="Arial" charset="0"/>
              </a:rPr>
              <a:t>агроэкосистем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/>
          <a:stretch/>
        </p:blipFill>
        <p:spPr bwMode="auto">
          <a:xfrm>
            <a:off x="374073" y="1233055"/>
            <a:ext cx="11471563" cy="527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Особенности </a:t>
            </a:r>
            <a:r>
              <a:rPr lang="ru-RU" altLang="ru-RU" sz="3600" dirty="0" err="1" smtClean="0">
                <a:latin typeface="Arial" charset="0"/>
                <a:cs typeface="Arial" charset="0"/>
              </a:rPr>
              <a:t>агроэкосистем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/>
          <a:stretch/>
        </p:blipFill>
        <p:spPr bwMode="auto">
          <a:xfrm>
            <a:off x="471055" y="1246909"/>
            <a:ext cx="11430000" cy="537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Особенности экосистемы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193" y="2307891"/>
            <a:ext cx="11445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b="44814"/>
          <a:stretch/>
        </p:blipFill>
        <p:spPr bwMode="auto">
          <a:xfrm>
            <a:off x="332509" y="1233056"/>
            <a:ext cx="11644706" cy="526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9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Пустыня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7"/>
          <a:stretch/>
        </p:blipFill>
        <p:spPr bwMode="auto">
          <a:xfrm>
            <a:off x="360217" y="1274619"/>
            <a:ext cx="11610109" cy="532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1556cb665826a9b91dfa3bbf4b84e17b5b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187</Words>
  <Application>Microsoft Office PowerPoint</Application>
  <PresentationFormat>Произвольный</PresentationFormat>
  <Paragraphs>70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Презентация PowerPoint</vt:lpstr>
      <vt:lpstr>ПЛАН УРОКА </vt:lpstr>
      <vt:lpstr>Повторение материала </vt:lpstr>
      <vt:lpstr>Задания для работы  </vt:lpstr>
      <vt:lpstr>Агроценозы </vt:lpstr>
      <vt:lpstr>Особенности агроэкосистем </vt:lpstr>
      <vt:lpstr>Особенности агроэкосистем </vt:lpstr>
      <vt:lpstr>Особенности экосистемы </vt:lpstr>
      <vt:lpstr>Пустыня  </vt:lpstr>
      <vt:lpstr>Пустыня  </vt:lpstr>
      <vt:lpstr>Пищевая цепь пустыни  </vt:lpstr>
      <vt:lpstr>Хлопковое поле  </vt:lpstr>
      <vt:lpstr>Хлопковое поле  </vt:lpstr>
      <vt:lpstr>Хлопковое поле  </vt:lpstr>
      <vt:lpstr>АНТРОПОГЕННЫЕ ФАКТОРЫ </vt:lpstr>
      <vt:lpstr>Природная экосистема </vt:lpstr>
      <vt:lpstr>Искусственная экосистема </vt:lpstr>
      <vt:lpstr>Заполните таблицу </vt:lpstr>
      <vt:lpstr>Презентация PowerPoint</vt:lpstr>
      <vt:lpstr>Видовой состав сообщества </vt:lpstr>
      <vt:lpstr> </vt:lpstr>
      <vt:lpstr> </vt:lpstr>
      <vt:lpstr> </vt:lpstr>
      <vt:lpstr> </vt:lpstr>
      <vt:lpstr> </vt:lpstr>
      <vt:lpstr> </vt:lpstr>
      <vt:lpstr> </vt:lpstr>
      <vt:lpstr> </vt:lpstr>
      <vt:lpstr>Закрепление знаний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829</cp:revision>
  <dcterms:created xsi:type="dcterms:W3CDTF">2020-05-11T10:31:43Z</dcterms:created>
  <dcterms:modified xsi:type="dcterms:W3CDTF">2020-12-13T10:25:23Z</dcterms:modified>
</cp:coreProperties>
</file>