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28"/>
  </p:notesMasterIdLst>
  <p:sldIdLst>
    <p:sldId id="296" r:id="rId3"/>
    <p:sldId id="611" r:id="rId4"/>
    <p:sldId id="612" r:id="rId5"/>
    <p:sldId id="620" r:id="rId6"/>
    <p:sldId id="614" r:id="rId7"/>
    <p:sldId id="674" r:id="rId8"/>
    <p:sldId id="617" r:id="rId9"/>
    <p:sldId id="618" r:id="rId10"/>
    <p:sldId id="642" r:id="rId11"/>
    <p:sldId id="675" r:id="rId12"/>
    <p:sldId id="621" r:id="rId13"/>
    <p:sldId id="677" r:id="rId14"/>
    <p:sldId id="676" r:id="rId15"/>
    <p:sldId id="678" r:id="rId16"/>
    <p:sldId id="644" r:id="rId17"/>
    <p:sldId id="622" r:id="rId18"/>
    <p:sldId id="646" r:id="rId19"/>
    <p:sldId id="647" r:id="rId20"/>
    <p:sldId id="654" r:id="rId21"/>
    <p:sldId id="653" r:id="rId22"/>
    <p:sldId id="655" r:id="rId23"/>
    <p:sldId id="651" r:id="rId24"/>
    <p:sldId id="657" r:id="rId25"/>
    <p:sldId id="679" r:id="rId26"/>
    <p:sldId id="673" r:id="rId27"/>
  </p:sldIdLst>
  <p:sldSz cx="12192000" cy="6858000"/>
  <p:notesSz cx="6858000" cy="9144000"/>
  <p:custDataLst>
    <p:tags r:id="rId2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71" autoAdjust="0"/>
  </p:normalViewPr>
  <p:slideViewPr>
    <p:cSldViewPr snapToGrid="0">
      <p:cViewPr>
        <p:scale>
          <a:sx n="62" d="100"/>
          <a:sy n="62" d="100"/>
        </p:scale>
        <p:origin x="-774" y="-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12/20/2020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20" r:id="rId12"/>
    <p:sldLayoutId id="214748512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656494" cy="606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3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 Кальций и магний.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3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ХИМИЯ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ru-RU" altLang="ru-RU" b="1" dirty="0">
                <a:solidFill>
                  <a:srgbClr val="FEFEFE"/>
                </a:solidFill>
                <a:latin typeface="Arial" charset="0"/>
                <a:cs typeface="Arial" charset="0"/>
              </a:rPr>
              <a:t>9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092" y="4566493"/>
            <a:ext cx="1781908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ФИЗИЧЕСКИЕ ХАРАКТЕРИСТИКИ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4400" y="2381518"/>
            <a:ext cx="400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69280" y="2967335"/>
            <a:ext cx="3474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582341"/>
            <a:ext cx="4907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Кальций — легкий серебристо-белый и довольно твердый металл.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Температура плавления и кипения выше, чем у щелочных металлов ( 842°C)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При постепенном повышении давления начинает проявлять свойства полупроводника, но не становится полупроводником в полном смысле этого слова (металлом уже тоже не является). При дальнейшем повышении давления возвращается в металлическое состояние и начинает проявлять сверхпроводящие свойства (температура сверхпроводимости в шесть раз выше, чем у ртути, и намного превосходит по проводимости все остальные элементы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1447800"/>
            <a:ext cx="5791200" cy="501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СВОЙСТВА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688080" y="2819400"/>
            <a:ext cx="4389120" cy="178308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С ПРОСТЫМИ ВЕЩЕСТВАМИ</a:t>
            </a: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411480" y="1478280"/>
            <a:ext cx="2804160" cy="4450080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с кислородом</a:t>
            </a:r>
          </a:p>
          <a:p>
            <a:pPr algn="ctr"/>
            <a:r>
              <a:rPr lang="ru-RU" dirty="0"/>
              <a:t>2Са+ О2= 2СаО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3215640" y="4328160"/>
            <a:ext cx="5501640" cy="2286000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Взаимодействуя с сухим водородом при 300-400 °C, </a:t>
            </a:r>
            <a:r>
              <a:rPr lang="ru-RU" dirty="0" err="1"/>
              <a:t>Ca</a:t>
            </a:r>
            <a:r>
              <a:rPr lang="ru-RU" dirty="0"/>
              <a:t> образует гидрид CaH2 - ионное соединение, в котором водород является анионом.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Са</a:t>
            </a:r>
            <a:r>
              <a:rPr lang="ru-RU" dirty="0"/>
              <a:t> + Н2 = СаН2 (гидрид кальция) </a:t>
            </a: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9006840" y="1497013"/>
            <a:ext cx="2697480" cy="4450080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Трудно вступают в реакцию с азотом и фосфором:</a:t>
            </a:r>
            <a:br>
              <a:rPr lang="ru-RU" dirty="0"/>
            </a:br>
            <a:r>
              <a:rPr lang="ru-RU" dirty="0" err="1"/>
              <a:t>ЗСа</a:t>
            </a:r>
            <a:r>
              <a:rPr lang="ru-RU" dirty="0"/>
              <a:t> + N2 = Са3N2 (нитрид магния)</a:t>
            </a:r>
            <a:br>
              <a:rPr lang="ru-RU" dirty="0"/>
            </a:br>
            <a:r>
              <a:rPr lang="ru-RU" dirty="0" err="1"/>
              <a:t>ЗСа</a:t>
            </a:r>
            <a:r>
              <a:rPr lang="ru-RU" dirty="0"/>
              <a:t> + 2Р = Са3Р2 (фосфид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215640" y="1249680"/>
            <a:ext cx="5501640" cy="156972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галогенами</a:t>
            </a:r>
          </a:p>
          <a:p>
            <a:pPr algn="ctr"/>
            <a:r>
              <a:rPr lang="ru-RU" dirty="0" err="1"/>
              <a:t>Са</a:t>
            </a:r>
            <a:r>
              <a:rPr lang="ru-RU" dirty="0"/>
              <a:t> +Сl2= CaCl2</a:t>
            </a:r>
          </a:p>
        </p:txBody>
      </p:sp>
    </p:spTree>
    <p:extLst>
      <p:ext uri="{BB962C8B-B14F-4D97-AF65-F5344CB8AC3E}">
        <p14:creationId xmlns:p14="http://schemas.microsoft.com/office/powerpoint/2010/main" val="6008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ХАРАКТЕРИСТИКИ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4400" y="2381518"/>
            <a:ext cx="400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69280" y="2967335"/>
            <a:ext cx="3474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335280" y="1341120"/>
            <a:ext cx="5989320" cy="515112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Кальций - типичный щелочноземельный металл. Химическая активность кальция высока, но ниже, чем всех других щелочноземельных металлов. Он легко взаимодействует с кислородом, углекислым газом и влагой воздуха, из-за чего поверхность металлического кальция обычно тускло серая, поэтому в лаборатории кальций обычно хранят, как и другие щелочноземельные металлы, в плотно закрытой банке под слоем керосина или жидкого парафина.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6728459" y="1341120"/>
            <a:ext cx="5143501" cy="44500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60" y="1909763"/>
            <a:ext cx="306324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509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ХАРАКТЕРИСТИКИ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4400" y="2381518"/>
            <a:ext cx="400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69280" y="2967335"/>
            <a:ext cx="3474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4840" y="2136339"/>
            <a:ext cx="1075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280" y="1447800"/>
            <a:ext cx="4922520" cy="2377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активными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неметаллами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 (кислородом, хлором, бромом, 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иодом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кальций реагирует при обычных условиях: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2Ca + O2  = 2CaO</a:t>
            </a:r>
          </a:p>
          <a:p>
            <a:pPr algn="ctr"/>
            <a:r>
              <a:rPr lang="ru-RU" sz="2000" dirty="0" err="1">
                <a:latin typeface="Arial" pitchFamily="34" charset="0"/>
                <a:cs typeface="Arial" pitchFamily="34" charset="0"/>
              </a:rPr>
              <a:t>Ca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+ Br2  = CaBr2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5440" y="2750850"/>
            <a:ext cx="6385560" cy="3345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 менее активными неметаллами (водородом, бором, углеродом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кремнием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азотом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 фосфором и другими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кальций вступает во взаимодействие при нагревании, например:</a:t>
            </a:r>
          </a:p>
          <a:p>
            <a:pPr algn="ctr"/>
            <a:r>
              <a:rPr lang="ru-RU" sz="2000" dirty="0" err="1">
                <a:latin typeface="Arial" pitchFamily="34" charset="0"/>
                <a:cs typeface="Arial" pitchFamily="34" charset="0"/>
              </a:rPr>
              <a:t>Ca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+ H2  = CaH2   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 3Ca + 2B = Ca3 В2 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 3Ca + N2  = Ca3 N2  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Ca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+ 2C =  CaC2</a:t>
            </a:r>
          </a:p>
        </p:txBody>
      </p:sp>
    </p:spTree>
    <p:extLst>
      <p:ext uri="{BB962C8B-B14F-4D97-AF65-F5344CB8AC3E}">
        <p14:creationId xmlns:p14="http://schemas.microsoft.com/office/powerpoint/2010/main" val="86338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ХАРАКТЕРИСТИКИ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4400" y="2381518"/>
            <a:ext cx="400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69280" y="2967335"/>
            <a:ext cx="3474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4840" y="2136339"/>
            <a:ext cx="1075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1520" y="1377464"/>
            <a:ext cx="4526280" cy="2377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Большинство из соединений кальция с неметаллами легко разлагается водой: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CaH2  + 2H2O =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Ca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(OH) 2  + H2  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9280" y="2750850"/>
            <a:ext cx="6141720" cy="3345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 Кальций активно реагирует с водой, но без воспламенения:</a:t>
            </a:r>
          </a:p>
          <a:p>
            <a:pPr algn="ctr"/>
            <a:r>
              <a:rPr lang="ru-RU" sz="3200" dirty="0" err="1">
                <a:latin typeface="Arial" pitchFamily="34" charset="0"/>
                <a:cs typeface="Arial" pitchFamily="34" charset="0"/>
              </a:rPr>
              <a:t>Ca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+ 2H2O =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Ca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(OH) 2  + H2 </a:t>
            </a:r>
          </a:p>
        </p:txBody>
      </p:sp>
    </p:spTree>
    <p:extLst>
      <p:ext uri="{BB962C8B-B14F-4D97-AF65-F5344CB8AC3E}">
        <p14:creationId xmlns:p14="http://schemas.microsoft.com/office/powerpoint/2010/main" val="1040141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200" dirty="0" smtClean="0">
                <a:latin typeface="Arial" charset="0"/>
                <a:cs typeface="Arial" charset="0"/>
              </a:rPr>
              <a:t>ВЗАИМОДЕЙСТВИЕ СО СЛОЖНЫМИ ВЕЩЕСТВАМИ</a:t>
            </a:r>
            <a:endParaRPr lang="ru-RU" alt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/>
          <a:stretch/>
        </p:blipFill>
        <p:spPr bwMode="auto">
          <a:xfrm>
            <a:off x="320040" y="1280160"/>
            <a:ext cx="11506200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083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ВЗАИМОДЕЙСТВИЕ С КИСЛОТАМИ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8" b="33753"/>
          <a:stretch/>
        </p:blipFill>
        <p:spPr bwMode="auto">
          <a:xfrm>
            <a:off x="396240" y="1432560"/>
            <a:ext cx="11521440" cy="50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2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СВОЙСТВА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Выноска со стрелкой влево 1"/>
          <p:cNvSpPr/>
          <p:nvPr/>
        </p:nvSpPr>
        <p:spPr>
          <a:xfrm>
            <a:off x="5989320" y="1219200"/>
            <a:ext cx="5608320" cy="516636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 химическом отношении Магний - весьма активный металл.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Раскаленный Магний энергично реагирует с водой, вследствие чего горящий магний нельзя тушить водой: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Mg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+ H2O = Mg0 + H2 + 75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kcal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ятно 2 2"/>
          <p:cNvSpPr/>
          <p:nvPr/>
        </p:nvSpPr>
        <p:spPr>
          <a:xfrm>
            <a:off x="335280" y="1219200"/>
            <a:ext cx="5227320" cy="51663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rial" pitchFamily="34" charset="0"/>
                <a:cs typeface="Arial" pitchFamily="34" charset="0"/>
              </a:rPr>
              <a:t>Mg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ХИМИЧЕСКИЕ СВОЙСТВА МАГНИЯ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520" y="3244334"/>
            <a:ext cx="633983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85800" y="1386840"/>
            <a:ext cx="7589520" cy="21031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При нагревании на воздухе магний сгорает с образованием оксида и небольшого количества нитрида. При этом выделяется большое количество теплоты и световой энергии: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2Mg + O2  = 2MgO  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3Mg + N2  = Mg3 N2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743200" y="3764280"/>
            <a:ext cx="8671560" cy="245364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Магний может гореть даже в углекислом газе: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2Mg + CO2 = 2MgO + C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Щелочи на магний не действуют, в кислотах он растворяется с бурным выделением водорода: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Mg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+ 2HCl = MgCl2 + H2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Магний со взрывом реагирует с сильными окислителями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4300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ГЕНЕТИЧЕСКАЯ СВЯЗЬ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320" y="2413338"/>
            <a:ext cx="9966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    </a:t>
            </a:r>
            <a:r>
              <a:rPr lang="ru-RU" sz="2400" dirty="0" err="1"/>
              <a:t>Са</a:t>
            </a:r>
            <a:r>
              <a:rPr lang="ru-RU" sz="2400" dirty="0"/>
              <a:t>        </a:t>
            </a:r>
            <a:r>
              <a:rPr lang="ru-RU" sz="2400" dirty="0" smtClean="0"/>
              <a:t>                          </a:t>
            </a:r>
            <a:r>
              <a:rPr lang="ru-RU" sz="2400" dirty="0" err="1"/>
              <a:t>СаО</a:t>
            </a:r>
            <a:r>
              <a:rPr lang="ru-RU" sz="2400" dirty="0"/>
              <a:t>        </a:t>
            </a:r>
            <a:r>
              <a:rPr lang="ru-RU" sz="2400" dirty="0" smtClean="0"/>
              <a:t>                                          </a:t>
            </a:r>
            <a:r>
              <a:rPr lang="ru-RU" sz="2400" dirty="0" err="1"/>
              <a:t>Са</a:t>
            </a:r>
            <a:r>
              <a:rPr lang="ru-RU" sz="2400" dirty="0"/>
              <a:t>(ОН)2 </a:t>
            </a:r>
          </a:p>
          <a:p>
            <a:r>
              <a:rPr lang="ru-RU" sz="2400" dirty="0"/>
              <a:t>                             </a:t>
            </a:r>
          </a:p>
          <a:p>
            <a:r>
              <a:rPr lang="ru-RU" sz="2400" dirty="0"/>
              <a:t>                                    </a:t>
            </a:r>
            <a:r>
              <a:rPr lang="ru-RU" sz="2400" dirty="0" smtClean="0"/>
              <a:t>                                                                </a:t>
            </a:r>
            <a:r>
              <a:rPr lang="ru-RU" sz="2400" dirty="0"/>
              <a:t>СаСО3  </a:t>
            </a:r>
          </a:p>
          <a:p>
            <a:endParaRPr lang="ru-RU" sz="2400" dirty="0"/>
          </a:p>
          <a:p>
            <a:r>
              <a:rPr lang="ru-RU" sz="2400" dirty="0"/>
              <a:t>                                 </a:t>
            </a:r>
            <a:r>
              <a:rPr lang="ru-RU" sz="2400" dirty="0" smtClean="0"/>
              <a:t>                                                                </a:t>
            </a:r>
            <a:r>
              <a:rPr lang="ru-RU" sz="2400" dirty="0" err="1" smtClean="0"/>
              <a:t>Са</a:t>
            </a:r>
            <a:r>
              <a:rPr lang="ru-RU" sz="2400" dirty="0" smtClean="0"/>
              <a:t>(НСО3)2</a:t>
            </a:r>
            <a:endParaRPr lang="ru-RU" sz="2400" dirty="0"/>
          </a:p>
          <a:p>
            <a:r>
              <a:rPr lang="ru-RU" sz="2400" dirty="0" smtClean="0"/>
              <a:t>                                                                                                                                                             </a:t>
            </a:r>
            <a:endParaRPr lang="ru-RU" sz="2400" dirty="0"/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118360" y="2895600"/>
            <a:ext cx="2423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20840" y="2895600"/>
            <a:ext cx="192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0043160" y="3021013"/>
            <a:ext cx="0" cy="484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0256520" y="37338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4998720" y="3387090"/>
            <a:ext cx="4267200" cy="23622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98720" y="3205956"/>
            <a:ext cx="0" cy="181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ПЛАН УРОКА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295400"/>
            <a:ext cx="11643360" cy="531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255183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1.Положение в ПСХЭ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2. Строение атомов, степени окисления.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2. Нахождение и значение в природе и живых организмах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3. Химические свойства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СОБЕРИ СЛОВО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3"/>
          <a:stretch/>
        </p:blipFill>
        <p:spPr bwMode="auto">
          <a:xfrm>
            <a:off x="289560" y="1249680"/>
            <a:ext cx="5669280" cy="38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3"/>
          <a:stretch/>
        </p:blipFill>
        <p:spPr bwMode="auto">
          <a:xfrm>
            <a:off x="6355080" y="2377440"/>
            <a:ext cx="5410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3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СОБЕРИ СЛОВО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2"/>
          <a:stretch/>
        </p:blipFill>
        <p:spPr bwMode="auto">
          <a:xfrm>
            <a:off x="274320" y="1249680"/>
            <a:ext cx="5074920" cy="34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/>
        </p:blipFill>
        <p:spPr bwMode="auto">
          <a:xfrm>
            <a:off x="5349240" y="2362200"/>
            <a:ext cx="6065520" cy="39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1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6"/>
          <a:stretch/>
        </p:blipFill>
        <p:spPr bwMode="auto">
          <a:xfrm>
            <a:off x="832803" y="3390900"/>
            <a:ext cx="4739640" cy="30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6"/>
          <a:stretch/>
        </p:blipFill>
        <p:spPr bwMode="auto">
          <a:xfrm>
            <a:off x="6370320" y="1249680"/>
            <a:ext cx="5562600" cy="389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2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0"/>
          <a:stretch/>
        </p:blipFill>
        <p:spPr bwMode="auto">
          <a:xfrm>
            <a:off x="1219200" y="1234440"/>
            <a:ext cx="10271760" cy="531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6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Оцени свою работу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3"/>
          <a:stretch/>
        </p:blipFill>
        <p:spPr bwMode="auto">
          <a:xfrm>
            <a:off x="289560" y="1249680"/>
            <a:ext cx="11551920" cy="52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ЗАКРЕПЛЕНИЕ ЗНАНИЙ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40" y="2551837"/>
            <a:ext cx="768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ПРОЧИТАТЬ ПАРАГРАФ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№23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СТРАНИЦЫ 112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ОТВЕТИТЬ НА ВОПРОСЫ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№ 5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СТРАНИЦЕ 116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1219200"/>
            <a:ext cx="5379720" cy="48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ЩЕЛОЧНОЗЕМЕЛЬНЫЕ МЕТАЛЛЫ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1"/>
          <a:stretch/>
        </p:blipFill>
        <p:spPr bwMode="auto">
          <a:xfrm>
            <a:off x="320040" y="1203960"/>
            <a:ext cx="1153668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3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НЕМНОГО ИСТОРИИ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95399"/>
            <a:ext cx="11521440" cy="52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0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НЕМНОГО ИСТОРИИ 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/>
        </p:blipFill>
        <p:spPr bwMode="auto">
          <a:xfrm>
            <a:off x="335280" y="1203960"/>
            <a:ext cx="11551920" cy="537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6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ВЫВОДЫ НА ОСНОВАНИИ СТРОЕНИЕ АТОМА</a:t>
            </a:r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3"/>
          <a:stretch/>
        </p:blipFill>
        <p:spPr bwMode="auto">
          <a:xfrm>
            <a:off x="381000" y="1280160"/>
            <a:ext cx="11567160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520" y="2967335"/>
            <a:ext cx="25657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Все щелочноземельные металлы характеризуются наличием металлического типа химической связи;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Металлическая кристаллическая решетка.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64920"/>
            <a:ext cx="9031922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0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594360" y="1341120"/>
            <a:ext cx="5852160" cy="4724400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Щелочноземельные металлы – серебристо-белые, твёрдые вещества. По сравнению со щелочными металлами обладают более высокими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t°пл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t°кип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., потенциалами ионизации, плотностями и твердостью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59880" y="1539240"/>
            <a:ext cx="4069080" cy="48615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Бериллий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очень твердый материал и способен оставлять царапины на стекле; твердость других элементов подгруппы уменьшается, и барий по твердости близок к свинцу</a:t>
            </a:r>
          </a:p>
        </p:txBody>
      </p:sp>
    </p:spTree>
    <p:extLst>
      <p:ext uri="{BB962C8B-B14F-4D97-AF65-F5344CB8AC3E}">
        <p14:creationId xmlns:p14="http://schemas.microsoft.com/office/powerpoint/2010/main" val="39451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ФИЗИЧЕСКИЕ ХАРАКТЕРИСТИКИ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4400" y="2381518"/>
            <a:ext cx="400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69280" y="2967335"/>
            <a:ext cx="3474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9680" y="1720840"/>
            <a:ext cx="5196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Магний — металл серебристо-белого цвета, обладает металлическим блеском;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При обычных условиях поверхность магния покрыта прочной защитной плёнкой оксида магния 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MgO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которая разрушается при нагреве на воздухе до примерно 600 °C, после чего металл сгорает с ослепительно белым пламенем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температура плавления металла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tпл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= 650 °C, температура кипения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tкип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= 1090 °C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Магний высокой чистоты пластичен, хорошо прессуется, прокатывается и поддаётся обработке резанием.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58" y="1325880"/>
            <a:ext cx="4975861" cy="51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4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b7b81b796b1c1bc6d39add594a2d32bd82d5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5050</TotalTime>
  <Words>527</Words>
  <Application>Microsoft Office PowerPoint</Application>
  <PresentationFormat>Произвольный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1_Тема Office</vt:lpstr>
      <vt:lpstr>Презентация PowerPoint</vt:lpstr>
      <vt:lpstr>ПЛАН УРОКА </vt:lpstr>
      <vt:lpstr>ЩЕЛОЧНОЗЕМЕЛЬНЫЕ МЕТАЛЛЫ  </vt:lpstr>
      <vt:lpstr>НЕМНОГО ИСТОРИИ</vt:lpstr>
      <vt:lpstr>НЕМНОГО ИСТОРИИ </vt:lpstr>
      <vt:lpstr>ВЫВОДЫ НА ОСНОВАНИИ СТРОЕНИЕ АТОМА </vt:lpstr>
      <vt:lpstr> </vt:lpstr>
      <vt:lpstr> </vt:lpstr>
      <vt:lpstr>ФИЗИЧЕСКИЕ ХАРАКТЕРИСТИКИ </vt:lpstr>
      <vt:lpstr>ФИЗИЧЕСКИЕ ХАРАКТЕРИСТИКИ </vt:lpstr>
      <vt:lpstr>ХИМИЧЕСКИЕ СВОЙСТВА </vt:lpstr>
      <vt:lpstr>ХИМИЧЕСКИЕ ХАРАКТЕРИСТИКИ </vt:lpstr>
      <vt:lpstr>ХИМИЧЕСКИЕ ХАРАКТЕРИСТИКИ </vt:lpstr>
      <vt:lpstr>ХИМИЧЕСКИЕ ХАРАКТЕРИСТИКИ </vt:lpstr>
      <vt:lpstr>ВЗАИМОДЕЙСТВИЕ СО СЛОЖНЫМИ ВЕЩЕСТВАМИ</vt:lpstr>
      <vt:lpstr>ВЗАИМОДЕЙСТВИЕ С КИСЛОТАМИ </vt:lpstr>
      <vt:lpstr>ХИМИЧЕСКИЕ СВОЙСТВА </vt:lpstr>
      <vt:lpstr>ХИМИЧЕСКИЕ СВОЙСТВА МАГНИЯ </vt:lpstr>
      <vt:lpstr>ГЕНЕТИЧЕСКАЯ СВЯЗЬ</vt:lpstr>
      <vt:lpstr>СОБЕРИ СЛОВО</vt:lpstr>
      <vt:lpstr>СОБЕРИ СЛОВО</vt:lpstr>
      <vt:lpstr> </vt:lpstr>
      <vt:lpstr> </vt:lpstr>
      <vt:lpstr>Оцени свою работу</vt:lpstr>
      <vt:lpstr>ЗАКРЕПЛЕНИЕ ЗНАНИЙ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master</cp:lastModifiedBy>
  <cp:revision>894</cp:revision>
  <dcterms:created xsi:type="dcterms:W3CDTF">2020-05-11T10:31:43Z</dcterms:created>
  <dcterms:modified xsi:type="dcterms:W3CDTF">2020-12-20T08:16:18Z</dcterms:modified>
</cp:coreProperties>
</file>