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8"/>
  </p:notesMasterIdLst>
  <p:sldIdLst>
    <p:sldId id="296" r:id="rId3"/>
    <p:sldId id="611" r:id="rId4"/>
    <p:sldId id="612" r:id="rId5"/>
    <p:sldId id="614" r:id="rId6"/>
    <p:sldId id="613" r:id="rId7"/>
    <p:sldId id="618" r:id="rId8"/>
    <p:sldId id="617" r:id="rId9"/>
    <p:sldId id="619" r:id="rId10"/>
    <p:sldId id="675" r:id="rId11"/>
    <p:sldId id="620" r:id="rId12"/>
    <p:sldId id="674" r:id="rId13"/>
    <p:sldId id="621" r:id="rId14"/>
    <p:sldId id="644" r:id="rId15"/>
    <p:sldId id="622" r:id="rId16"/>
    <p:sldId id="673" r:id="rId17"/>
  </p:sldIdLst>
  <p:sldSz cx="12192000" cy="6858000"/>
  <p:notesSz cx="6858000" cy="9144000"/>
  <p:custDataLst>
    <p:tags r:id="rId1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>
        <p:scale>
          <a:sx n="62" d="100"/>
          <a:sy n="62" d="100"/>
        </p:scale>
        <p:origin x="-774" y="-2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12/21/2020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20" r:id="rId12"/>
    <p:sldLayoutId id="214748512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656494" cy="580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3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РЕШЕНИЕ ЗАДАЧ ПО ПРОЙДЕННЫМ ТЕМАМ </a:t>
            </a:r>
            <a:endParaRPr lang="ru-RU" altLang="ru-RU" sz="3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4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ru-RU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ХИМИЯ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ru-RU" altLang="ru-RU" b="1" dirty="0">
                <a:solidFill>
                  <a:srgbClr val="FEFEFE"/>
                </a:solidFill>
                <a:latin typeface="Arial" charset="0"/>
                <a:cs typeface="Arial" charset="0"/>
              </a:rPr>
              <a:t>9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092" y="4566493"/>
            <a:ext cx="1781908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Дело №1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2040" y="1997839"/>
            <a:ext cx="8061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Пострадавшие-жители сказочного королевства</a:t>
            </a:r>
            <a:r>
              <a:rPr lang="ru-RU" sz="2800" dirty="0" smtClean="0"/>
              <a:t>. </a:t>
            </a:r>
            <a:r>
              <a:rPr lang="ru-RU" sz="2800" dirty="0"/>
              <a:t>С королевского</a:t>
            </a:r>
          </a:p>
          <a:p>
            <a:r>
              <a:rPr lang="ru-RU" sz="2800" dirty="0"/>
              <a:t>бала в неизвестном направлении убежала прекрасная девушка. Ни</a:t>
            </a:r>
          </a:p>
          <a:p>
            <a:r>
              <a:rPr lang="ru-RU" sz="2800" dirty="0"/>
              <a:t>ее настоящего имени, ни местожительства никто так и не узнал,</a:t>
            </a:r>
          </a:p>
          <a:p>
            <a:r>
              <a:rPr lang="ru-RU" sz="2800" dirty="0"/>
              <a:t>Единственное, что осталось у принца  Натрия – это хрустальная</a:t>
            </a:r>
          </a:p>
          <a:p>
            <a:r>
              <a:rPr lang="ru-RU" sz="2800" dirty="0"/>
              <a:t>туфелька размером </a:t>
            </a:r>
            <a:r>
              <a:rPr lang="ru-RU" sz="2800" dirty="0" smtClean="0"/>
              <a:t>2</a:t>
            </a:r>
            <a:r>
              <a:rPr lang="en-US" sz="2800" dirty="0"/>
              <a:t>S</a:t>
            </a:r>
            <a:r>
              <a:rPr lang="ru-RU" sz="2800" dirty="0" smtClean="0"/>
              <a:t>2р4</a:t>
            </a:r>
            <a:r>
              <a:rPr lang="ru-RU" sz="2800" dirty="0"/>
              <a:t>.          </a:t>
            </a:r>
          </a:p>
          <a:p>
            <a:r>
              <a:rPr lang="ru-RU" sz="2800" dirty="0"/>
              <a:t>Задания следственному отделу.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1249680"/>
            <a:ext cx="3139440" cy="304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0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3920" y="2274838"/>
            <a:ext cx="8199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1.Установите, какое настоящее имя девушки? </a:t>
            </a:r>
          </a:p>
          <a:p>
            <a:r>
              <a:rPr lang="ru-RU" sz="2800" dirty="0"/>
              <a:t>2. Определите, где она проживает: укажите подъезд (группу), этаж (период), и номер квартиры (порядковый номер)?</a:t>
            </a:r>
          </a:p>
          <a:p>
            <a:r>
              <a:rPr lang="ru-RU" sz="2800" dirty="0"/>
              <a:t>3. К какому сословию: металлы или не металлы принадлежит девушка?</a:t>
            </a:r>
          </a:p>
          <a:p>
            <a:r>
              <a:rPr lang="ru-RU" sz="2800" dirty="0"/>
              <a:t>4.Как будут звать ребенка, который может появиться в случае реакции соединения двух любящих сердец?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58240"/>
            <a:ext cx="2849880" cy="249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4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Дело №2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443841"/>
            <a:ext cx="8610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некотором царстве в некотором государстве «Химия» жил был царь калий. Решил он жениться и выбрал в жены принцессу – заморскую Воду, дочь царя Водорода. Сыграли свадьбу. Прошел год, другой, а детей у них все не было.  За помощью они обратились к волшебнику. Волшебник опустил  Калий в Воду, и родились у Калия и Воды сразу два сына. Один был жидкостью, другой сын был самым легким газом царства «Химия».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Задания </a:t>
            </a:r>
            <a:r>
              <a:rPr lang="ru-RU" sz="2000" dirty="0">
                <a:solidFill>
                  <a:srgbClr val="C00000"/>
                </a:solidFill>
              </a:rPr>
              <a:t>следственному отделу.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            1.Установите</a:t>
            </a:r>
            <a:r>
              <a:rPr lang="ru-RU" sz="2000" dirty="0">
                <a:solidFill>
                  <a:srgbClr val="C00000"/>
                </a:solidFill>
              </a:rPr>
              <a:t>, как зовут  сыновей Калия и Воды.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             2.Напишите </a:t>
            </a:r>
            <a:r>
              <a:rPr lang="ru-RU" sz="2000" dirty="0">
                <a:solidFill>
                  <a:srgbClr val="C00000"/>
                </a:solidFill>
              </a:rPr>
              <a:t>уравнение реакции.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              3.Почему </a:t>
            </a:r>
            <a:r>
              <a:rPr lang="ru-RU" sz="2000" dirty="0">
                <a:solidFill>
                  <a:srgbClr val="C00000"/>
                </a:solidFill>
              </a:rPr>
              <a:t>второй сын не любил огонь?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           Подтвердите </a:t>
            </a:r>
            <a:r>
              <a:rPr lang="ru-RU" sz="2000" dirty="0">
                <a:solidFill>
                  <a:srgbClr val="C00000"/>
                </a:solidFill>
              </a:rPr>
              <a:t>ответ </a:t>
            </a:r>
            <a:r>
              <a:rPr lang="ru-RU" sz="2000" dirty="0" smtClean="0">
                <a:solidFill>
                  <a:srgbClr val="C00000"/>
                </a:solidFill>
              </a:rPr>
              <a:t>  уравнением </a:t>
            </a:r>
            <a:r>
              <a:rPr lang="ru-RU" sz="2000" dirty="0">
                <a:solidFill>
                  <a:srgbClr val="C00000"/>
                </a:solidFill>
              </a:rPr>
              <a:t>реакции.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017713"/>
            <a:ext cx="3870960" cy="42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8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1" y="1614488"/>
            <a:ext cx="7818120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4" b="33111"/>
          <a:stretch/>
        </p:blipFill>
        <p:spPr bwMode="auto">
          <a:xfrm>
            <a:off x="2209800" y="1767840"/>
            <a:ext cx="8061960" cy="341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2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ЗАКРЕПЛЕНИЕ ЗНАНИЙ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40" y="2551837"/>
            <a:ext cx="768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ПРОЧИТАТЬ ПАРАГРАФ №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21-24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ОТВЕТИТЬ НА ВОПРОСЫ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11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СТРАНИЦЕ 116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1219200"/>
            <a:ext cx="5379720" cy="48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НАЙДИТЕ СООТВЕТСТВИЕ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3440" y="2413338"/>
            <a:ext cx="8290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А)Ca + Cl2                                 1) СaO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Б) Сa + N2                                  2) Sb + CaO 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В) Ca + HBr                               3) CaSO3 + H2O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Г) Ca + O2                                  4) Ca(OH)2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Д) Ca + Sb2O5                            5) CaBr2 +H2O 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E) CaO + H2O                            6) Ca3N2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Ж) Ca(OH)2 + SO2                    7) CaCl2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865120" y="2636520"/>
            <a:ext cx="3185160" cy="2697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865120" y="3021013"/>
            <a:ext cx="3017520" cy="1794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65120" y="3520440"/>
            <a:ext cx="3185160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865120" y="2743200"/>
            <a:ext cx="3185160" cy="1188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398520" y="3205956"/>
            <a:ext cx="2651760" cy="1137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398520" y="3985260"/>
            <a:ext cx="2484120" cy="693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069080" y="3520440"/>
            <a:ext cx="181356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ОПРЕДЕЛИТЕ ПРАВИЛЬНЫЙ ОТВЕТ 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350520" y="1584960"/>
            <a:ext cx="3429000" cy="4526280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Электронное строение внешнего энергетического уровня атомов</a:t>
            </a:r>
          </a:p>
          <a:p>
            <a:pPr algn="ctr"/>
            <a:r>
              <a:rPr lang="ru-RU" dirty="0"/>
              <a:t> щелочных металлов:</a:t>
            </a:r>
          </a:p>
        </p:txBody>
      </p:sp>
      <p:sp>
        <p:nvSpPr>
          <p:cNvPr id="10" name="Овал 9"/>
          <p:cNvSpPr/>
          <p:nvPr/>
        </p:nvSpPr>
        <p:spPr>
          <a:xfrm>
            <a:off x="4480560" y="2026920"/>
            <a:ext cx="19050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А) …</a:t>
            </a:r>
            <a:r>
              <a:rPr lang="en-US" dirty="0"/>
              <a:t>S1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345680" y="2026920"/>
            <a:ext cx="22860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)</a:t>
            </a:r>
            <a:r>
              <a:rPr lang="en-US" dirty="0" smtClean="0"/>
              <a:t>…S2P1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191000" y="4312920"/>
            <a:ext cx="1767840" cy="1325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Д) </a:t>
            </a:r>
            <a:r>
              <a:rPr lang="ru-RU" dirty="0"/>
              <a:t>…</a:t>
            </a:r>
            <a:r>
              <a:rPr lang="en-US" dirty="0"/>
              <a:t>S2P2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802880" y="4434840"/>
            <a:ext cx="268224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В)</a:t>
            </a:r>
            <a:r>
              <a:rPr lang="en-US" dirty="0" smtClean="0"/>
              <a:t>…S2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50920" y="4335932"/>
            <a:ext cx="4785360" cy="22782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САМЫЙ ЛЕГКИЙ МЕТАЛЛ</a:t>
            </a:r>
            <a:endParaRPr lang="ru-RU" sz="3200" dirty="0"/>
          </a:p>
        </p:txBody>
      </p:sp>
      <p:sp>
        <p:nvSpPr>
          <p:cNvPr id="11" name="Облако 10"/>
          <p:cNvSpPr/>
          <p:nvPr/>
        </p:nvSpPr>
        <p:spPr>
          <a:xfrm>
            <a:off x="1201637" y="3777725"/>
            <a:ext cx="1815382" cy="111641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Na</a:t>
            </a:r>
            <a:endParaRPr lang="ru-RU" sz="6000" dirty="0"/>
          </a:p>
        </p:txBody>
      </p:sp>
      <p:sp>
        <p:nvSpPr>
          <p:cNvPr id="12" name="Облако 11"/>
          <p:cNvSpPr/>
          <p:nvPr/>
        </p:nvSpPr>
        <p:spPr>
          <a:xfrm>
            <a:off x="3139440" y="2148840"/>
            <a:ext cx="1325880" cy="157309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/>
              <a:t>K</a:t>
            </a:r>
            <a:endParaRPr lang="ru-RU" sz="7200" dirty="0"/>
          </a:p>
        </p:txBody>
      </p:sp>
      <p:sp>
        <p:nvSpPr>
          <p:cNvPr id="13" name="Облако 12"/>
          <p:cNvSpPr/>
          <p:nvPr/>
        </p:nvSpPr>
        <p:spPr>
          <a:xfrm>
            <a:off x="5170140" y="1478280"/>
            <a:ext cx="1863120" cy="158496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 </a:t>
            </a:r>
            <a:r>
              <a:rPr lang="en-US" sz="8000" dirty="0"/>
              <a:t>Li </a:t>
            </a:r>
            <a:endParaRPr lang="ru-RU" sz="8000" dirty="0"/>
          </a:p>
        </p:txBody>
      </p:sp>
      <p:sp>
        <p:nvSpPr>
          <p:cNvPr id="14" name="Облако 13"/>
          <p:cNvSpPr/>
          <p:nvPr/>
        </p:nvSpPr>
        <p:spPr>
          <a:xfrm>
            <a:off x="7664731" y="2606040"/>
            <a:ext cx="1982189" cy="144653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Cs</a:t>
            </a:r>
            <a:endParaRPr lang="ru-RU" sz="8000" dirty="0"/>
          </a:p>
        </p:txBody>
      </p:sp>
      <p:sp>
        <p:nvSpPr>
          <p:cNvPr id="15" name="Облако 14"/>
          <p:cNvSpPr/>
          <p:nvPr/>
        </p:nvSpPr>
        <p:spPr>
          <a:xfrm>
            <a:off x="10241280" y="3141554"/>
            <a:ext cx="1478280" cy="148252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Mg</a:t>
            </a:r>
            <a:r>
              <a:rPr lang="en-US" dirty="0"/>
              <a:t>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6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3611880" y="1676400"/>
            <a:ext cx="5867400" cy="1344613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Какие щелочные металлы, сгорая на воздухе, образуют</a:t>
            </a:r>
          </a:p>
          <a:p>
            <a:pPr algn="ctr"/>
            <a:r>
              <a:rPr lang="ru-RU" dirty="0"/>
              <a:t> оксиды состава R2O?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2118360" y="2986722"/>
            <a:ext cx="1844040" cy="1522476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 </a:t>
            </a:r>
            <a:r>
              <a:rPr lang="en-US" sz="6600" dirty="0"/>
              <a:t>Li </a:t>
            </a:r>
            <a:endParaRPr lang="ru-RU" sz="6600" dirty="0"/>
          </a:p>
        </p:txBody>
      </p:sp>
      <p:sp>
        <p:nvSpPr>
          <p:cNvPr id="16" name="Табличка 15"/>
          <p:cNvSpPr/>
          <p:nvPr/>
        </p:nvSpPr>
        <p:spPr>
          <a:xfrm>
            <a:off x="6431280" y="4013082"/>
            <a:ext cx="914400" cy="9144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К</a:t>
            </a:r>
          </a:p>
        </p:txBody>
      </p:sp>
      <p:sp>
        <p:nvSpPr>
          <p:cNvPr id="17" name="Табличка 16"/>
          <p:cNvSpPr/>
          <p:nvPr/>
        </p:nvSpPr>
        <p:spPr>
          <a:xfrm>
            <a:off x="8580120" y="5151120"/>
            <a:ext cx="1066800" cy="9144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Cs</a:t>
            </a:r>
            <a:endParaRPr lang="ru-RU" sz="5400" dirty="0"/>
          </a:p>
        </p:txBody>
      </p:sp>
      <p:sp>
        <p:nvSpPr>
          <p:cNvPr id="18" name="Табличка 17"/>
          <p:cNvSpPr/>
          <p:nvPr/>
        </p:nvSpPr>
        <p:spPr>
          <a:xfrm>
            <a:off x="9479280" y="3390900"/>
            <a:ext cx="1752600" cy="127254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Na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032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472440" y="1005840"/>
            <a:ext cx="8488680" cy="2987040"/>
          </a:xfrm>
          <a:prstGeom prst="notchedRightArrow">
            <a:avLst>
              <a:gd name="adj1" fmla="val 24843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 4. Взаимодействие с водородом: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472440" y="4495800"/>
            <a:ext cx="5334000" cy="1493520"/>
          </a:xfrm>
          <a:prstGeom prst="notchedRightArrow">
            <a:avLst>
              <a:gd name="adj1" fmla="val 37421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 а) </a:t>
            </a:r>
            <a:r>
              <a:rPr lang="en-US" sz="4000" dirty="0" err="1"/>
              <a:t>Ca</a:t>
            </a:r>
            <a:r>
              <a:rPr lang="en-US" sz="4000" dirty="0"/>
              <a:t> + H2 =  ; </a:t>
            </a:r>
            <a:endParaRPr lang="ru-RU" sz="4000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6202680" y="4495800"/>
            <a:ext cx="5440680" cy="149352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/>
              <a:t>б) </a:t>
            </a:r>
            <a:r>
              <a:rPr lang="en-US" sz="4400" dirty="0" err="1"/>
              <a:t>Sr</a:t>
            </a:r>
            <a:r>
              <a:rPr lang="en-US" sz="4400" dirty="0"/>
              <a:t> + H2 =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451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Решите задачу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2514600" y="1676401"/>
            <a:ext cx="8092440" cy="435864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Какая масса хлора содержится в 240 граммах хлорида магния ?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0760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Решение задач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r="56333" b="40497"/>
          <a:stretch/>
        </p:blipFill>
        <p:spPr bwMode="auto">
          <a:xfrm>
            <a:off x="243840" y="1280160"/>
            <a:ext cx="5273040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0" y="1920240"/>
            <a:ext cx="6278880" cy="46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5880"/>
            <a:ext cx="11369040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8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b7b81b796b1c1bc6d39add594a2d32bd82d5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4973</TotalTime>
  <Words>416</Words>
  <Application>Microsoft Office PowerPoint</Application>
  <PresentationFormat>Произвольный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НАЙДИТЕ СООТВЕТСТВИЕ </vt:lpstr>
      <vt:lpstr>ОПРЕДЕЛИТЕ ПРАВИЛЬНЫЙ ОТВЕТ  </vt:lpstr>
      <vt:lpstr> </vt:lpstr>
      <vt:lpstr> </vt:lpstr>
      <vt:lpstr> </vt:lpstr>
      <vt:lpstr>Решите задачу </vt:lpstr>
      <vt:lpstr>Решение задач</vt:lpstr>
      <vt:lpstr>Презентация PowerPoint</vt:lpstr>
      <vt:lpstr>Дело №1</vt:lpstr>
      <vt:lpstr>Презентация PowerPoint</vt:lpstr>
      <vt:lpstr>Дело №2 </vt:lpstr>
      <vt:lpstr> </vt:lpstr>
      <vt:lpstr> </vt:lpstr>
      <vt:lpstr>ЗАКРЕПЛЕНИЕ ЗНАНИЙ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master</cp:lastModifiedBy>
  <cp:revision>891</cp:revision>
  <dcterms:created xsi:type="dcterms:W3CDTF">2020-05-11T10:31:43Z</dcterms:created>
  <dcterms:modified xsi:type="dcterms:W3CDTF">2020-12-21T06:39:37Z</dcterms:modified>
</cp:coreProperties>
</file>