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7" r:id="rId1"/>
    <p:sldMasterId id="2147484851" r:id="rId2"/>
  </p:sldMasterIdLst>
  <p:notesMasterIdLst>
    <p:notesMasterId r:id="rId40"/>
  </p:notesMasterIdLst>
  <p:sldIdLst>
    <p:sldId id="296" r:id="rId3"/>
    <p:sldId id="583" r:id="rId4"/>
    <p:sldId id="723" r:id="rId5"/>
    <p:sldId id="712" r:id="rId6"/>
    <p:sldId id="708" r:id="rId7"/>
    <p:sldId id="703" r:id="rId8"/>
    <p:sldId id="720" r:id="rId9"/>
    <p:sldId id="612" r:id="rId10"/>
    <p:sldId id="725" r:id="rId11"/>
    <p:sldId id="726" r:id="rId12"/>
    <p:sldId id="727" r:id="rId13"/>
    <p:sldId id="724" r:id="rId14"/>
    <p:sldId id="728" r:id="rId15"/>
    <p:sldId id="713" r:id="rId16"/>
    <p:sldId id="730" r:id="rId17"/>
    <p:sldId id="729" r:id="rId18"/>
    <p:sldId id="741" r:id="rId19"/>
    <p:sldId id="731" r:id="rId20"/>
    <p:sldId id="718" r:id="rId21"/>
    <p:sldId id="721" r:id="rId22"/>
    <p:sldId id="719" r:id="rId23"/>
    <p:sldId id="716" r:id="rId24"/>
    <p:sldId id="715" r:id="rId25"/>
    <p:sldId id="740" r:id="rId26"/>
    <p:sldId id="733" r:id="rId27"/>
    <p:sldId id="732" r:id="rId28"/>
    <p:sldId id="722" r:id="rId29"/>
    <p:sldId id="714" r:id="rId30"/>
    <p:sldId id="734" r:id="rId31"/>
    <p:sldId id="735" r:id="rId32"/>
    <p:sldId id="717" r:id="rId33"/>
    <p:sldId id="739" r:id="rId34"/>
    <p:sldId id="736" r:id="rId35"/>
    <p:sldId id="737" r:id="rId36"/>
    <p:sldId id="738" r:id="rId37"/>
    <p:sldId id="695" r:id="rId38"/>
    <p:sldId id="673" r:id="rId39"/>
  </p:sldIdLst>
  <p:sldSz cx="12192000" cy="6858000"/>
  <p:notesSz cx="6858000" cy="9144000"/>
  <p:custDataLst>
    <p:tags r:id="rId41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46C8"/>
    <a:srgbClr val="009900"/>
    <a:srgbClr val="263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9" autoAdjust="0"/>
    <p:restoredTop sz="94660"/>
  </p:normalViewPr>
  <p:slideViewPr>
    <p:cSldViewPr snapToGrid="0">
      <p:cViewPr>
        <p:scale>
          <a:sx n="62" d="100"/>
          <a:sy n="62" d="100"/>
        </p:scale>
        <p:origin x="-774" y="-25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0C9D1C5-E0E9-4C94-8454-4A06A31EFC36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47393F-70A8-4B6C-898D-6799852D0C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15588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8880A-4310-43CB-87AE-D8AE8194227E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07F9B-7163-43FE-82EA-AB963E3763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6418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F7669-0E5E-46CA-B6D4-C625D34A62D0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B9C1E-5AE8-4814-8E85-A663BE1BD8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594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4F3E5-1E61-40BC-BA05-057CC07228C8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6DE6B-C45F-4B52-922D-B01E91E338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2409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2542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831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80164-6E94-4EEA-B7F5-65064F0674EC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CAFE7-5248-4AD6-B9E4-980473FF04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8271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2A7D8-624C-4A6E-834C-46990F003A2F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1C933-ADF3-4D18-97F6-10E467F3C1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0175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1449A-7B80-4A02-8251-225D3B5BF88E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DB520-35B1-47D7-B2CF-9185DFFDC4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062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D65C6-FD1A-4F8A-BB50-1ADA1F25EC3D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42B49-7E4E-407C-9791-665845FB77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8645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3992-0E91-4413-979E-F2F47B936A34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18BB7-1DCE-4EBF-A55A-9BEF475774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0561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65C03-0D9B-475F-94D4-BFCAF3545D2F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3A67B-1DF1-42BE-B953-A84D85AA94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4451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4406B-E449-47DE-968F-4A711788AB19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8ABDD-6B52-4016-A928-5F3B081D36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5970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3C120-6A6A-440D-8A9D-8BEDD078976F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F0010-F280-47E7-A885-D89C436A1B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7746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1AF65-6D8B-406C-817B-A805300C609E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EA393-32FA-4CAD-A0B5-71FE62E58B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2683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293EE-6C27-4766-B23E-3E42AA1ACCE5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4D71C-A458-4CE5-9D09-E09AF29288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0235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0E339-CF83-4C52-90EF-C583E7816DB1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2F8F8-DF5B-4F48-A2FC-874644009E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131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12B5-89A1-4799-8D98-56DE699ACBA2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E3E49-5CDF-4D56-BB09-4F48E77E63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4065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g object 16"/>
          <p:cNvSpPr>
            <a:spLocks/>
          </p:cNvSpPr>
          <p:nvPr/>
        </p:nvSpPr>
        <p:spPr bwMode="auto">
          <a:xfrm>
            <a:off x="141288" y="1133475"/>
            <a:ext cx="11949112" cy="5599113"/>
          </a:xfrm>
          <a:custGeom>
            <a:avLst/>
            <a:gdLst>
              <a:gd name="T0" fmla="*/ 2147483646 w 5650865"/>
              <a:gd name="T1" fmla="*/ 2147483646 h 2649220"/>
              <a:gd name="T2" fmla="*/ 2147483646 w 5650865"/>
              <a:gd name="T3" fmla="*/ 2147483646 h 2649220"/>
              <a:gd name="T4" fmla="*/ 2147483646 w 5650865"/>
              <a:gd name="T5" fmla="*/ 2147483646 h 2649220"/>
              <a:gd name="T6" fmla="*/ 2147483646 w 5650865"/>
              <a:gd name="T7" fmla="*/ 2147483646 h 2649220"/>
              <a:gd name="T8" fmla="*/ 2147483646 w 5650865"/>
              <a:gd name="T9" fmla="*/ 2147483646 h 2649220"/>
              <a:gd name="T10" fmla="*/ 2147483646 w 5650865"/>
              <a:gd name="T11" fmla="*/ 0 h 2649220"/>
              <a:gd name="T12" fmla="*/ 0 w 5650865"/>
              <a:gd name="T13" fmla="*/ 0 h 2649220"/>
              <a:gd name="T14" fmla="*/ 0 w 5650865"/>
              <a:gd name="T15" fmla="*/ 2147483646 h 2649220"/>
              <a:gd name="T16" fmla="*/ 0 w 5650865"/>
              <a:gd name="T17" fmla="*/ 2147483646 h 2649220"/>
              <a:gd name="T18" fmla="*/ 0 w 5650865"/>
              <a:gd name="T19" fmla="*/ 2147483646 h 2649220"/>
              <a:gd name="T20" fmla="*/ 2147483646 w 5650865"/>
              <a:gd name="T21" fmla="*/ 2147483646 h 2649220"/>
              <a:gd name="T22" fmla="*/ 2147483646 w 5650865"/>
              <a:gd name="T23" fmla="*/ 2147483646 h 2649220"/>
              <a:gd name="T24" fmla="*/ 2147483646 w 5650865"/>
              <a:gd name="T25" fmla="*/ 2147483646 h 2649220"/>
              <a:gd name="T26" fmla="*/ 2147483646 w 5650865"/>
              <a:gd name="T27" fmla="*/ 2147483646 h 2649220"/>
              <a:gd name="T28" fmla="*/ 2147483646 w 5650865"/>
              <a:gd name="T29" fmla="*/ 2147483646 h 2649220"/>
              <a:gd name="T30" fmla="*/ 2147483646 w 5650865"/>
              <a:gd name="T31" fmla="*/ 0 h 26492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" name="bg object 17"/>
          <p:cNvSpPr>
            <a:spLocks/>
          </p:cNvSpPr>
          <p:nvPr/>
        </p:nvSpPr>
        <p:spPr bwMode="auto">
          <a:xfrm>
            <a:off x="141288" y="150813"/>
            <a:ext cx="11949112" cy="906462"/>
          </a:xfrm>
          <a:custGeom>
            <a:avLst/>
            <a:gdLst>
              <a:gd name="T0" fmla="*/ 2147483646 w 5650865"/>
              <a:gd name="T1" fmla="*/ 0 h 429259"/>
              <a:gd name="T2" fmla="*/ 0 w 5650865"/>
              <a:gd name="T3" fmla="*/ 0 h 429259"/>
              <a:gd name="T4" fmla="*/ 0 w 5650865"/>
              <a:gd name="T5" fmla="*/ 2147483646 h 429259"/>
              <a:gd name="T6" fmla="*/ 2147483646 w 5650865"/>
              <a:gd name="T7" fmla="*/ 2147483646 h 429259"/>
              <a:gd name="T8" fmla="*/ 2147483646 w 5650865"/>
              <a:gd name="T9" fmla="*/ 0 h 429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5"/>
            <a:ext cx="3857667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39"/>
            <a:ext cx="5303521" cy="49244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Holder 5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Holder 6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fld id="{9C0DA636-8BC8-405A-BDBD-37BB1A516528}" type="datetimeFigureOut">
              <a:rPr lang="en-US" altLang="ru-RU"/>
              <a:pPr>
                <a:defRPr/>
              </a:pPr>
              <a:t>12/16/2020</a:t>
            </a:fld>
            <a:endParaRPr lang="en-US" altLang="ru-RU"/>
          </a:p>
        </p:txBody>
      </p:sp>
      <p:sp>
        <p:nvSpPr>
          <p:cNvPr id="9" name="Holder 7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fld id="{9BF98FD7-99C2-4AF3-9784-3B04644D6B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4639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62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B2DF0-E883-440F-AA11-604F5A3479E8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8097F-035D-48E4-89E8-33FA7E1B84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560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68018-92D2-4017-A239-BD98F9D05764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ED360-070B-4606-A72E-C65D88252B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015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1DBD9-89A2-45F7-846E-A508F0736C0A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21773-05F1-4F2B-9182-D65F7623FA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7590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CC38F-3B9B-4C45-A434-5F92FF852D95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C9690-F02F-48B3-A583-EEC31BE5F4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9303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72E40-C72A-4177-BCE4-E898819BDF49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C24F6-9EF6-4C95-B217-524F1D408D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5123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B5BB3-6911-4ABB-8737-B1066F897840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D1A67-EEAB-49BF-B949-B619CCCA53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6656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5BDD1-32A8-420A-9551-FEE096C74471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70956-B9F7-4F4A-97FB-E85ADB63EE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222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CDBEDEE-7B3A-41EB-9BF9-1C3EEB56DE3F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F797F00-3E1A-4969-B55C-12983543F18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5" r:id="rId1"/>
    <p:sldLayoutId id="2147485096" r:id="rId2"/>
    <p:sldLayoutId id="2147485097" r:id="rId3"/>
    <p:sldLayoutId id="2147485098" r:id="rId4"/>
    <p:sldLayoutId id="2147485099" r:id="rId5"/>
    <p:sldLayoutId id="2147485100" r:id="rId6"/>
    <p:sldLayoutId id="2147485101" r:id="rId7"/>
    <p:sldLayoutId id="2147485102" r:id="rId8"/>
    <p:sldLayoutId id="2147485103" r:id="rId9"/>
    <p:sldLayoutId id="2147485104" r:id="rId10"/>
    <p:sldLayoutId id="2147485105" r:id="rId11"/>
    <p:sldLayoutId id="2147485117" r:id="rId12"/>
    <p:sldLayoutId id="2147485118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D070943-B9FC-4406-A378-9D90B59F7B80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38D3DDA-0FFC-4D62-BAE6-7DC0F14517B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6" r:id="rId1"/>
    <p:sldLayoutId id="2147485107" r:id="rId2"/>
    <p:sldLayoutId id="2147485108" r:id="rId3"/>
    <p:sldLayoutId id="2147485109" r:id="rId4"/>
    <p:sldLayoutId id="2147485110" r:id="rId5"/>
    <p:sldLayoutId id="2147485111" r:id="rId6"/>
    <p:sldLayoutId id="2147485112" r:id="rId7"/>
    <p:sldLayoutId id="2147485113" r:id="rId8"/>
    <p:sldLayoutId id="2147485114" r:id="rId9"/>
    <p:sldLayoutId id="2147485115" r:id="rId10"/>
    <p:sldLayoutId id="2147485116" r:id="rId11"/>
    <p:sldLayoutId id="2147485120" r:id="rId12"/>
    <p:sldLayoutId id="2147485121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/>
          <p:nvPr/>
        </p:nvSpPr>
        <p:spPr>
          <a:xfrm>
            <a:off x="17463" y="28575"/>
            <a:ext cx="12174537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19" name="object 4"/>
          <p:cNvSpPr txBox="1">
            <a:spLocks noChangeArrowheads="1"/>
          </p:cNvSpPr>
          <p:nvPr/>
        </p:nvSpPr>
        <p:spPr bwMode="auto">
          <a:xfrm>
            <a:off x="1754188" y="2144118"/>
            <a:ext cx="9656494" cy="661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marL="381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238"/>
              </a:spcBef>
              <a:spcAft>
                <a:spcPts val="1800"/>
              </a:spcAft>
            </a:pPr>
            <a:endParaRPr lang="uz-Cyrl-UZ" altLang="ru-RU" sz="4400" b="1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spcBef>
                <a:spcPts val="238"/>
              </a:spcBef>
              <a:spcAft>
                <a:spcPts val="1800"/>
              </a:spcAft>
            </a:pPr>
            <a:r>
              <a:rPr lang="uz-Cyrl-UZ" altLang="ru-RU" sz="4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ТЕМА </a:t>
            </a:r>
          </a:p>
          <a:p>
            <a:pPr>
              <a:spcBef>
                <a:spcPts val="238"/>
              </a:spcBef>
              <a:spcAft>
                <a:spcPts val="1800"/>
              </a:spcAft>
            </a:pPr>
            <a:r>
              <a:rPr lang="ru-RU" altLang="ru-RU" sz="3600" b="1" dirty="0">
                <a:solidFill>
                  <a:srgbClr val="0070C0"/>
                </a:solidFill>
                <a:latin typeface="Arial" charset="0"/>
                <a:cs typeface="Arial" charset="0"/>
              </a:rPr>
              <a:t>Свойства натрия и калия и их важнейшие соединения.</a:t>
            </a:r>
          </a:p>
          <a:p>
            <a:pPr>
              <a:spcBef>
                <a:spcPts val="238"/>
              </a:spcBef>
              <a:spcAft>
                <a:spcPts val="1800"/>
              </a:spcAft>
            </a:pPr>
            <a:endParaRPr lang="ru-RU" altLang="ru-RU" sz="3600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spcBef>
                <a:spcPts val="238"/>
              </a:spcBef>
              <a:spcAft>
                <a:spcPts val="1800"/>
              </a:spcAft>
            </a:pPr>
            <a:endParaRPr lang="ru-RU" altLang="ru-RU" sz="3600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spcBef>
                <a:spcPts val="238"/>
              </a:spcBef>
              <a:spcAft>
                <a:spcPts val="1800"/>
              </a:spcAft>
            </a:pPr>
            <a:endParaRPr lang="uz-Cyrl-UZ" altLang="ru-RU" sz="4800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spcBef>
                <a:spcPts val="238"/>
              </a:spcBef>
              <a:spcAft>
                <a:spcPts val="1800"/>
              </a:spcAft>
            </a:pPr>
            <a:endParaRPr lang="ru-RU" altLang="ru-RU" sz="4800" b="1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object 5"/>
          <p:cNvSpPr/>
          <p:nvPr/>
        </p:nvSpPr>
        <p:spPr>
          <a:xfrm>
            <a:off x="1027113" y="2589213"/>
            <a:ext cx="727075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7" name="object 6"/>
          <p:cNvSpPr/>
          <p:nvPr/>
        </p:nvSpPr>
        <p:spPr>
          <a:xfrm>
            <a:off x="985838" y="4413250"/>
            <a:ext cx="728662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22" name="object 2"/>
          <p:cNvSpPr txBox="1">
            <a:spLocks/>
          </p:cNvSpPr>
          <p:nvPr/>
        </p:nvSpPr>
        <p:spPr bwMode="auto">
          <a:xfrm>
            <a:off x="1993901" y="527050"/>
            <a:ext cx="7524750" cy="95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0911" rIns="0" bIns="0">
            <a:spAutoFit/>
          </a:bodyPr>
          <a:lstStyle>
            <a:lvl1pPr marL="25400" defTabSz="193516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93516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93516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93516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93516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238"/>
              </a:spcBef>
            </a:pPr>
            <a:r>
              <a:rPr lang="ru-RU" altLang="ru-RU" sz="6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ХИМИЯ </a:t>
            </a:r>
            <a:endParaRPr lang="uz-Cyrl-UZ" altLang="ru-RU" sz="6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3" name="object 11"/>
          <p:cNvSpPr>
            <a:spLocks noChangeArrowheads="1"/>
          </p:cNvSpPr>
          <p:nvPr/>
        </p:nvSpPr>
        <p:spPr bwMode="auto">
          <a:xfrm>
            <a:off x="1042988" y="584200"/>
            <a:ext cx="241300" cy="4968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" name="object 12"/>
          <p:cNvSpPr/>
          <p:nvPr/>
        </p:nvSpPr>
        <p:spPr>
          <a:xfrm>
            <a:off x="1165225" y="896938"/>
            <a:ext cx="452438" cy="601662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25" name="object 13"/>
          <p:cNvSpPr>
            <a:spLocks noChangeArrowheads="1"/>
          </p:cNvSpPr>
          <p:nvPr/>
        </p:nvSpPr>
        <p:spPr bwMode="auto">
          <a:xfrm>
            <a:off x="1220788" y="1255713"/>
            <a:ext cx="339725" cy="1889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" name="object 14"/>
          <p:cNvSpPr/>
          <p:nvPr/>
        </p:nvSpPr>
        <p:spPr>
          <a:xfrm>
            <a:off x="701675" y="896938"/>
            <a:ext cx="474663" cy="603250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27" name="object 15"/>
          <p:cNvSpPr>
            <a:spLocks noChangeArrowheads="1"/>
          </p:cNvSpPr>
          <p:nvPr/>
        </p:nvSpPr>
        <p:spPr bwMode="auto">
          <a:xfrm>
            <a:off x="755650" y="1179513"/>
            <a:ext cx="365125" cy="26511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" name="object 9"/>
          <p:cNvSpPr/>
          <p:nvPr/>
        </p:nvSpPr>
        <p:spPr>
          <a:xfrm>
            <a:off x="10009188" y="526188"/>
            <a:ext cx="1698625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0" name="object 10"/>
          <p:cNvSpPr/>
          <p:nvPr/>
        </p:nvSpPr>
        <p:spPr>
          <a:xfrm>
            <a:off x="10015538" y="527050"/>
            <a:ext cx="1698625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30" name="object 12"/>
          <p:cNvSpPr txBox="1">
            <a:spLocks noChangeArrowheads="1"/>
          </p:cNvSpPr>
          <p:nvPr/>
        </p:nvSpPr>
        <p:spPr bwMode="auto">
          <a:xfrm>
            <a:off x="10036175" y="787400"/>
            <a:ext cx="1657350" cy="101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3552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263"/>
              </a:spcBef>
            </a:pPr>
            <a:r>
              <a:rPr lang="ru-RU" altLang="ru-RU" b="1" dirty="0">
                <a:solidFill>
                  <a:srgbClr val="FEFEFE"/>
                </a:solidFill>
                <a:latin typeface="Arial" charset="0"/>
                <a:cs typeface="Arial" charset="0"/>
              </a:rPr>
              <a:t>9</a:t>
            </a:r>
            <a:r>
              <a:rPr lang="ru-RU" altLang="ru-RU" b="1" dirty="0" smtClean="0">
                <a:solidFill>
                  <a:srgbClr val="FEFEFE"/>
                </a:solidFill>
                <a:latin typeface="Arial" charset="0"/>
                <a:cs typeface="Arial" charset="0"/>
              </a:rPr>
              <a:t> КЛАСС</a:t>
            </a:r>
            <a:endParaRPr lang="ru-RU" altLang="ru-RU" dirty="0">
              <a:latin typeface="Arial" charset="0"/>
              <a:cs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0092" y="4566493"/>
            <a:ext cx="1781908" cy="2085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1234440"/>
            <a:ext cx="5775960" cy="5288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520" y="1234440"/>
            <a:ext cx="5836920" cy="5288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07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34440"/>
            <a:ext cx="5821680" cy="5288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34440"/>
            <a:ext cx="5715000" cy="5288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215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Химические свойства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11612880" cy="53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21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Химические свойства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" y="1264920"/>
            <a:ext cx="11521440" cy="527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807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Общая характеристика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/>
          <a:stretch/>
        </p:blipFill>
        <p:spPr bwMode="auto">
          <a:xfrm>
            <a:off x="274320" y="1219200"/>
            <a:ext cx="11643360" cy="544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71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Химические свойства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1234440"/>
            <a:ext cx="11506200" cy="5288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051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Химические свойства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" y="1188720"/>
            <a:ext cx="11734800" cy="5379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697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Химические свойства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" y="1219200"/>
            <a:ext cx="6248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360" y="1219200"/>
            <a:ext cx="5257800" cy="536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27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Химические свойства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1264920"/>
            <a:ext cx="11597640" cy="531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36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Химические свойства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73480"/>
            <a:ext cx="11506200" cy="53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53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ПЛАН УРОКА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5"/>
          <a:stretch/>
        </p:blipFill>
        <p:spPr bwMode="auto">
          <a:xfrm>
            <a:off x="365760" y="1264920"/>
            <a:ext cx="11460480" cy="5288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32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1203960"/>
            <a:ext cx="11551920" cy="5425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72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Химические свойства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" y="1234440"/>
            <a:ext cx="1156716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00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0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" y="1219200"/>
            <a:ext cx="11597640" cy="544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6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03960"/>
            <a:ext cx="11719560" cy="53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44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22"/>
          <a:stretch/>
        </p:blipFill>
        <p:spPr bwMode="auto">
          <a:xfrm>
            <a:off x="327660" y="1143000"/>
            <a:ext cx="11529060" cy="5425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54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" y="1219200"/>
            <a:ext cx="11689080" cy="534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0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6"/>
          <a:stretch/>
        </p:blipFill>
        <p:spPr bwMode="auto">
          <a:xfrm>
            <a:off x="289560" y="1280160"/>
            <a:ext cx="11612880" cy="527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91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Соединение металлов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70"/>
          <a:stretch/>
        </p:blipFill>
        <p:spPr bwMode="auto">
          <a:xfrm>
            <a:off x="213360" y="1203960"/>
            <a:ext cx="11673840" cy="5379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45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Щелочные металлы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" y="1219200"/>
            <a:ext cx="11582400" cy="534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1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Щелочные металлы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" y="1264920"/>
            <a:ext cx="11612880" cy="536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159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" y="1219200"/>
            <a:ext cx="11612880" cy="5379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741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Щелочные металлы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7680" y="1341120"/>
            <a:ext cx="5775960" cy="448056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Взаимодействие с органическими веществами</a:t>
            </a:r>
          </a:p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Щелочные металлы реагируют со спиртами и </a:t>
            </a:r>
          </a:p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фенолами, которые проявляют в данном случае </a:t>
            </a:r>
          </a:p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кислотные свойства:</a:t>
            </a:r>
          </a:p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2Na + 2C2H5OH = 2C2H5ONa + H2;</a:t>
            </a:r>
          </a:p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2K + 2C6H5OH = 2C6H5OK + H2;</a:t>
            </a:r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949440" y="1341120"/>
            <a:ext cx="4556760" cy="32308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Взаимодействие с аммиаком.</a:t>
            </a:r>
          </a:p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Щелочные металлы реагируют с аммиаком с </a:t>
            </a:r>
          </a:p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образованием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амида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натрия:</a:t>
            </a:r>
          </a:p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2Li + 2NH3 = 2LiNH2 + H2.</a:t>
            </a:r>
          </a:p>
        </p:txBody>
      </p:sp>
    </p:spTree>
    <p:extLst>
      <p:ext uri="{BB962C8B-B14F-4D97-AF65-F5344CB8AC3E}">
        <p14:creationId xmlns:p14="http://schemas.microsoft.com/office/powerpoint/2010/main" val="8877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Способы получения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78"/>
          <a:stretch/>
        </p:blipFill>
        <p:spPr bwMode="auto">
          <a:xfrm>
            <a:off x="350520" y="1219200"/>
            <a:ext cx="11445240" cy="524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53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Качественное обнаружение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9"/>
          <a:stretch/>
        </p:blipFill>
        <p:spPr bwMode="auto">
          <a:xfrm>
            <a:off x="182880" y="1249680"/>
            <a:ext cx="11795760" cy="521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6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Применение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31"/>
          <a:stretch/>
        </p:blipFill>
        <p:spPr bwMode="auto">
          <a:xfrm>
            <a:off x="335280" y="1234440"/>
            <a:ext cx="11612880" cy="5227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22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endParaRPr lang="ru-RU" altLang="ru-RU" sz="4400" dirty="0" smtClean="0">
              <a:latin typeface="Arial" charset="0"/>
              <a:cs typeface="Arial" charset="0"/>
            </a:endParaRP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49680"/>
            <a:ext cx="11460480" cy="524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40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" y="1158240"/>
            <a:ext cx="11597640" cy="53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05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Закрепление знаний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" b="10488"/>
          <a:stretch/>
        </p:blipFill>
        <p:spPr bwMode="auto">
          <a:xfrm>
            <a:off x="289560" y="1158240"/>
            <a:ext cx="11582400" cy="544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53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ЗАКРЕПЛЕНИЕ ЗНАНИЙ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8640" y="2551837"/>
            <a:ext cx="768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ПРОЧИТАТЬ ПАРАГРАФ №21 </a:t>
            </a: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ОТВЕТИТЬ НА ВОПРОСЫ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2800" smtClean="0">
                <a:latin typeface="Arial" pitchFamily="34" charset="0"/>
                <a:cs typeface="Arial" pitchFamily="34" charset="0"/>
              </a:rPr>
              <a:t>СТРАНИЦЕ 105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760" y="1219200"/>
            <a:ext cx="5379720" cy="481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2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>
                <a:latin typeface="Arial" charset="0"/>
                <a:cs typeface="Arial" charset="0"/>
              </a:rPr>
              <a:t>С</a:t>
            </a:r>
            <a:r>
              <a:rPr lang="ru-RU" altLang="ru-RU" sz="4400" dirty="0" smtClean="0">
                <a:latin typeface="Arial" charset="0"/>
                <a:cs typeface="Arial" charset="0"/>
              </a:rPr>
              <a:t>емейство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4"/>
          <a:stretch/>
        </p:blipFill>
        <p:spPr bwMode="auto">
          <a:xfrm>
            <a:off x="304800" y="1264920"/>
            <a:ext cx="11582400" cy="534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024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Строение атома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9"/>
          <a:stretch/>
        </p:blipFill>
        <p:spPr bwMode="auto">
          <a:xfrm>
            <a:off x="320040" y="1234440"/>
            <a:ext cx="11689080" cy="530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093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Металлы 1 А группы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1219200"/>
            <a:ext cx="11628120" cy="5425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370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Металлы в природе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6"/>
          <a:stretch/>
        </p:blipFill>
        <p:spPr bwMode="auto">
          <a:xfrm>
            <a:off x="335280" y="1219200"/>
            <a:ext cx="11582400" cy="5425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06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" y="1280160"/>
            <a:ext cx="11506200" cy="5288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34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3"/>
          <a:stretch/>
        </p:blipFill>
        <p:spPr bwMode="auto">
          <a:xfrm>
            <a:off x="396240" y="1310640"/>
            <a:ext cx="11551920" cy="5151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45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8b7b81b796b1c1bc6d39add594a2d32bd82d5d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5032</TotalTime>
  <Words>135</Words>
  <Application>Microsoft Office PowerPoint</Application>
  <PresentationFormat>Произвольный</PresentationFormat>
  <Paragraphs>56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Тема Office</vt:lpstr>
      <vt:lpstr>1_Тема Office</vt:lpstr>
      <vt:lpstr>Презентация PowerPoint</vt:lpstr>
      <vt:lpstr>ПЛАН УРОКА </vt:lpstr>
      <vt:lpstr> </vt:lpstr>
      <vt:lpstr>Семейство </vt:lpstr>
      <vt:lpstr>Строение атома </vt:lpstr>
      <vt:lpstr>Металлы 1 А группы </vt:lpstr>
      <vt:lpstr>Металлы в природе </vt:lpstr>
      <vt:lpstr> </vt:lpstr>
      <vt:lpstr> </vt:lpstr>
      <vt:lpstr> </vt:lpstr>
      <vt:lpstr> </vt:lpstr>
      <vt:lpstr>Химические свойства </vt:lpstr>
      <vt:lpstr>Химические свойства </vt:lpstr>
      <vt:lpstr>Общая характеристика </vt:lpstr>
      <vt:lpstr>Химические свойства </vt:lpstr>
      <vt:lpstr>Химические свойства </vt:lpstr>
      <vt:lpstr>Химические свойства </vt:lpstr>
      <vt:lpstr>Химические свойства </vt:lpstr>
      <vt:lpstr>Химические свойства</vt:lpstr>
      <vt:lpstr> </vt:lpstr>
      <vt:lpstr>Химические свойства </vt:lpstr>
      <vt:lpstr> </vt:lpstr>
      <vt:lpstr> </vt:lpstr>
      <vt:lpstr> </vt:lpstr>
      <vt:lpstr> </vt:lpstr>
      <vt:lpstr> </vt:lpstr>
      <vt:lpstr>Соединение металлов </vt:lpstr>
      <vt:lpstr>Щелочные металлы </vt:lpstr>
      <vt:lpstr>Щелочные металлы </vt:lpstr>
      <vt:lpstr>Щелочные металлы </vt:lpstr>
      <vt:lpstr>Способы получения </vt:lpstr>
      <vt:lpstr>Качественное обнаружение </vt:lpstr>
      <vt:lpstr>Применение </vt:lpstr>
      <vt:lpstr>Презентация PowerPoint</vt:lpstr>
      <vt:lpstr> </vt:lpstr>
      <vt:lpstr>Закрепление знаний </vt:lpstr>
      <vt:lpstr>ЗАКРЕПЛЕНИЕ ЗНАНИЙ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master</cp:lastModifiedBy>
  <cp:revision>895</cp:revision>
  <dcterms:created xsi:type="dcterms:W3CDTF">2020-05-11T10:31:43Z</dcterms:created>
  <dcterms:modified xsi:type="dcterms:W3CDTF">2020-12-16T06:23:41Z</dcterms:modified>
</cp:coreProperties>
</file>