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34"/>
  </p:notesMasterIdLst>
  <p:sldIdLst>
    <p:sldId id="296" r:id="rId3"/>
    <p:sldId id="583" r:id="rId4"/>
    <p:sldId id="611" r:id="rId5"/>
    <p:sldId id="712" r:id="rId6"/>
    <p:sldId id="703" r:id="rId7"/>
    <p:sldId id="702" r:id="rId8"/>
    <p:sldId id="704" r:id="rId9"/>
    <p:sldId id="706" r:id="rId10"/>
    <p:sldId id="707" r:id="rId11"/>
    <p:sldId id="708" r:id="rId12"/>
    <p:sldId id="709" r:id="rId13"/>
    <p:sldId id="711" r:id="rId14"/>
    <p:sldId id="612" r:id="rId15"/>
    <p:sldId id="614" r:id="rId16"/>
    <p:sldId id="689" r:id="rId17"/>
    <p:sldId id="713" r:id="rId18"/>
    <p:sldId id="688" r:id="rId19"/>
    <p:sldId id="687" r:id="rId20"/>
    <p:sldId id="686" r:id="rId21"/>
    <p:sldId id="685" r:id="rId22"/>
    <p:sldId id="714" r:id="rId23"/>
    <p:sldId id="684" r:id="rId24"/>
    <p:sldId id="683" r:id="rId25"/>
    <p:sldId id="682" r:id="rId26"/>
    <p:sldId id="681" r:id="rId27"/>
    <p:sldId id="715" r:id="rId28"/>
    <p:sldId id="679" r:id="rId29"/>
    <p:sldId id="678" r:id="rId30"/>
    <p:sldId id="717" r:id="rId31"/>
    <p:sldId id="677" r:id="rId32"/>
    <p:sldId id="700" r:id="rId33"/>
  </p:sldIdLst>
  <p:sldSz cx="12192000" cy="6858000"/>
  <p:notesSz cx="6858000" cy="9144000"/>
  <p:custDataLst>
    <p:tags r:id="rId35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>
        <p:scale>
          <a:sx n="62" d="100"/>
          <a:sy n="62" d="100"/>
        </p:scale>
        <p:origin x="-774" y="-25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12/16/2020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16.12.2020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20" r:id="rId12"/>
    <p:sldLayoutId id="214748512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580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 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3600" b="1" dirty="0">
                <a:solidFill>
                  <a:srgbClr val="0070C0"/>
                </a:solidFill>
                <a:latin typeface="Arial" charset="0"/>
                <a:cs typeface="Arial" charset="0"/>
              </a:rPr>
              <a:t>Щелочные металлы. Их биологическое значение и применение.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3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48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8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ХИМИЯ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ru-RU" altLang="ru-RU" b="1" dirty="0">
                <a:solidFill>
                  <a:srgbClr val="FEFEFE"/>
                </a:solidFill>
                <a:latin typeface="Arial" charset="0"/>
                <a:cs typeface="Arial" charset="0"/>
              </a:rPr>
              <a:t>9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092" y="4566493"/>
            <a:ext cx="1781908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Строение атома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 bwMode="auto">
          <a:xfrm>
            <a:off x="320040" y="1234440"/>
            <a:ext cx="1168908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9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Общая характеристика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20222" r="2334"/>
          <a:stretch/>
        </p:blipFill>
        <p:spPr bwMode="auto">
          <a:xfrm>
            <a:off x="243840" y="1249680"/>
            <a:ext cx="1173480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5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Значения щелочных металлов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0160"/>
            <a:ext cx="11689080" cy="531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Щелочные металлы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/>
          <a:stretch/>
        </p:blipFill>
        <p:spPr bwMode="auto">
          <a:xfrm>
            <a:off x="1219200" y="1645920"/>
            <a:ext cx="97536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3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Щелочные металлы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295400"/>
            <a:ext cx="11643360" cy="536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6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Биологическая роль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/>
          <a:stretch/>
        </p:blipFill>
        <p:spPr bwMode="auto">
          <a:xfrm>
            <a:off x="335280" y="1295400"/>
            <a:ext cx="1162812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5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6"/>
          <a:stretch/>
        </p:blipFill>
        <p:spPr bwMode="auto">
          <a:xfrm>
            <a:off x="304800" y="1188720"/>
            <a:ext cx="11460480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9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040" y="889844"/>
            <a:ext cx="699516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Литий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— типичный элемент земной коры, сравнительно редкий элемент.(содержание 3,2×10-3% по массе), он накапливается в наиболее поздних продуктах дифференциации магмы — пегматитах. В мантии мало лития — в ультраосновных породах всего 5×10-3% (в основных 1,5×10-3%, средних — 2×10-3%, кислых 4×10-3%). Близость ионных радиусов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Li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+, Fe2+ и Mg2+ позволяет литию входить в решётки магнезиально-железистых силикатов — пироксенов и амфиболов.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гранитоидах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он содержится в виде изоморфной примеси в слюдах. Только в пегматитах и в биосфере известно 28 самостоятельных минералов лития (силикаты, фосфаты и др.). Все они редкие. В биосфере литий мигрирует сравнительно слабо, роль его в живом веществе меньше, чем остальных щелочных металлов. Из вод он легко извлекается глинами, его относительно мало в Мировом океане (1,5×10-5%).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60" y="1173479"/>
            <a:ext cx="4343399" cy="531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9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325880"/>
            <a:ext cx="11689080" cy="522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6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Биологическая роль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/>
        </p:blipFill>
        <p:spPr bwMode="auto">
          <a:xfrm>
            <a:off x="289560" y="1234440"/>
            <a:ext cx="11582400" cy="536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8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ПЛАН УРОКА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/>
          <a:stretch/>
        </p:blipFill>
        <p:spPr bwMode="auto">
          <a:xfrm>
            <a:off x="304800" y="1158240"/>
            <a:ext cx="11719560" cy="542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3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97880" y="1203187"/>
            <a:ext cx="60045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Натрий на подводной лодке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Натрий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плавится при 98°, а кипит только при 883°C. Следовательно, температурный интервал жидкого состояния этого элемента достаточно велик. Именно поэтому (и еще благодаря малому сечению захвата нейтронов) натрии стали использовать в ядерной энергетике как теплоноситель. В частности,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атомные подводные лодки оснащены энергоустановками с натриевыми контурами. Тепло, выделяющееся в реакторе, нагревает жидкий натрий, который циркулирует между реактором и парогенератором. В парогенераторе натрий, охлаждаясь, испаряет воду, и полученный пар высокого давления вращает паровую турбину. Для тех же целей используют сплав натрия с калием.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03187"/>
            <a:ext cx="559308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8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 dirty="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520" y="1166843"/>
            <a:ext cx="6629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Натрий и золото</a:t>
            </a:r>
          </a:p>
          <a:p>
            <a:endParaRPr lang="ru-RU" dirty="0"/>
          </a:p>
          <a:p>
            <a:r>
              <a:rPr lang="ru-RU" dirty="0"/>
              <a:t>К тому времени, как был открыт натрий, алхимия была уже не в чести, и мысль превращать натрий в золото не будоражила умы естествоиспытателей. Однако сейчас ради получения золота расходуется очень много натрия. «Руду золотую» обрабатывают раствором цианистого натрия (а его получают из элементарного натрия). При этом золото превращается в растворимое комплексное соединение, из которого его выделяют с помощью цинка. Золотодобытчики – среди основных потребителей элемента №11. В промышленных масштабах цианистый натрий получают при взаимодействии натрия, аммиака и кокса при температуре около 800°C.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1341120"/>
            <a:ext cx="4907280" cy="516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36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Калий 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295400"/>
            <a:ext cx="1149096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98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Биологическая роль 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 bwMode="auto">
          <a:xfrm>
            <a:off x="320040" y="1203960"/>
            <a:ext cx="11612880" cy="537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1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680" y="1997839"/>
            <a:ext cx="49682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ЧЕГО НУЖЕН ЦИАНИСТЫЙ КАЛИЙ? Для извлечения золота и серебра из руд. Для гальванического золочения и серебрения неблагородных металлов. Для получения многих органических веществ. Для азотирования стали - это придаёт её поверхности большую прочность.</a:t>
            </a:r>
          </a:p>
          <a:p>
            <a:r>
              <a:rPr lang="ru-RU" dirty="0"/>
              <a:t>К сожалению, это очень нужное вещество чрезвычайно ядовито. А выглядит KCN вполне безобидно: мелкие кристаллы белого цвета с коричневатыми или серым оттенком.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5974080" cy="509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3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0640"/>
            <a:ext cx="11628120" cy="528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9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1480" y="197346"/>
            <a:ext cx="87325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dirty="0">
                <a:latin typeface="Arial" pitchFamily="34" charset="0"/>
                <a:cs typeface="Arial" pitchFamily="34" charset="0"/>
              </a:rPr>
              <a:t>обошел рубидий своим вниманием и многих представителей растительного мира: следы его встречаются в морских водорослях и табаке, в листьях чая и зернах кофе, в сахарном тростнике и свекле, в винограде и некоторых видах цитрусовых.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Почему его назвали рубидием?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Rubidus</a:t>
            </a:r>
            <a:r>
              <a:rPr lang="ru-RU" dirty="0">
                <a:latin typeface="Arial" pitchFamily="34" charset="0"/>
                <a:cs typeface="Arial" pitchFamily="34" charset="0"/>
              </a:rPr>
              <a:t> – по-латыни «красный». Казалось бы, это имя скорее подходит меди, чем очень обыкновенному по окраске рубидию. Но не будем спешить с выводами.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Это название было дано элементу №37 его первооткрывателями Кирхгофом и Бунзеном. Сто с лишним лет назад, изучая с помощью спектроскопа различные минералы, они заметили, что один из образцов лепидолита, присланный из Розены (Саксония), дает особые линии в темно-красной области спектра. Эти линии не встречались в спектрах ни одного известного вещества. Вскоре аналогичные темно-красные линии были обнаружены в спектре осадка, полученного после испарения целебных вод из минеральных источников Шварцвальда. Естественно было предположить, что эти линии принадлежат какому-то новому, до того неизвестному элементу. Так в 1861 г. был открыт рубидий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80160"/>
            <a:ext cx="2834640" cy="528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6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88720"/>
            <a:ext cx="11658600" cy="542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2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040" y="1582341"/>
            <a:ext cx="52120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Цезий и давление</a:t>
            </a:r>
          </a:p>
          <a:p>
            <a:endParaRPr lang="ru-RU" dirty="0"/>
          </a:p>
          <a:p>
            <a:r>
              <a:rPr lang="ru-RU" dirty="0"/>
              <a:t>Все щелочные металлы сильно изменяются под действием высокого давления. Но именно цезий реагирует на него наиболее своеобразно и резко. При давлении в 100 тыс. атм. его объем уменьшается почти втрое – сильнее, чем у других щелочных металлов. Кроме того, именно в условиях высокого давления были обнаружены две новые модификации элементарного цезия. Электрическое сопротивление всех щелочных металлов с ростом давления увеличивается; у цезия это свойство выражено особенно сильно.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50280" y="1582341"/>
            <a:ext cx="5715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Цезий, как известно, был первым элементом, открытым с помощью спектрального анализа. Ученые, однако, имели возможность познакомиться с этим элементом еще до того, как Роберт Бунзен и Густав Кирхгоф создали новый исследовательский метод. В 1846 г. немецкий химик </a:t>
            </a:r>
            <a:r>
              <a:rPr lang="ru-RU" dirty="0" err="1"/>
              <a:t>Платтнер</a:t>
            </a:r>
            <a:r>
              <a:rPr lang="ru-RU" dirty="0"/>
              <a:t>, анализируя минерал поллуцит, обнаружил, что сумма известных его компонентов составляет лишь 93%, но не сумел точно установить, какой еще элемент (или элементы) входит в этот минерал. Лишь в 1864 г., уже после открытия Бунзена, итальянец </a:t>
            </a:r>
            <a:r>
              <a:rPr lang="ru-RU" dirty="0" err="1"/>
              <a:t>Пизани</a:t>
            </a:r>
            <a:r>
              <a:rPr lang="ru-RU" dirty="0"/>
              <a:t> нашел цезий в поллуците и установил, что именно соединения этого элемента не смог идентифицировать </a:t>
            </a:r>
            <a:r>
              <a:rPr lang="ru-RU" dirty="0" err="1"/>
              <a:t>Платтнер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8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520" y="751344"/>
            <a:ext cx="6385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Франций</a:t>
            </a:r>
            <a:endParaRPr lang="ru-RU" dirty="0"/>
          </a:p>
          <a:p>
            <a:endParaRPr lang="ru-RU" dirty="0"/>
          </a:p>
          <a:p>
            <a:r>
              <a:rPr lang="ru-RU" dirty="0"/>
              <a:t>Среди элементов, стоящих в конце периодической системы Д.И. Менделеева, есть такие, о которых многое слышали и знают неспециалисты, но есть и такие, о которых мало что сможет рассказать даже химик. К числу первых относятся, например, радон (№86) и радий (№88). К числу вторых – их сосед по периодической системе элемент №87 – </a:t>
            </a:r>
            <a:r>
              <a:rPr lang="ru-RU" dirty="0" err="1"/>
              <a:t>франций</a:t>
            </a:r>
            <a:r>
              <a:rPr lang="ru-RU" dirty="0"/>
              <a:t>. Франций интересен по двум причинам: во-первых, это самый тяжелый и самый активный щелочной металл; во-вторых, </a:t>
            </a:r>
            <a:r>
              <a:rPr lang="ru-RU" dirty="0" err="1"/>
              <a:t>франций</a:t>
            </a:r>
            <a:r>
              <a:rPr lang="ru-RU" dirty="0"/>
              <a:t> можно считать самым неустойчивым из первых ста элементов периодической системы. У самого долгоживущего изотопа </a:t>
            </a:r>
            <a:r>
              <a:rPr lang="ru-RU" dirty="0" err="1"/>
              <a:t>франция</a:t>
            </a:r>
            <a:r>
              <a:rPr lang="ru-RU" dirty="0"/>
              <a:t> – 223Fr – период полураспада составляет всего 22 минуты. Такое редкое сочетание в одном элементе высокой химической активности с низкой ядерной устойчивостью определило трудности в открытии и изучении этого элемента.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36080" y="1305342"/>
            <a:ext cx="502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Помимо 223Fr, сейчас известно несколько изотопов элемента №87. Но только 223Fr имеется в природе в сколько-нибудь заметных количествах. Пользуясь законом радиоактивного распада, можно подсчитать, что в грамме природного урана содержится 4·10–18 г 223Fr. А это значит, что в радиоактивном равновесии со всей массой земного урана находится около 500 г франция-223. В исчезающе малых количествах на Земле есть еще два изотопа элемента №87 – 224Fr (член радиоактивного семейства тория) и 221Fr. Естественно, что найти на Земле элемент, мировые запасы которого не достигают килограмма, практически невозможно. Поэтому все исследования </a:t>
            </a:r>
            <a:r>
              <a:rPr lang="ru-RU" dirty="0" err="1"/>
              <a:t>франция</a:t>
            </a:r>
            <a:r>
              <a:rPr lang="ru-RU" dirty="0"/>
              <a:t> и его немногих соединений были выполнены на искусственных продуктах.</a:t>
            </a:r>
          </a:p>
        </p:txBody>
      </p:sp>
    </p:spTree>
    <p:extLst>
      <p:ext uri="{BB962C8B-B14F-4D97-AF65-F5344CB8AC3E}">
        <p14:creationId xmlns:p14="http://schemas.microsoft.com/office/powerpoint/2010/main" val="7749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80160"/>
            <a:ext cx="11628120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9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Заключение 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35981"/>
          <a:stretch/>
        </p:blipFill>
        <p:spPr bwMode="auto">
          <a:xfrm>
            <a:off x="350520" y="1234440"/>
            <a:ext cx="1149096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0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234440"/>
            <a:ext cx="1153668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9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>
                <a:latin typeface="Arial" charset="0"/>
                <a:cs typeface="Arial" charset="0"/>
              </a:rPr>
              <a:t>С</a:t>
            </a:r>
            <a:r>
              <a:rPr lang="ru-RU" altLang="ru-RU" sz="4400" dirty="0" smtClean="0">
                <a:latin typeface="Arial" charset="0"/>
                <a:cs typeface="Arial" charset="0"/>
              </a:rPr>
              <a:t>емейство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4"/>
          <a:stretch/>
        </p:blipFill>
        <p:spPr bwMode="auto">
          <a:xfrm>
            <a:off x="304800" y="1264920"/>
            <a:ext cx="11582400" cy="534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2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Металлы 1 А группы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5"/>
          <a:stretch/>
        </p:blipFill>
        <p:spPr bwMode="auto">
          <a:xfrm>
            <a:off x="243840" y="1203960"/>
            <a:ext cx="11719560" cy="545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7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Положение в периодической системе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/>
          <a:stretch/>
        </p:blipFill>
        <p:spPr bwMode="auto">
          <a:xfrm>
            <a:off x="365760" y="1264920"/>
            <a:ext cx="11506200" cy="534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1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>
                <a:latin typeface="Arial" charset="0"/>
                <a:cs typeface="Arial" charset="0"/>
              </a:rPr>
              <a:t>С</a:t>
            </a:r>
            <a:r>
              <a:rPr lang="ru-RU" altLang="ru-RU" sz="4400" dirty="0" smtClean="0">
                <a:latin typeface="Arial" charset="0"/>
                <a:cs typeface="Arial" charset="0"/>
              </a:rPr>
              <a:t>емейство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6"/>
          <a:stretch/>
        </p:blipFill>
        <p:spPr bwMode="auto">
          <a:xfrm>
            <a:off x="304800" y="1325880"/>
            <a:ext cx="1158240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61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249680"/>
            <a:ext cx="1161288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3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>
                <a:latin typeface="Arial" charset="0"/>
                <a:cs typeface="Arial" charset="0"/>
              </a:rPr>
              <a:t>С</a:t>
            </a:r>
            <a:r>
              <a:rPr lang="ru-RU" altLang="ru-RU" sz="4400" dirty="0" smtClean="0">
                <a:latin typeface="Arial" charset="0"/>
                <a:cs typeface="Arial" charset="0"/>
              </a:rPr>
              <a:t>емейство 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88720"/>
            <a:ext cx="1167384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6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8b7b81b796b1c1bc6d39add594a2d32bd82d5d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4944</TotalTime>
  <Words>1093</Words>
  <Application>Microsoft Office PowerPoint</Application>
  <PresentationFormat>Произвольный</PresentationFormat>
  <Paragraphs>61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1_Тема Office</vt:lpstr>
      <vt:lpstr>Презентация PowerPoint</vt:lpstr>
      <vt:lpstr>ПЛАН УРОКА </vt:lpstr>
      <vt:lpstr>Закрепление знаний </vt:lpstr>
      <vt:lpstr>Семейство </vt:lpstr>
      <vt:lpstr>Металлы 1 А группы </vt:lpstr>
      <vt:lpstr>Положение в периодической системе</vt:lpstr>
      <vt:lpstr>Семейство </vt:lpstr>
      <vt:lpstr>Презентация PowerPoint</vt:lpstr>
      <vt:lpstr>Семейство </vt:lpstr>
      <vt:lpstr>Строение атома </vt:lpstr>
      <vt:lpstr>Общая характеристика</vt:lpstr>
      <vt:lpstr>Значения щелочных металлов </vt:lpstr>
      <vt:lpstr>Щелочные металлы </vt:lpstr>
      <vt:lpstr>Щелочные металлы </vt:lpstr>
      <vt:lpstr>Биологическая роль </vt:lpstr>
      <vt:lpstr> </vt:lpstr>
      <vt:lpstr> </vt:lpstr>
      <vt:lpstr> </vt:lpstr>
      <vt:lpstr>Биологическая роль </vt:lpstr>
      <vt:lpstr> </vt:lpstr>
      <vt:lpstr> </vt:lpstr>
      <vt:lpstr>Калий  </vt:lpstr>
      <vt:lpstr>Биологическая роль  </vt:lpstr>
      <vt:lpstr> </vt:lpstr>
      <vt:lpstr>Презентация PowerPoint</vt:lpstr>
      <vt:lpstr> </vt:lpstr>
      <vt:lpstr> </vt:lpstr>
      <vt:lpstr> </vt:lpstr>
      <vt:lpstr> </vt:lpstr>
      <vt:lpstr>Заключение  </vt:lpstr>
      <vt:lpstr>Закрепление знаний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master</cp:lastModifiedBy>
  <cp:revision>889</cp:revision>
  <dcterms:created xsi:type="dcterms:W3CDTF">2020-05-11T10:31:43Z</dcterms:created>
  <dcterms:modified xsi:type="dcterms:W3CDTF">2020-12-15T23:28:48Z</dcterms:modified>
</cp:coreProperties>
</file>