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1381" r:id="rId2"/>
    <p:sldId id="1663" r:id="rId3"/>
    <p:sldId id="1664" r:id="rId4"/>
    <p:sldId id="1667" r:id="rId5"/>
    <p:sldId id="1668" r:id="rId6"/>
    <p:sldId id="1650" r:id="rId7"/>
    <p:sldId id="1659" r:id="rId8"/>
    <p:sldId id="1649" r:id="rId9"/>
    <p:sldId id="1647" r:id="rId10"/>
    <p:sldId id="1669" r:id="rId11"/>
    <p:sldId id="1639" r:id="rId12"/>
  </p:sldIdLst>
  <p:sldSz cx="9144000" cy="5143500" type="screen16x9"/>
  <p:notesSz cx="5765800" cy="3244850"/>
  <p:custDataLst>
    <p:tags r:id="rId1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902" autoAdjust="0"/>
  </p:normalViewPr>
  <p:slideViewPr>
    <p:cSldViewPr>
      <p:cViewPr varScale="1">
        <p:scale>
          <a:sx n="138" d="100"/>
          <a:sy n="138" d="100"/>
        </p:scale>
        <p:origin x="834" y="114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8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8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8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12" Type="http://schemas.openxmlformats.org/officeDocument/2006/relationships/image" Target="../media/image2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18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4">
                <a:extLst>
                  <a:ext uri="{FF2B5EF4-FFF2-40B4-BE49-F238E27FC236}">
                    <a16:creationId xmlns="" xmlns:a16="http://schemas.microsoft.com/office/drawing/2014/main" id="{96789AA7-9596-4F83-89FD-AEC28EE179F1}"/>
                  </a:ext>
                </a:extLst>
              </p:cNvPr>
              <p:cNvSpPr txBox="1"/>
              <p:nvPr/>
            </p:nvSpPr>
            <p:spPr>
              <a:xfrm>
                <a:off x="946797" y="2082716"/>
                <a:ext cx="4464496" cy="2189619"/>
              </a:xfrm>
              <a:prstGeom prst="rect">
                <a:avLst/>
              </a:prstGeom>
            </p:spPr>
            <p:txBody>
              <a:bodyPr vert="horz" wrap="square" lIns="0" tIns="22143" rIns="0" bIns="0" rtlCol="0">
                <a:spAutoFit/>
              </a:bodyPr>
              <a:lstStyle/>
              <a:p>
                <a:pPr marL="29189">
                  <a:lnSpc>
                    <a:spcPts val="3099"/>
                  </a:lnSpc>
                  <a:spcBef>
                    <a:spcPts val="175"/>
                  </a:spcBef>
                  <a:spcAft>
                    <a:spcPts val="600"/>
                  </a:spcAft>
                </a:pPr>
                <a:r>
                  <a:rPr lang="ru-RU" sz="3200" b="1" dirty="0">
                    <a:solidFill>
                      <a:srgbClr val="2365C7"/>
                    </a:solidFill>
                    <a:latin typeface="Arial"/>
                    <a:cs typeface="Arial"/>
                  </a:rPr>
                  <a:t>ТЕМА</a:t>
                </a:r>
                <a:r>
                  <a:rPr lang="en-US" sz="3200" b="1" dirty="0">
                    <a:solidFill>
                      <a:srgbClr val="2365C7"/>
                    </a:solidFill>
                    <a:latin typeface="Arial"/>
                    <a:cs typeface="Arial"/>
                  </a:rPr>
                  <a:t>:</a:t>
                </a:r>
              </a:p>
              <a:p>
                <a:pPr marL="20131">
                  <a:lnSpc>
                    <a:spcPts val="4431"/>
                  </a:lnSpc>
                </a:pPr>
                <a:r>
                  <a:rPr lang="ru-RU" sz="28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СИНУС, КОСИНУС, ТАНГЕНС И КОТАНГЕНС УГЛОВ </a:t>
                </a:r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/>
                      </a:rPr>
                      <m:t>𝜶</m:t>
                    </m:r>
                  </m:oMath>
                </a14:m>
                <a:r>
                  <a:rPr lang="ru-RU" sz="28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 И</a:t>
                </a:r>
                <a:r>
                  <a:rPr lang="en-US" sz="28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/>
                      </a:rPr>
                      <m:t>−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6789AA7-9596-4F83-89FD-AEC28EE17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97" y="2082716"/>
                <a:ext cx="4464496" cy="2189619"/>
              </a:xfrm>
              <a:prstGeom prst="rect">
                <a:avLst/>
              </a:prstGeom>
              <a:blipFill rotWithShape="0">
                <a:blip r:embed="rId2"/>
                <a:stretch>
                  <a:fillRect l="-4775" t="-9192" r="-3138" b="-6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95307" y="1995686"/>
            <a:ext cx="460270" cy="10129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687236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697434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880314" y="486653"/>
            <a:ext cx="1697434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836643"/>
            <a:ext cx="3427581" cy="2811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95307" y="3080629"/>
            <a:ext cx="460270" cy="11521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88820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07504" y="2073935"/>
                <a:ext cx="1810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Решение: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73935"/>
                <a:ext cx="181011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74236" y="784218"/>
            <a:ext cx="4785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276. </a:t>
            </a:r>
            <a:r>
              <a:rPr lang="ru-RU" sz="2800" dirty="0">
                <a:latin typeface="Cambria Math" panose="02040503050406030204" pitchFamily="18" charset="0"/>
              </a:rPr>
              <a:t>Упростите выражение</a:t>
            </a:r>
            <a:r>
              <a:rPr lang="en-US" sz="2800" dirty="0">
                <a:latin typeface="Cambria Math" panose="02040503050406030204" pitchFamily="18" charset="0"/>
              </a:rPr>
              <a:t>:</a:t>
            </a:r>
            <a:endParaRPr lang="ru-RU" sz="28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4027" y="1203598"/>
                <a:ext cx="9085652" cy="952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 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𝒕𝒈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𝜶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;           </m:t>
                      </m:r>
                      <m:r>
                        <a:rPr lang="en-US" sz="24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⁡(−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7" y="1203598"/>
                <a:ext cx="9085652" cy="952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" y="2427734"/>
                <a:ext cx="8971140" cy="1401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 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𝒕𝒈</m:t>
                      </m:r>
                      <m:d>
                        <m:dPr>
                          <m:ctrlP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𝜶</m:t>
                          </m:r>
                        </m:e>
                      </m:d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𝑡𝑔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==−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200" b="1" i="1" dirty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2427734"/>
                <a:ext cx="8971140" cy="14010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9176" y="3530065"/>
                <a:ext cx="9085652" cy="1633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⁡(−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6" y="3530065"/>
                <a:ext cx="9085652" cy="16339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092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33481" y="149194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9108" y="1329611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276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(четные)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Стр.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24" y="825555"/>
            <a:ext cx="89106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26</a:t>
            </a:r>
            <a:r>
              <a:rPr lang="ru-RU" sz="2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Упростите выражение и найдите его числовое значение: </a:t>
            </a:r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29524" y="1651839"/>
                <a:ext cx="8762956" cy="673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ru-RU" sz="2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den>
                    </m:f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𝟒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𝒕𝒈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, 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где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  </a:t>
                </a:r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24" y="1651839"/>
                <a:ext cx="8762956" cy="673133"/>
              </a:xfrm>
              <a:prstGeom prst="rect">
                <a:avLst/>
              </a:prstGeom>
              <a:blipFill>
                <a:blip r:embed="rId2"/>
                <a:stretch>
                  <a:fillRect l="-145" b="-566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95260" y="2859782"/>
                <a:ext cx="6588224" cy="771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2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𝑡𝑔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0" y="2859782"/>
                <a:ext cx="6588224" cy="7718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0781" y="3971978"/>
                <a:ext cx="8910667" cy="976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𝑡𝑔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𝑡𝑔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𝑡𝑔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=1+3=4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1" y="3971978"/>
                <a:ext cx="8910667" cy="9760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55041" y="2336562"/>
                <a:ext cx="1810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Решение: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41" y="2336562"/>
                <a:ext cx="1810111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103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652" y="717721"/>
            <a:ext cx="8970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269. </a:t>
            </a:r>
            <a:endParaRPr lang="en-US" sz="2600" i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55041" y="2498581"/>
                <a:ext cx="1810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Решение: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41" y="2498581"/>
                <a:ext cx="181011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55041" y="2067694"/>
                <a:ext cx="335922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2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𝑡𝑔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;   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41" y="2067694"/>
                <a:ext cx="3359226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0" y="3075815"/>
                <a:ext cx="8543921" cy="648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500" b="0" i="0" smtClean="0">
                        <a:latin typeface="Cambria Math"/>
                      </a:rPr>
                      <m:t>2)</m:t>
                    </m:r>
                    <m:sSup>
                      <m:sSupPr>
                        <m:ctrlPr>
                          <a:rPr lang="en-US" sz="2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5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25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5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d>
                      <m:dPr>
                        <m:ctrlPr>
                          <a:rPr lang="ru-RU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5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5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𝒄</m:t>
                            </m:r>
                            <m:r>
                              <a:rPr lang="en-US" sz="25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𝒕𝒈</m:t>
                            </m:r>
                          </m:e>
                          <m:sup>
                            <m:r>
                              <a:rPr lang="en-US" sz="25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5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25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5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50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5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5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5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5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5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500" dirty="0">
                    <a:latin typeface="Arial" pitchFamily="34" charset="0"/>
                    <a:cs typeface="Arial" pitchFamily="34" charset="0"/>
                  </a:rPr>
                  <a:t>   </a:t>
                </a:r>
                <a:endParaRPr lang="ru-RU" sz="25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75815"/>
                <a:ext cx="8543921" cy="6480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2317" y="3793917"/>
                <a:ext cx="9101684" cy="122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4</m:t>
                      </m:r>
                      <m:r>
                        <a:rPr lang="en-US" sz="210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1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1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𝒕𝒈</m:t>
                              </m:r>
                            </m:e>
                            <m:sup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21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1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1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𝒄𝒕𝒈</m:t>
                              </m:r>
                            </m:e>
                            <m:sup>
                              <m:r>
                                <a:rPr lang="en-US" sz="21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1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𝒕𝒈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1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1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1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1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1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1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21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1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den>
                          </m:f>
                        </m:den>
                      </m:f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𝒕𝒈</m:t>
                          </m:r>
                        </m:e>
                        <m:sup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1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1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1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sSup>
                            <m:sSupPr>
                              <m:ctrlP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1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𝒕𝒈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1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𝒕𝒈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1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1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𝒕𝒈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1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1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1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7" y="3793917"/>
                <a:ext cx="9101684" cy="12261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32654" y="1109865"/>
                <a:ext cx="89038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Докажите, что при всех допустимых значениях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выражение принимает одно и то же значение, то есть не зависит от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4" y="1109865"/>
                <a:ext cx="8903842" cy="830997"/>
              </a:xfrm>
              <a:prstGeom prst="rect">
                <a:avLst/>
              </a:prstGeom>
              <a:blipFill>
                <a:blip r:embed="rId7"/>
                <a:stretch>
                  <a:fillRect l="-1140" t="-6061" r="-570" b="-151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678621" y="1867606"/>
                <a:ext cx="2719142" cy="831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4)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𝑡𝑔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𝑐𝑡𝑔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𝑡𝑔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21" y="1867606"/>
                <a:ext cx="2719142" cy="8310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653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652" y="717721"/>
            <a:ext cx="8970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271. </a:t>
            </a:r>
            <a:endParaRPr lang="en-US" sz="2600" i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51520" y="2787774"/>
                <a:ext cx="1810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Решение: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87774"/>
                <a:ext cx="181011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" y="1579141"/>
                <a:ext cx="5812714" cy="71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1)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𝑠𝑖𝑛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𝑐𝑜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𝑐𝑡𝑔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/>
                        </a:rPr>
                        <m:t>где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1579141"/>
                <a:ext cx="5812714" cy="710066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48571" y="1172927"/>
            <a:ext cx="8903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Упростите выражение и найдите его числовое значение: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-15641" y="2231638"/>
                <a:ext cx="5963589" cy="71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𝑡𝑔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𝑠𝑖𝑛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𝑜𝑠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/>
                        </a:rPr>
                        <m:t>где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641" y="2231638"/>
                <a:ext cx="5963589" cy="710066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323" y="3191947"/>
                <a:ext cx="9043927" cy="1733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1)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𝒔𝒊𝒏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𝒄𝒐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𝑐𝑡𝑔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𝒄𝒕𝒈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3" y="3191947"/>
                <a:ext cx="9043927" cy="17338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47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1998" y="987574"/>
                <a:ext cx="9043927" cy="1986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𝒕𝒈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𝒔𝒊𝒏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𝒄𝒐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𝒕𝒈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8" y="987574"/>
                <a:ext cx="9043927" cy="19860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788024" y="3363838"/>
                <a:ext cx="3381951" cy="734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dirty="0">
                    <a:solidFill>
                      <a:srgbClr val="00B050"/>
                    </a:solidFill>
                  </a:rPr>
                  <a:t>Ответ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: 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1)</a:t>
                </a:r>
                <a:r>
                  <a:rPr lang="en-US" sz="2800" b="1" dirty="0"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;  2)</a:t>
                </a:r>
                <a:r>
                  <a:rPr lang="en-US" sz="2800" b="1" dirty="0"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ru-RU" sz="28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363838"/>
                <a:ext cx="3381951" cy="734432"/>
              </a:xfrm>
              <a:prstGeom prst="rect">
                <a:avLst/>
              </a:prstGeom>
              <a:blipFill>
                <a:blip r:embed="rId4"/>
                <a:stretch>
                  <a:fillRect l="-3358" b="-678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112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>
                <a:spLocks/>
              </p:cNvSpPr>
              <p:nvPr/>
            </p:nvSpPr>
            <p:spPr>
              <a:xfrm>
                <a:off x="0" y="69579"/>
                <a:ext cx="9144000" cy="519639"/>
              </a:xfrm>
              <a:prstGeom prst="rect">
                <a:avLst/>
              </a:prstGeom>
            </p:spPr>
            <p:txBody>
              <a:bodyPr vert="horz" wrap="square" lIns="0" tIns="26171" rIns="0" bIns="0" rtlCol="0">
                <a:spAutoFit/>
              </a:bodyPr>
              <a:lstStyle>
                <a:lvl1pPr>
                  <a:defRPr sz="2650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marL="20131" algn="ctr">
                  <a:lnSpc>
                    <a:spcPts val="4431"/>
                  </a:lnSpc>
                </a:pPr>
                <a:r>
                  <a:rPr lang="ru-RU" sz="2400" dirty="0">
                    <a:solidFill>
                      <a:schemeClr val="bg1"/>
                    </a:solidFill>
                  </a:rPr>
                  <a:t>СИНУС, КОСИНУС, ТАНГЕНС И КОТАНГЕНС УГЛОВ </a:t>
                </a:r>
                <a14:m>
                  <m:oMath xmlns:m="http://schemas.openxmlformats.org/officeDocument/2006/math">
                    <m:r>
                      <a:rPr lang="ru-RU" sz="2400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sz="2400" dirty="0">
                    <a:solidFill>
                      <a:schemeClr val="bg1"/>
                    </a:solidFill>
                  </a:rPr>
                  <a:t> И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ru-RU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579"/>
                <a:ext cx="9144000" cy="519639"/>
              </a:xfrm>
              <a:prstGeom prst="rect">
                <a:avLst/>
              </a:prstGeom>
              <a:blipFill>
                <a:blip r:embed="rId2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>
            <a:off x="107504" y="3178436"/>
            <a:ext cx="401429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782960" y="1009116"/>
            <a:ext cx="34440" cy="39567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Кольцо 12"/>
          <p:cNvSpPr/>
          <p:nvPr/>
        </p:nvSpPr>
        <p:spPr>
          <a:xfrm>
            <a:off x="323528" y="1734061"/>
            <a:ext cx="3044858" cy="2851156"/>
          </a:xfrm>
          <a:prstGeom prst="donut">
            <a:avLst>
              <a:gd name="adj" fmla="val 833"/>
            </a:avLst>
          </a:prstGeom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322469" y="948665"/>
                <a:ext cx="4464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469" y="948665"/>
                <a:ext cx="44640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730790" y="3221194"/>
                <a:ext cx="442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790" y="3221194"/>
                <a:ext cx="44242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Овал 15"/>
          <p:cNvSpPr/>
          <p:nvPr/>
        </p:nvSpPr>
        <p:spPr>
          <a:xfrm>
            <a:off x="2825650" y="2101823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325610" y="2757346"/>
                <a:ext cx="3802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610" y="2757346"/>
                <a:ext cx="38023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Дуга 17"/>
          <p:cNvSpPr/>
          <p:nvPr/>
        </p:nvSpPr>
        <p:spPr>
          <a:xfrm rot="5400000" flipH="1">
            <a:off x="1982918" y="2941263"/>
            <a:ext cx="262511" cy="233231"/>
          </a:xfrm>
          <a:prstGeom prst="arc">
            <a:avLst>
              <a:gd name="adj1" fmla="val 13682631"/>
              <a:gd name="adj2" fmla="val 78940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307586" y="3267360"/>
                <a:ext cx="4171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𝑶</m:t>
                      </m:r>
                    </m:oMath>
                  </m:oMathPara>
                </a14:m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586" y="3267360"/>
                <a:ext cx="41710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Овал 22"/>
          <p:cNvSpPr/>
          <p:nvPr/>
        </p:nvSpPr>
        <p:spPr>
          <a:xfrm>
            <a:off x="2810523" y="4072009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909159" y="1734061"/>
                <a:ext cx="18045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i="1" dirty="0"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sz="18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159" y="1734061"/>
                <a:ext cx="180458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326087" y="2679638"/>
                <a:ext cx="10609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087" y="2679638"/>
                <a:ext cx="1060995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единительная линия 40"/>
          <p:cNvCxnSpPr>
            <a:endCxn id="16" idx="3"/>
          </p:cNvCxnSpPr>
          <p:nvPr/>
        </p:nvCxnSpPr>
        <p:spPr>
          <a:xfrm flipV="1">
            <a:off x="1800180" y="2197571"/>
            <a:ext cx="1045738" cy="97146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23" idx="1"/>
          </p:cNvCxnSpPr>
          <p:nvPr/>
        </p:nvCxnSpPr>
        <p:spPr>
          <a:xfrm>
            <a:off x="1782960" y="3169037"/>
            <a:ext cx="1047831" cy="919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Дуга 47"/>
          <p:cNvSpPr/>
          <p:nvPr/>
        </p:nvSpPr>
        <p:spPr>
          <a:xfrm rot="7819977" flipH="1">
            <a:off x="1982919" y="3186161"/>
            <a:ext cx="262511" cy="233231"/>
          </a:xfrm>
          <a:prstGeom prst="arc">
            <a:avLst>
              <a:gd name="adj1" fmla="val 13682631"/>
              <a:gd name="adj2" fmla="val 78940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2212905" y="3204662"/>
                <a:ext cx="5341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16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905" y="3204662"/>
                <a:ext cx="534121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Овал 49"/>
          <p:cNvSpPr/>
          <p:nvPr/>
        </p:nvSpPr>
        <p:spPr>
          <a:xfrm>
            <a:off x="3299187" y="3130110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Прямая соединительная линия 50"/>
          <p:cNvCxnSpPr>
            <a:endCxn id="23" idx="0"/>
          </p:cNvCxnSpPr>
          <p:nvPr/>
        </p:nvCxnSpPr>
        <p:spPr>
          <a:xfrm flipH="1">
            <a:off x="2879722" y="2188589"/>
            <a:ext cx="12835" cy="188342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5473888" y="1582910"/>
                <a:ext cx="13912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888" y="1582910"/>
                <a:ext cx="1391215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Левая фигурная скобка 71"/>
          <p:cNvSpPr/>
          <p:nvPr/>
        </p:nvSpPr>
        <p:spPr>
          <a:xfrm rot="16200000">
            <a:off x="6778618" y="1261212"/>
            <a:ext cx="373761" cy="1874794"/>
          </a:xfrm>
          <a:prstGeom prst="leftBrace">
            <a:avLst>
              <a:gd name="adj1" fmla="val 5051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091274" y="2403852"/>
            <a:ext cx="3867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a typeface="Cambria Math"/>
              </a:rPr>
              <a:t>Симметрично относительно </a:t>
            </a:r>
            <a:r>
              <a:rPr lang="en-US" sz="2000" b="1" dirty="0">
                <a:solidFill>
                  <a:srgbClr val="002060"/>
                </a:solidFill>
                <a:ea typeface="Cambria Math"/>
              </a:rPr>
              <a:t>Ox 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>
            <a:off x="1823068" y="2158468"/>
            <a:ext cx="999961" cy="164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1785476" y="4111669"/>
            <a:ext cx="999961" cy="164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950339" y="1983166"/>
                <a:ext cx="80874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39" y="1983166"/>
                <a:ext cx="808748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648649" y="3820316"/>
                <a:ext cx="125758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⁡(−</m:t>
                      </m:r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49" y="3820316"/>
                <a:ext cx="1257588" cy="430887"/>
              </a:xfrm>
              <a:prstGeom prst="rect">
                <a:avLst/>
              </a:prstGeom>
              <a:blipFill rotWithShape="1">
                <a:blip r:embed="rId1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2785437" y="4246089"/>
                <a:ext cx="25182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⁡(−</m:t>
                    </m:r>
                    <m:r>
                      <a:rPr lang="en-US" sz="1800" b="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);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⁡(−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))</m:t>
                    </m:r>
                  </m:oMath>
                </a14:m>
                <a:endParaRPr lang="ru-RU" sz="18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437" y="4246089"/>
                <a:ext cx="2518280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3378394" y="1410330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394" y="1410330"/>
                <a:ext cx="525528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Прямоугольник 103"/>
              <p:cNvSpPr/>
              <p:nvPr/>
            </p:nvSpPr>
            <p:spPr>
              <a:xfrm>
                <a:off x="3944924" y="1410330"/>
                <a:ext cx="531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4" name="Прямоугольник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924" y="1410330"/>
                <a:ext cx="531940" cy="400110"/>
              </a:xfrm>
              <a:prstGeom prst="rect">
                <a:avLst/>
              </a:prstGeom>
              <a:blipFill rotWithShape="1">
                <a:blip r:embed="rId1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Прямоугольник 104"/>
              <p:cNvSpPr/>
              <p:nvPr/>
            </p:nvSpPr>
            <p:spPr>
              <a:xfrm>
                <a:off x="3483094" y="3898936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5" name="Прямоугольник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094" y="3898936"/>
                <a:ext cx="525528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105"/>
              <p:cNvSpPr/>
              <p:nvPr/>
            </p:nvSpPr>
            <p:spPr>
              <a:xfrm>
                <a:off x="4244308" y="3898936"/>
                <a:ext cx="531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308" y="3898936"/>
                <a:ext cx="531940" cy="400110"/>
              </a:xfrm>
              <a:prstGeom prst="rect">
                <a:avLst/>
              </a:prstGeom>
              <a:blipFill rotWithShape="1">
                <a:blip r:embed="rId18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Прямоугольник 106"/>
              <p:cNvSpPr/>
              <p:nvPr/>
            </p:nvSpPr>
            <p:spPr>
              <a:xfrm>
                <a:off x="4576491" y="2941880"/>
                <a:ext cx="11306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7" name="Прямоугольник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491" y="2941880"/>
                <a:ext cx="1130694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Прямоугольник 108"/>
              <p:cNvSpPr/>
              <p:nvPr/>
            </p:nvSpPr>
            <p:spPr>
              <a:xfrm>
                <a:off x="4564180" y="3491996"/>
                <a:ext cx="13358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9" name="Прямоугольник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180" y="3491996"/>
                <a:ext cx="1335879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Прямоугольник 109"/>
              <p:cNvSpPr/>
              <p:nvPr/>
            </p:nvSpPr>
            <p:spPr>
              <a:xfrm>
                <a:off x="5754110" y="2946830"/>
                <a:ext cx="235365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𝐜𝐨𝐬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⁡(−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r>
                        <a:rPr lang="en-US" sz="22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𝐜𝐨𝐬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⁡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110" name="Прямоугольник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110" y="2946830"/>
                <a:ext cx="2353657" cy="430887"/>
              </a:xfrm>
              <a:prstGeom prst="rect">
                <a:avLst/>
              </a:prstGeom>
              <a:blipFill rotWithShape="1">
                <a:blip r:embed="rId21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Прямоугольник 110"/>
              <p:cNvSpPr/>
              <p:nvPr/>
            </p:nvSpPr>
            <p:spPr>
              <a:xfrm>
                <a:off x="5768918" y="3476607"/>
                <a:ext cx="249645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2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2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2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𝐬𝐢𝐧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⁡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111" name="Прямоугольник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918" y="3476607"/>
                <a:ext cx="2496453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Прямоугольник 125"/>
              <p:cNvSpPr/>
              <p:nvPr/>
            </p:nvSpPr>
            <p:spPr>
              <a:xfrm>
                <a:off x="7308304" y="1579691"/>
                <a:ext cx="14091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6" name="Прямоугольник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1579691"/>
                <a:ext cx="1409104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Прямоугольник 126"/>
          <p:cNvSpPr/>
          <p:nvPr/>
        </p:nvSpPr>
        <p:spPr>
          <a:xfrm>
            <a:off x="8501247" y="3209762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(1)</a:t>
            </a:r>
            <a:endParaRPr lang="ru-RU" sz="2400" b="1" dirty="0"/>
          </a:p>
        </p:txBody>
      </p:sp>
      <p:sp>
        <p:nvSpPr>
          <p:cNvPr id="128" name="Левая фигурная скобка 127"/>
          <p:cNvSpPr/>
          <p:nvPr/>
        </p:nvSpPr>
        <p:spPr>
          <a:xfrm rot="10800000">
            <a:off x="8107767" y="3050523"/>
            <a:ext cx="373761" cy="837697"/>
          </a:xfrm>
          <a:prstGeom prst="leftBrace">
            <a:avLst>
              <a:gd name="adj1" fmla="val 1958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22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/>
      <p:bldP spid="23" grpId="0" animBg="1"/>
      <p:bldP spid="33" grpId="0"/>
      <p:bldP spid="35" grpId="0"/>
      <p:bldP spid="48" grpId="0" animBg="1"/>
      <p:bldP spid="49" grpId="0"/>
      <p:bldP spid="50" grpId="0" animBg="1"/>
      <p:bldP spid="70" grpId="0"/>
      <p:bldP spid="72" grpId="0" animBg="1"/>
      <p:bldP spid="73" grpId="0"/>
      <p:bldP spid="79" grpId="0"/>
      <p:bldP spid="80" grpId="0"/>
      <p:bldP spid="82" grpId="0"/>
      <p:bldP spid="102" grpId="0"/>
      <p:bldP spid="104" grpId="0"/>
      <p:bldP spid="105" grpId="0"/>
      <p:bldP spid="106" grpId="0"/>
      <p:bldP spid="107" grpId="0"/>
      <p:bldP spid="109" grpId="0"/>
      <p:bldP spid="110" grpId="0"/>
      <p:bldP spid="111" grpId="0"/>
      <p:bldP spid="126" grpId="0"/>
      <p:bldP spid="127" grpId="0"/>
      <p:bldP spid="1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4767" y="915566"/>
                <a:ext cx="5444119" cy="797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2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𝐭𝐠</m:t>
                          </m:r>
                        </m:fName>
                        <m:e>
                          <m:d>
                            <m:dPr>
                              <m:ctrlPr>
                                <a:rPr lang="en-US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2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𝛂</m:t>
                              </m:r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⁡(−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⁡(−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𝒕𝒈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2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7" y="915566"/>
                <a:ext cx="5444119" cy="7972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5183" y="1712836"/>
                <a:ext cx="5598007" cy="797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2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𝐜𝐭𝐠</m:t>
                          </m:r>
                        </m:fName>
                        <m:e>
                          <m:d>
                            <m:dPr>
                              <m:ctrlPr>
                                <a:rPr lang="en-US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2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𝛂</m:t>
                              </m:r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⁡(−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⁡(−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𝒄𝒕𝒈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(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3" y="1712836"/>
                <a:ext cx="5598007" cy="7972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4"/>
              <p:cNvSpPr txBox="1">
                <a:spLocks/>
              </p:cNvSpPr>
              <p:nvPr/>
            </p:nvSpPr>
            <p:spPr>
              <a:xfrm>
                <a:off x="0" y="69579"/>
                <a:ext cx="9144000" cy="519639"/>
              </a:xfrm>
              <a:prstGeom prst="rect">
                <a:avLst/>
              </a:prstGeom>
            </p:spPr>
            <p:txBody>
              <a:bodyPr vert="horz" wrap="square" lIns="0" tIns="26171" rIns="0" bIns="0" rtlCol="0">
                <a:spAutoFit/>
              </a:bodyPr>
              <a:lstStyle>
                <a:lvl1pPr>
                  <a:defRPr sz="2650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marL="20131" algn="ctr">
                  <a:lnSpc>
                    <a:spcPts val="4431"/>
                  </a:lnSpc>
                </a:pPr>
                <a:r>
                  <a:rPr lang="ru-RU" sz="2400" dirty="0">
                    <a:solidFill>
                      <a:schemeClr val="bg1"/>
                    </a:solidFill>
                  </a:rPr>
                  <a:t>СИНУС, КОСИНУС, ТАНГЕНС И КОТАНГЕНС УГЛОВ </a:t>
                </a:r>
                <a14:m>
                  <m:oMath xmlns:m="http://schemas.openxmlformats.org/officeDocument/2006/math">
                    <m:r>
                      <a:rPr lang="ru-RU" sz="2400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sz="2400" dirty="0">
                    <a:solidFill>
                      <a:schemeClr val="bg1"/>
                    </a:solidFill>
                  </a:rPr>
                  <a:t> И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ru-RU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579"/>
                <a:ext cx="9144000" cy="519639"/>
              </a:xfrm>
              <a:prstGeom prst="rect">
                <a:avLst/>
              </a:prstGeom>
              <a:blipFill>
                <a:blip r:embed="rId4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862812" y="971144"/>
                <a:ext cx="2381165" cy="719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812" y="971144"/>
                <a:ext cx="2381165" cy="7199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5897913" y="1880638"/>
                <a:ext cx="18257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913" y="1880638"/>
                <a:ext cx="182575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44397" y="3602101"/>
                <a:ext cx="4487319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𝒔𝒊𝒏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𝒔𝒊𝒏</m:t>
                      </m:r>
                      <m:d>
                        <m:d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𝒔𝒊𝒏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𝟔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7" y="3602101"/>
                <a:ext cx="4487319" cy="7283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74236" y="4299942"/>
                <a:ext cx="4258538" cy="804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𝒄𝒐𝒔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𝒄𝒐𝒔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𝟔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6" y="4299942"/>
                <a:ext cx="4258538" cy="8045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4572488" y="3535911"/>
                <a:ext cx="4316759" cy="791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𝒕𝒈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𝒕𝒈</m:t>
                      </m:r>
                      <m:d>
                        <m:d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𝒕𝒈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𝟔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488" y="3535911"/>
                <a:ext cx="4316759" cy="79175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4381986" y="4393686"/>
                <a:ext cx="4697761" cy="674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𝒄𝒕𝒈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𝒄𝒕𝒈</m:t>
                      </m:r>
                      <m:d>
                        <m:d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𝒄𝒕𝒈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𝟔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986" y="4393686"/>
                <a:ext cx="4697761" cy="67473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35496" y="2781890"/>
                <a:ext cx="8784975" cy="1013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Пример </a:t>
                </a:r>
                <a:r>
                  <a:rPr lang="ru-RU" sz="2800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. </a:t>
                </a:r>
                <a:r>
                  <a:rPr lang="ru-RU" sz="2400" dirty="0">
                    <a:latin typeface="Cambria Math" panose="02040503050406030204" pitchFamily="18" charset="0"/>
                  </a:rPr>
                  <a:t>Вычислите</a:t>
                </a:r>
                <a:r>
                  <a:rPr lang="en-US" sz="2400" dirty="0">
                    <a:latin typeface="Cambria Math" panose="02040503050406030204" pitchFamily="18" charset="0"/>
                  </a:rPr>
                  <a:t>:</a:t>
                </a:r>
                <a:r>
                  <a:rPr lang="en-US" sz="24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𝒔𝒊𝒏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, 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𝒄𝒐𝒔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, 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𝒕𝒈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и 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𝒄𝒕𝒈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ru-RU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Cambria Math" panose="02040503050406030204" pitchFamily="18" charset="0"/>
                  </a:rPr>
                  <a:t>где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:endParaRPr lang="ru-RU" sz="2800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781890"/>
                <a:ext cx="8784975" cy="1013996"/>
              </a:xfrm>
              <a:prstGeom prst="rect">
                <a:avLst/>
              </a:prstGeom>
              <a:blipFill rotWithShape="0">
                <a:blip r:embed="rId12"/>
                <a:stretch>
                  <a:fillRect l="-1457" t="-7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488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" grpId="0"/>
      <p:bldP spid="25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236" y="784218"/>
            <a:ext cx="38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Cambria Math" panose="02040503050406030204" pitchFamily="18" charset="0"/>
              </a:rPr>
              <a:t>Пример 2</a:t>
            </a:r>
            <a:r>
              <a:rPr lang="en-US" sz="2800" dirty="0">
                <a:solidFill>
                  <a:srgbClr val="00B050"/>
                </a:solidFill>
                <a:latin typeface="Cambria Math" panose="02040503050406030204" pitchFamily="18" charset="0"/>
              </a:rPr>
              <a:t>. </a:t>
            </a:r>
            <a:r>
              <a:rPr lang="ru-RU" sz="2800" dirty="0">
                <a:latin typeface="Cambria Math" panose="02040503050406030204" pitchFamily="18" charset="0"/>
              </a:rPr>
              <a:t>Вычислите</a:t>
            </a:r>
            <a:r>
              <a:rPr lang="en-US" sz="2800" dirty="0">
                <a:latin typeface="Cambria Math" panose="02040503050406030204" pitchFamily="18" charset="0"/>
              </a:rPr>
              <a:t>:</a:t>
            </a:r>
            <a:r>
              <a:rPr lang="en-US" sz="2800" dirty="0">
                <a:solidFill>
                  <a:srgbClr val="00B050"/>
                </a:solidFill>
                <a:latin typeface="Cambria Math" panose="02040503050406030204" pitchFamily="18" charset="0"/>
              </a:rPr>
              <a:t> </a:t>
            </a:r>
            <a:endParaRPr lang="ru-RU" sz="2800" dirty="0">
              <a:solidFill>
                <a:srgbClr val="00B05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96066" y="1348838"/>
                <a:ext cx="5706947" cy="622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1)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𝑠𝑖𝑛</m:t>
                    </m:r>
                    <m:d>
                      <m:dPr>
                        <m:ctrlP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3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;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latin typeface="Cambria Math"/>
                        <a:ea typeface="Cambria Math"/>
                        <a:cs typeface="Arial" pitchFamily="34" charset="0"/>
                      </a:rPr>
                      <m:t> 2) </m:t>
                    </m:r>
                    <m:r>
                      <a:rPr lang="en-US" sz="2300" b="0" i="1">
                        <a:latin typeface="Cambria Math"/>
                        <a:ea typeface="Cambria Math"/>
                        <a:cs typeface="Arial" pitchFamily="34" charset="0"/>
                      </a:rPr>
                      <m:t>𝑐𝑜𝑠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300" b="0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3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300" b="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3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latin typeface="Cambria Math"/>
                        <a:ea typeface="Cambria Math"/>
                        <a:cs typeface="Arial" pitchFamily="34" charset="0"/>
                      </a:rPr>
                      <m:t> 3) </m:t>
                    </m:r>
                    <m:r>
                      <a:rPr lang="en-US" sz="2300" b="0" i="1">
                        <a:latin typeface="Cambria Math"/>
                        <a:ea typeface="Cambria Math"/>
                        <a:cs typeface="Arial" pitchFamily="34" charset="0"/>
                      </a:rPr>
                      <m:t>𝑡𝑔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300" b="0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3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300" b="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3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3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6" y="1348838"/>
                <a:ext cx="5706947" cy="622030"/>
              </a:xfrm>
              <a:prstGeom prst="rect">
                <a:avLst/>
              </a:prstGeom>
              <a:blipFill rotWithShape="1"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13517" y="2643758"/>
                <a:ext cx="3699987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1)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𝑠𝑖𝑛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𝑠𝑖𝑛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7" y="2643758"/>
                <a:ext cx="3699987" cy="7283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13517" y="3341597"/>
                <a:ext cx="3477940" cy="803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2)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𝑐𝑜𝑠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𝑐𝑜𝑠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7" y="3341597"/>
                <a:ext cx="3477940" cy="8034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13517" y="4299942"/>
                <a:ext cx="3642728" cy="669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3)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𝑡𝑔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𝑡𝑔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7" y="4299942"/>
                <a:ext cx="3642728" cy="6697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07504" y="2067694"/>
                <a:ext cx="1810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Решение: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67694"/>
                <a:ext cx="1810111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422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0" y="1923678"/>
                <a:ext cx="1810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Решение: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23678"/>
                <a:ext cx="181011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74236" y="784218"/>
            <a:ext cx="3019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275. </a:t>
            </a:r>
            <a:r>
              <a:rPr lang="ru-RU" sz="2800" dirty="0">
                <a:latin typeface="Cambria Math" panose="02040503050406030204" pitchFamily="18" charset="0"/>
              </a:rPr>
              <a:t>Вычислите</a:t>
            </a:r>
            <a:r>
              <a:rPr lang="en-US" sz="2800" dirty="0">
                <a:latin typeface="Cambria Math" panose="02040503050406030204" pitchFamily="18" charset="0"/>
              </a:rPr>
              <a:t>:</a:t>
            </a:r>
            <a:r>
              <a:rPr lang="en-US" sz="2800" dirty="0">
                <a:solidFill>
                  <a:srgbClr val="00B050"/>
                </a:solidFill>
                <a:latin typeface="Cambria Math" panose="02040503050406030204" pitchFamily="18" charset="0"/>
              </a:rPr>
              <a:t> </a:t>
            </a:r>
            <a:endParaRPr lang="ru-RU" sz="2800" dirty="0">
              <a:solidFill>
                <a:srgbClr val="00B05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4027" y="1203598"/>
                <a:ext cx="9085652" cy="645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1)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𝑐𝑜𝑠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𝑠𝑖𝑛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𝑡𝑔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; </m:t>
                    </m:r>
                    <m:r>
                      <a:rPr lang="en-US" sz="2000" b="0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)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𝑠𝑖𝑛</m:t>
                    </m:r>
                    <m:d>
                      <m:d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𝑐𝑜𝑠</m:t>
                    </m:r>
                    <m:d>
                      <m:d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00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𝑡𝑔</m:t>
                    </m:r>
                    <m:d>
                      <m:d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7" y="1203598"/>
                <a:ext cx="9085652" cy="6451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4027" y="2270080"/>
                <a:ext cx="9069765" cy="1184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1) 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𝑐𝑜𝑠</m:t>
                    </m:r>
                    <m:d>
                      <m:dPr>
                        <m:ctrlPr>
                          <a:rPr lang="en-US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𝑠𝑖𝑛</m:t>
                    </m:r>
                    <m:d>
                      <m:d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2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2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𝑡𝑔</m:t>
                    </m:r>
                    <m:d>
                      <m:d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2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cos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𝑠𝑖𝑛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𝑡𝑔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−−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7" y="2270080"/>
                <a:ext cx="9069765" cy="11848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-15083" y="3395897"/>
                <a:ext cx="9138875" cy="1586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3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Arial" pitchFamily="34" charset="0"/>
                        </a:rPr>
                        <m:t>) 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𝑠𝑖𝑛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𝑐𝑜𝑠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𝑡𝑔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b="0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=−2∙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en-US" sz="2000" b="0" i="1" dirty="0"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83" y="3395897"/>
                <a:ext cx="9138875" cy="15867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17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877c308dd4a31db7c5db711842ea027d8ea3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16289</TotalTime>
  <Words>286</Words>
  <Application>Microsoft Office PowerPoint</Application>
  <PresentationFormat>Экран (16:9)</PresentationFormat>
  <Paragraphs>90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Teacher</cp:lastModifiedBy>
  <cp:revision>1435</cp:revision>
  <dcterms:created xsi:type="dcterms:W3CDTF">2020-04-09T07:32:19Z</dcterms:created>
  <dcterms:modified xsi:type="dcterms:W3CDTF">2021-01-26T12:38:14Z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