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3"/>
  </p:notesMasterIdLst>
  <p:sldIdLst>
    <p:sldId id="1381" r:id="rId2"/>
    <p:sldId id="1663" r:id="rId3"/>
    <p:sldId id="1664" r:id="rId4"/>
    <p:sldId id="1667" r:id="rId5"/>
    <p:sldId id="1668" r:id="rId6"/>
    <p:sldId id="1650" r:id="rId7"/>
    <p:sldId id="1659" r:id="rId8"/>
    <p:sldId id="1649" r:id="rId9"/>
    <p:sldId id="1647" r:id="rId10"/>
    <p:sldId id="1669" r:id="rId11"/>
    <p:sldId id="1639" r:id="rId12"/>
  </p:sldIdLst>
  <p:sldSz cx="9144000" cy="5143500" type="screen16x9"/>
  <p:notesSz cx="5765800" cy="3244850"/>
  <p:custDataLst>
    <p:tags r:id="rId14"/>
  </p:custDataLst>
  <p:defaultTextStyle>
    <a:defPPr>
      <a:defRPr lang="ru-RU"/>
    </a:defPPr>
    <a:lvl1pPr marL="0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1pPr>
    <a:lvl2pPr marL="724883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2pPr>
    <a:lvl3pPr marL="1449768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3pPr>
    <a:lvl4pPr marL="2174652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4pPr>
    <a:lvl5pPr marL="2899537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5pPr>
    <a:lvl6pPr marL="3624422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6pPr>
    <a:lvl7pPr marL="4349305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7pPr>
    <a:lvl8pPr marL="5074190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8pPr>
    <a:lvl9pPr marL="5799074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  <p15:guide id="3" orient="horz" pos="6391">
          <p15:clr>
            <a:srgbClr val="A4A3A4"/>
          </p15:clr>
        </p15:guide>
        <p15:guide id="4" pos="4451">
          <p15:clr>
            <a:srgbClr val="A4A3A4"/>
          </p15:clr>
        </p15:guide>
        <p15:guide id="5" orient="horz" pos="2057">
          <p15:clr>
            <a:srgbClr val="A4A3A4"/>
          </p15:clr>
        </p15:guide>
        <p15:guide id="6" orient="horz" pos="4566">
          <p15:clr>
            <a:srgbClr val="A4A3A4"/>
          </p15:clr>
        </p15:guide>
        <p15:guide id="7" pos="1662">
          <p15:clr>
            <a:srgbClr val="A4A3A4"/>
          </p15:clr>
        </p15:guide>
        <p15:guide id="8" pos="3425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A85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0A15C55-8517-42AA-B614-E9B94910E393}" styleName="Средний стиль 2 -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17292A2E-F333-43FB-9621-5CBBE7FDCDCB}" styleName="Светлый стиль 2 - акцент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191" autoAdjust="0"/>
    <p:restoredTop sz="92902" autoAdjust="0"/>
  </p:normalViewPr>
  <p:slideViewPr>
    <p:cSldViewPr>
      <p:cViewPr varScale="1">
        <p:scale>
          <a:sx n="138" d="100"/>
          <a:sy n="138" d="100"/>
        </p:scale>
        <p:origin x="834" y="114"/>
      </p:cViewPr>
      <p:guideLst>
        <p:guide orient="horz" pos="2880"/>
        <p:guide pos="2160"/>
        <p:guide orient="horz" pos="6391"/>
        <p:guide pos="4451"/>
        <p:guide orient="horz" pos="2057"/>
        <p:guide orient="horz" pos="4566"/>
        <p:guide pos="1662"/>
        <p:guide pos="3425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gs" Target="tags/tag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A3350CF-C603-4114-B932-646F91D14650}" type="datetimeFigureOut">
              <a:rPr lang="ru-RU" smtClean="0"/>
              <a:pPr/>
              <a:t>26.01.2021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801813" y="242888"/>
            <a:ext cx="2162175" cy="121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41463"/>
            <a:ext cx="4613275" cy="14605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5909EBE-9F82-4E48-A1EA-E1BF2E0BBA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420460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1pPr>
    <a:lvl2pPr marL="342319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2pPr>
    <a:lvl3pPr marL="684637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3pPr>
    <a:lvl4pPr marL="1026958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4pPr>
    <a:lvl5pPr marL="1369276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5pPr>
    <a:lvl6pPr marL="1711595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6pPr>
    <a:lvl7pPr marL="2053914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7pPr>
    <a:lvl8pPr marL="2396234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8pPr>
    <a:lvl9pPr marL="2738553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5909EBE-9F82-4E48-A1EA-E1BF2E0BBA3C}" type="slidenum">
              <a:rPr lang="ru-RU" smtClean="0"/>
              <a:pPr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5448759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5909EBE-9F82-4E48-A1EA-E1BF2E0BBA3C}" type="slidenum">
              <a:rPr lang="ru-RU" smtClean="0"/>
              <a:pPr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5448759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5909EBE-9F82-4E48-A1EA-E1BF2E0BBA3C}" type="slidenum">
              <a:rPr lang="ru-RU" smtClean="0"/>
              <a:pPr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5448759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868EE-76B2-4234-9CC4-914D81A95F84}" type="slidenum">
              <a:rPr lang="ru-RU" smtClean="0">
                <a:solidFill>
                  <a:prstClr val="black"/>
                </a:solidFill>
              </a:rPr>
              <a:pPr/>
              <a:t>8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287568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1" y="1594483"/>
            <a:ext cx="7772401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1" y="2880359"/>
            <a:ext cx="6400801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1/26/2021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294499" y="2127559"/>
            <a:ext cx="2555002" cy="635157"/>
          </a:xfrm>
        </p:spPr>
        <p:txBody>
          <a:bodyPr lIns="0" tIns="0" rIns="0" bIns="0"/>
          <a:lstStyle>
            <a:lvl1pPr>
              <a:defRPr sz="41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416988" y="1557182"/>
            <a:ext cx="6310028" cy="537440"/>
          </a:xfrm>
        </p:spPr>
        <p:txBody>
          <a:bodyPr lIns="0" tIns="0" rIns="0" bIns="0"/>
          <a:lstStyle>
            <a:lvl1pPr>
              <a:defRPr sz="3500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1/26/2021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06002" y="849896"/>
            <a:ext cx="8961724" cy="419935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106015" y="112796"/>
            <a:ext cx="8961724" cy="68043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294499" y="2127559"/>
            <a:ext cx="2555002" cy="635157"/>
          </a:xfrm>
        </p:spPr>
        <p:txBody>
          <a:bodyPr lIns="0" tIns="0" rIns="0" bIns="0"/>
          <a:lstStyle>
            <a:lvl1pPr>
              <a:defRPr sz="41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393481" y="1142501"/>
            <a:ext cx="2893250" cy="34200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1" y="1183005"/>
            <a:ext cx="3977641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1/26/2021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2508137" y="1674387"/>
            <a:ext cx="4158102" cy="1639679"/>
          </a:xfrm>
          <a:custGeom>
            <a:avLst/>
            <a:gdLst/>
            <a:ahLst/>
            <a:cxnLst/>
            <a:rect l="l" t="t" r="r" b="b"/>
            <a:pathLst>
              <a:path w="2621915" h="1034414">
                <a:moveTo>
                  <a:pt x="2621368" y="0"/>
                </a:moveTo>
                <a:lnTo>
                  <a:pt x="0" y="0"/>
                </a:lnTo>
                <a:lnTo>
                  <a:pt x="0" y="1034140"/>
                </a:lnTo>
                <a:lnTo>
                  <a:pt x="2621368" y="1034140"/>
                </a:lnTo>
                <a:lnTo>
                  <a:pt x="262136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294499" y="2127559"/>
            <a:ext cx="2555002" cy="635157"/>
          </a:xfrm>
        </p:spPr>
        <p:txBody>
          <a:bodyPr lIns="0" tIns="0" rIns="0" bIns="0"/>
          <a:lstStyle>
            <a:lvl1pPr>
              <a:defRPr sz="41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1/26/2021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slow">
    <p:wip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1/26/2021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slow">
    <p:wip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40780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0324551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06002" y="849896"/>
            <a:ext cx="8961724" cy="419935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294499" y="2127557"/>
            <a:ext cx="2555002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416988" y="1557182"/>
            <a:ext cx="6310028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4783456"/>
            <a:ext cx="2926080" cy="44627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1" y="4783456"/>
            <a:ext cx="2103120" cy="44627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1/26/2021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4783456"/>
            <a:ext cx="2103120" cy="44627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</p:sldLayoutIdLst>
  <p:transition spd="slow">
    <p:wipe/>
  </p:transition>
  <p:timing>
    <p:tnLst>
      <p:par>
        <p:cTn id="1" dur="indefinite" restart="never" nodeType="tmRoot"/>
      </p:par>
    </p:tnLst>
  </p:timing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724883">
        <a:defRPr>
          <a:latin typeface="+mn-lt"/>
          <a:ea typeface="+mn-ea"/>
          <a:cs typeface="+mn-cs"/>
        </a:defRPr>
      </a:lvl2pPr>
      <a:lvl3pPr marL="1449768">
        <a:defRPr>
          <a:latin typeface="+mn-lt"/>
          <a:ea typeface="+mn-ea"/>
          <a:cs typeface="+mn-cs"/>
        </a:defRPr>
      </a:lvl3pPr>
      <a:lvl4pPr marL="2174652">
        <a:defRPr>
          <a:latin typeface="+mn-lt"/>
          <a:ea typeface="+mn-ea"/>
          <a:cs typeface="+mn-cs"/>
        </a:defRPr>
      </a:lvl4pPr>
      <a:lvl5pPr marL="2899537">
        <a:defRPr>
          <a:latin typeface="+mn-lt"/>
          <a:ea typeface="+mn-ea"/>
          <a:cs typeface="+mn-cs"/>
        </a:defRPr>
      </a:lvl5pPr>
      <a:lvl6pPr marL="3624422">
        <a:defRPr>
          <a:latin typeface="+mn-lt"/>
          <a:ea typeface="+mn-ea"/>
          <a:cs typeface="+mn-cs"/>
        </a:defRPr>
      </a:lvl6pPr>
      <a:lvl7pPr marL="4349305">
        <a:defRPr>
          <a:latin typeface="+mn-lt"/>
          <a:ea typeface="+mn-ea"/>
          <a:cs typeface="+mn-cs"/>
        </a:defRPr>
      </a:lvl7pPr>
      <a:lvl8pPr marL="5074190">
        <a:defRPr>
          <a:latin typeface="+mn-lt"/>
          <a:ea typeface="+mn-ea"/>
          <a:cs typeface="+mn-cs"/>
        </a:defRPr>
      </a:lvl8pPr>
      <a:lvl9pPr marL="5799074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724883">
        <a:defRPr>
          <a:latin typeface="+mn-lt"/>
          <a:ea typeface="+mn-ea"/>
          <a:cs typeface="+mn-cs"/>
        </a:defRPr>
      </a:lvl2pPr>
      <a:lvl3pPr marL="1449768">
        <a:defRPr>
          <a:latin typeface="+mn-lt"/>
          <a:ea typeface="+mn-ea"/>
          <a:cs typeface="+mn-cs"/>
        </a:defRPr>
      </a:lvl3pPr>
      <a:lvl4pPr marL="2174652">
        <a:defRPr>
          <a:latin typeface="+mn-lt"/>
          <a:ea typeface="+mn-ea"/>
          <a:cs typeface="+mn-cs"/>
        </a:defRPr>
      </a:lvl4pPr>
      <a:lvl5pPr marL="2899537">
        <a:defRPr>
          <a:latin typeface="+mn-lt"/>
          <a:ea typeface="+mn-ea"/>
          <a:cs typeface="+mn-cs"/>
        </a:defRPr>
      </a:lvl5pPr>
      <a:lvl6pPr marL="3624422">
        <a:defRPr>
          <a:latin typeface="+mn-lt"/>
          <a:ea typeface="+mn-ea"/>
          <a:cs typeface="+mn-cs"/>
        </a:defRPr>
      </a:lvl6pPr>
      <a:lvl7pPr marL="4349305">
        <a:defRPr>
          <a:latin typeface="+mn-lt"/>
          <a:ea typeface="+mn-ea"/>
          <a:cs typeface="+mn-cs"/>
        </a:defRPr>
      </a:lvl7pPr>
      <a:lvl8pPr marL="5074190">
        <a:defRPr>
          <a:latin typeface="+mn-lt"/>
          <a:ea typeface="+mn-ea"/>
          <a:cs typeface="+mn-cs"/>
        </a:defRPr>
      </a:lvl8pPr>
      <a:lvl9pPr marL="5799074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0.png"/><Relationship Id="rId4" Type="http://schemas.openxmlformats.org/officeDocument/2006/relationships/image" Target="../media/image59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gif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7.png"/><Relationship Id="rId7" Type="http://schemas.openxmlformats.org/officeDocument/2006/relationships/image" Target="../media/image1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0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13" Type="http://schemas.openxmlformats.org/officeDocument/2006/relationships/image" Target="../media/image29.png"/><Relationship Id="rId18" Type="http://schemas.openxmlformats.org/officeDocument/2006/relationships/image" Target="../media/image34.png"/><Relationship Id="rId3" Type="http://schemas.openxmlformats.org/officeDocument/2006/relationships/image" Target="../media/image19.png"/><Relationship Id="rId21" Type="http://schemas.openxmlformats.org/officeDocument/2006/relationships/image" Target="../media/image37.png"/><Relationship Id="rId7" Type="http://schemas.openxmlformats.org/officeDocument/2006/relationships/image" Target="../media/image23.png"/><Relationship Id="rId12" Type="http://schemas.openxmlformats.org/officeDocument/2006/relationships/image" Target="../media/image28.png"/><Relationship Id="rId17" Type="http://schemas.openxmlformats.org/officeDocument/2006/relationships/image" Target="../media/image33.png"/><Relationship Id="rId2" Type="http://schemas.openxmlformats.org/officeDocument/2006/relationships/image" Target="../media/image18.png"/><Relationship Id="rId16" Type="http://schemas.openxmlformats.org/officeDocument/2006/relationships/image" Target="../media/image32.png"/><Relationship Id="rId20" Type="http://schemas.openxmlformats.org/officeDocument/2006/relationships/image" Target="../media/image36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15" Type="http://schemas.openxmlformats.org/officeDocument/2006/relationships/image" Target="../media/image31.png"/><Relationship Id="rId23" Type="http://schemas.openxmlformats.org/officeDocument/2006/relationships/image" Target="../media/image39.png"/><Relationship Id="rId10" Type="http://schemas.openxmlformats.org/officeDocument/2006/relationships/image" Target="../media/image26.png"/><Relationship Id="rId19" Type="http://schemas.openxmlformats.org/officeDocument/2006/relationships/image" Target="../media/image35.png"/><Relationship Id="rId4" Type="http://schemas.openxmlformats.org/officeDocument/2006/relationships/image" Target="../media/image20.png"/><Relationship Id="rId9" Type="http://schemas.openxmlformats.org/officeDocument/2006/relationships/image" Target="../media/image25.png"/><Relationship Id="rId14" Type="http://schemas.openxmlformats.org/officeDocument/2006/relationships/image" Target="../media/image30.png"/><Relationship Id="rId22" Type="http://schemas.openxmlformats.org/officeDocument/2006/relationships/image" Target="../media/image38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png"/><Relationship Id="rId3" Type="http://schemas.openxmlformats.org/officeDocument/2006/relationships/image" Target="../media/image41.png"/><Relationship Id="rId12" Type="http://schemas.openxmlformats.org/officeDocument/2006/relationships/image" Target="../media/image27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3.png"/><Relationship Id="rId11" Type="http://schemas.openxmlformats.org/officeDocument/2006/relationships/image" Target="../media/image48.png"/><Relationship Id="rId5" Type="http://schemas.openxmlformats.org/officeDocument/2006/relationships/image" Target="../media/image42.png"/><Relationship Id="rId10" Type="http://schemas.openxmlformats.org/officeDocument/2006/relationships/image" Target="../media/image47.png"/><Relationship Id="rId4" Type="http://schemas.openxmlformats.org/officeDocument/2006/relationships/image" Target="../media/image18.png"/><Relationship Id="rId9" Type="http://schemas.openxmlformats.org/officeDocument/2006/relationships/image" Target="../media/image4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7" Type="http://schemas.openxmlformats.org/officeDocument/2006/relationships/image" Target="../media/image4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2.png"/><Relationship Id="rId5" Type="http://schemas.openxmlformats.org/officeDocument/2006/relationships/image" Target="../media/image51.png"/><Relationship Id="rId4" Type="http://schemas.openxmlformats.org/officeDocument/2006/relationships/image" Target="../media/image5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6.png"/><Relationship Id="rId4" Type="http://schemas.openxmlformats.org/officeDocument/2006/relationships/image" Target="../media/image5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=""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0" y="2703"/>
            <a:ext cx="9130468" cy="161854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797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object 4">
                <a:extLst>
                  <a:ext uri="{FF2B5EF4-FFF2-40B4-BE49-F238E27FC236}">
                    <a16:creationId xmlns="" xmlns:a16="http://schemas.microsoft.com/office/drawing/2014/main" id="{96789AA7-9596-4F83-89FD-AEC28EE179F1}"/>
                  </a:ext>
                </a:extLst>
              </p:cNvPr>
              <p:cNvSpPr txBox="1"/>
              <p:nvPr/>
            </p:nvSpPr>
            <p:spPr>
              <a:xfrm>
                <a:off x="946797" y="2082716"/>
                <a:ext cx="4464496" cy="2189619"/>
              </a:xfrm>
              <a:prstGeom prst="rect">
                <a:avLst/>
              </a:prstGeom>
            </p:spPr>
            <p:txBody>
              <a:bodyPr vert="horz" wrap="square" lIns="0" tIns="22143" rIns="0" bIns="0" rtlCol="0">
                <a:spAutoFit/>
              </a:bodyPr>
              <a:lstStyle/>
              <a:p>
                <a:pPr marL="29189">
                  <a:lnSpc>
                    <a:spcPts val="3099"/>
                  </a:lnSpc>
                  <a:spcBef>
                    <a:spcPts val="175"/>
                  </a:spcBef>
                  <a:spcAft>
                    <a:spcPts val="600"/>
                  </a:spcAft>
                </a:pPr>
                <a:r>
                  <a:rPr lang="ru-RU" sz="3200" b="1" dirty="0">
                    <a:solidFill>
                      <a:srgbClr val="2365C7"/>
                    </a:solidFill>
                    <a:latin typeface="Arial"/>
                    <a:cs typeface="Arial"/>
                  </a:rPr>
                  <a:t>ТЕМА</a:t>
                </a:r>
                <a:r>
                  <a:rPr lang="en-US" sz="3200" b="1" dirty="0">
                    <a:solidFill>
                      <a:srgbClr val="2365C7"/>
                    </a:solidFill>
                    <a:latin typeface="Arial"/>
                    <a:cs typeface="Arial"/>
                  </a:rPr>
                  <a:t>:</a:t>
                </a:r>
              </a:p>
              <a:p>
                <a:pPr marL="20131">
                  <a:lnSpc>
                    <a:spcPts val="4431"/>
                  </a:lnSpc>
                </a:pPr>
                <a:r>
                  <a:rPr lang="ru-RU" sz="2800" b="1" dirty="0">
                    <a:solidFill>
                      <a:srgbClr val="002060"/>
                    </a:solidFill>
                    <a:latin typeface="Arial"/>
                    <a:cs typeface="Arial"/>
                  </a:rPr>
                  <a:t>СИНУС, КОСИНУС, ТАНГЕНС И КОТАНГЕНС УГЛОВ </a:t>
                </a:r>
                <a14:m>
                  <m:oMath xmlns:m="http://schemas.openxmlformats.org/officeDocument/2006/math">
                    <m:r>
                      <a:rPr lang="ru-RU" sz="2800" b="1" i="1" dirty="0">
                        <a:solidFill>
                          <a:srgbClr val="002060"/>
                        </a:solidFill>
                        <a:latin typeface="Cambria Math"/>
                        <a:ea typeface="Cambria Math"/>
                        <a:cs typeface="Arial"/>
                      </a:rPr>
                      <m:t>𝜶</m:t>
                    </m:r>
                  </m:oMath>
                </a14:m>
                <a:r>
                  <a:rPr lang="ru-RU" sz="2800" b="1" dirty="0">
                    <a:solidFill>
                      <a:srgbClr val="002060"/>
                    </a:solidFill>
                    <a:latin typeface="Arial"/>
                    <a:cs typeface="Arial"/>
                  </a:rPr>
                  <a:t> И</a:t>
                </a:r>
                <a:r>
                  <a:rPr lang="en-US" sz="2800" b="1" dirty="0">
                    <a:solidFill>
                      <a:srgbClr val="002060"/>
                    </a:solidFill>
                    <a:latin typeface="Arial"/>
                    <a:cs typeface="Arial"/>
                  </a:rPr>
                  <a:t> </a:t>
                </a:r>
                <a14:m>
                  <m:oMath xmlns:m="http://schemas.openxmlformats.org/officeDocument/2006/math">
                    <m:r>
                      <a:rPr lang="en-US" sz="2800" b="1">
                        <a:solidFill>
                          <a:srgbClr val="002060"/>
                        </a:solidFill>
                        <a:latin typeface="Cambria Math"/>
                        <a:ea typeface="Cambria Math"/>
                        <a:cs typeface="Arial"/>
                      </a:rPr>
                      <m:t>−</m:t>
                    </m:r>
                    <m:r>
                      <a:rPr lang="ru-RU" sz="2800" b="1" i="1">
                        <a:solidFill>
                          <a:srgbClr val="002060"/>
                        </a:solidFill>
                        <a:latin typeface="Cambria Math"/>
                        <a:ea typeface="Cambria Math"/>
                        <a:cs typeface="Arial"/>
                      </a:rPr>
                      <m:t>𝜶</m:t>
                    </m:r>
                  </m:oMath>
                </a14:m>
                <a:r>
                  <a:rPr lang="en-US" sz="2800" b="1" dirty="0">
                    <a:solidFill>
                      <a:srgbClr val="002060"/>
                    </a:solidFill>
                    <a:latin typeface="Arial"/>
                    <a:cs typeface="Arial"/>
                  </a:rPr>
                  <a:t> </a:t>
                </a:r>
              </a:p>
            </p:txBody>
          </p:sp>
        </mc:Choice>
        <mc:Fallback xmlns="">
          <p:sp>
            <p:nvSpPr>
              <p:cNvPr id="15" name="object 4">
                <a:extLst>
                  <a:ext uri="{FF2B5EF4-FFF2-40B4-BE49-F238E27FC236}">
                    <a16:creationId xmlns:a16="http://schemas.microsoft.com/office/drawing/2014/main" xmlns:a14="http://schemas.microsoft.com/office/drawing/2010/main" xmlns="" id="{96789AA7-9596-4F83-89FD-AEC28EE179F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46797" y="2082716"/>
                <a:ext cx="4464496" cy="2189619"/>
              </a:xfrm>
              <a:prstGeom prst="rect">
                <a:avLst/>
              </a:prstGeom>
              <a:blipFill rotWithShape="0">
                <a:blip r:embed="rId2"/>
                <a:stretch>
                  <a:fillRect l="-4775" t="-9192" r="-3138" b="-612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6" name="object 5">
            <a:extLst>
              <a:ext uri="{FF2B5EF4-FFF2-40B4-BE49-F238E27FC236}">
                <a16:creationId xmlns=""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295307" y="1995686"/>
            <a:ext cx="460270" cy="1012935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797"/>
          </a:p>
        </p:txBody>
      </p:sp>
      <p:sp>
        <p:nvSpPr>
          <p:cNvPr id="20" name="object 9">
            <a:extLst>
              <a:ext uri="{FF2B5EF4-FFF2-40B4-BE49-F238E27FC236}">
                <a16:creationId xmlns=""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6876257" y="361576"/>
            <a:ext cx="1687236" cy="834319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1797"/>
          </a:p>
        </p:txBody>
      </p:sp>
      <p:sp>
        <p:nvSpPr>
          <p:cNvPr id="21" name="object 10">
            <a:extLst>
              <a:ext uri="{FF2B5EF4-FFF2-40B4-BE49-F238E27FC236}">
                <a16:creationId xmlns=""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6876257" y="361576"/>
            <a:ext cx="1697434" cy="834319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1797"/>
          </a:p>
        </p:txBody>
      </p:sp>
      <p:sp>
        <p:nvSpPr>
          <p:cNvPr id="22" name="object 12">
            <a:extLst>
              <a:ext uri="{FF2B5EF4-FFF2-40B4-BE49-F238E27FC236}">
                <a16:creationId xmlns=""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6880314" y="486653"/>
            <a:ext cx="1697434" cy="574343"/>
          </a:xfrm>
          <a:prstGeom prst="rect">
            <a:avLst/>
          </a:prstGeom>
        </p:spPr>
        <p:txBody>
          <a:bodyPr vert="horz" wrap="square" lIns="0" tIns="25164" rIns="0" bIns="0" rtlCol="0">
            <a:spAutoFit/>
          </a:bodyPr>
          <a:lstStyle/>
          <a:p>
            <a:pPr>
              <a:spcBef>
                <a:spcPts val="198"/>
              </a:spcBef>
            </a:pPr>
            <a:r>
              <a:rPr lang="en-US" sz="3567" b="1" spc="16" dirty="0">
                <a:solidFill>
                  <a:srgbClr val="FEFEFE"/>
                </a:solidFill>
                <a:latin typeface="Arial"/>
                <a:cs typeface="Arial"/>
              </a:rPr>
              <a:t>9</a:t>
            </a:r>
            <a:r>
              <a:rPr lang="ru-RU" sz="3567" b="1" spc="16" dirty="0">
                <a:solidFill>
                  <a:srgbClr val="FEFEFE"/>
                </a:solidFill>
                <a:latin typeface="Arial"/>
                <a:cs typeface="Arial"/>
              </a:rPr>
              <a:t> класс</a:t>
            </a:r>
            <a:endParaRPr sz="3567" dirty="0">
              <a:latin typeface="Arial"/>
              <a:cs typeface="Arial"/>
            </a:endParaRPr>
          </a:p>
        </p:txBody>
      </p:sp>
      <p:sp>
        <p:nvSpPr>
          <p:cNvPr id="26" name="object 2">
            <a:extLst>
              <a:ext uri="{FF2B5EF4-FFF2-40B4-BE49-F238E27FC236}">
                <a16:creationId xmlns="" xmlns:a16="http://schemas.microsoft.com/office/drawing/2014/main" id="{97CDA16A-066A-4BED-8F29-21556D7AB731}"/>
              </a:ext>
            </a:extLst>
          </p:cNvPr>
          <p:cNvSpPr txBox="1">
            <a:spLocks/>
          </p:cNvSpPr>
          <p:nvPr/>
        </p:nvSpPr>
        <p:spPr>
          <a:xfrm>
            <a:off x="1348127" y="341809"/>
            <a:ext cx="4808049" cy="854086"/>
          </a:xfrm>
          <a:prstGeom prst="rect">
            <a:avLst/>
          </a:prstGeom>
        </p:spPr>
        <p:txBody>
          <a:bodyPr vert="horz" wrap="square" lIns="0" tIns="23183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0161" algn="ctr" defTabSz="1451610">
              <a:spcBef>
                <a:spcPts val="181"/>
              </a:spcBef>
              <a:defRPr/>
            </a:pPr>
            <a:r>
              <a:rPr lang="ru-RU" sz="5398" kern="0" spc="8" dirty="0">
                <a:solidFill>
                  <a:sysClr val="window" lastClr="FFFFFF"/>
                </a:solidFill>
              </a:rPr>
              <a:t>АЛГЕБРА</a:t>
            </a:r>
            <a:endParaRPr lang="en-US" sz="5398" kern="0" spc="8" dirty="0">
              <a:solidFill>
                <a:sysClr val="window" lastClr="FFFFFF"/>
              </a:solidFill>
            </a:endParaRPr>
          </a:p>
        </p:txBody>
      </p:sp>
      <p:sp>
        <p:nvSpPr>
          <p:cNvPr id="27" name="object 11">
            <a:extLst>
              <a:ext uri="{FF2B5EF4-FFF2-40B4-BE49-F238E27FC236}">
                <a16:creationId xmlns="" xmlns:a16="http://schemas.microsoft.com/office/drawing/2014/main" id="{D2168EAD-EAD9-4C91-B3BA-D0FB4D707556}"/>
              </a:ext>
            </a:extLst>
          </p:cNvPr>
          <p:cNvSpPr/>
          <p:nvPr/>
        </p:nvSpPr>
        <p:spPr>
          <a:xfrm>
            <a:off x="568083" y="1062322"/>
            <a:ext cx="25201" cy="49394"/>
          </a:xfrm>
          <a:custGeom>
            <a:avLst/>
            <a:gdLst/>
            <a:ahLst/>
            <a:cxnLst/>
            <a:rect l="l" t="t" r="r" b="b"/>
            <a:pathLst>
              <a:path w="15875" h="31115">
                <a:moveTo>
                  <a:pt x="15652" y="0"/>
                </a:moveTo>
                <a:lnTo>
                  <a:pt x="0" y="0"/>
                </a:lnTo>
                <a:lnTo>
                  <a:pt x="0" y="30786"/>
                </a:lnTo>
                <a:lnTo>
                  <a:pt x="15652" y="30786"/>
                </a:lnTo>
                <a:lnTo>
                  <a:pt x="15652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8" name="object 12">
            <a:extLst>
              <a:ext uri="{FF2B5EF4-FFF2-40B4-BE49-F238E27FC236}">
                <a16:creationId xmlns="" xmlns:a16="http://schemas.microsoft.com/office/drawing/2014/main" id="{5AAAE1A5-5083-45BC-BB77-451BC6095476}"/>
              </a:ext>
            </a:extLst>
          </p:cNvPr>
          <p:cNvSpPr/>
          <p:nvPr/>
        </p:nvSpPr>
        <p:spPr>
          <a:xfrm>
            <a:off x="519209" y="1049896"/>
            <a:ext cx="614902" cy="0"/>
          </a:xfrm>
          <a:custGeom>
            <a:avLst/>
            <a:gdLst/>
            <a:ahLst/>
            <a:cxnLst/>
            <a:rect l="l" t="t" r="r" b="b"/>
            <a:pathLst>
              <a:path w="387350">
                <a:moveTo>
                  <a:pt x="0" y="0"/>
                </a:moveTo>
                <a:lnTo>
                  <a:pt x="387158" y="0"/>
                </a:lnTo>
              </a:path>
            </a:pathLst>
          </a:custGeom>
          <a:ln w="15654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9" name="object 13">
            <a:extLst>
              <a:ext uri="{FF2B5EF4-FFF2-40B4-BE49-F238E27FC236}">
                <a16:creationId xmlns="" xmlns:a16="http://schemas.microsoft.com/office/drawing/2014/main" id="{42562BD1-38C5-4FEF-BE28-9E2028CE083A}"/>
              </a:ext>
            </a:extLst>
          </p:cNvPr>
          <p:cNvSpPr/>
          <p:nvPr/>
        </p:nvSpPr>
        <p:spPr>
          <a:xfrm>
            <a:off x="580507" y="496597"/>
            <a:ext cx="0" cy="541315"/>
          </a:xfrm>
          <a:custGeom>
            <a:avLst/>
            <a:gdLst/>
            <a:ahLst/>
            <a:cxnLst/>
            <a:rect l="l" t="t" r="r" b="b"/>
            <a:pathLst>
              <a:path h="340995">
                <a:moveTo>
                  <a:pt x="0" y="0"/>
                </a:moveTo>
                <a:lnTo>
                  <a:pt x="0" y="340718"/>
                </a:lnTo>
              </a:path>
            </a:pathLst>
          </a:custGeom>
          <a:ln w="15652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0" name="object 14">
            <a:extLst>
              <a:ext uri="{FF2B5EF4-FFF2-40B4-BE49-F238E27FC236}">
                <a16:creationId xmlns="" xmlns:a16="http://schemas.microsoft.com/office/drawing/2014/main" id="{199D57BF-AFEE-4760-B709-A1E005ECDEF4}"/>
              </a:ext>
            </a:extLst>
          </p:cNvPr>
          <p:cNvSpPr/>
          <p:nvPr/>
        </p:nvSpPr>
        <p:spPr>
          <a:xfrm>
            <a:off x="640771" y="539961"/>
            <a:ext cx="448576" cy="467728"/>
          </a:xfrm>
          <a:custGeom>
            <a:avLst/>
            <a:gdLst/>
            <a:ahLst/>
            <a:cxnLst/>
            <a:rect l="l" t="t" r="r" b="b"/>
            <a:pathLst>
              <a:path w="282575" h="294640">
                <a:moveTo>
                  <a:pt x="15652" y="0"/>
                </a:moveTo>
                <a:lnTo>
                  <a:pt x="0" y="0"/>
                </a:lnTo>
                <a:lnTo>
                  <a:pt x="2607" y="57118"/>
                </a:lnTo>
                <a:lnTo>
                  <a:pt x="10266" y="111280"/>
                </a:lnTo>
                <a:lnTo>
                  <a:pt x="22734" y="161224"/>
                </a:lnTo>
                <a:lnTo>
                  <a:pt x="39766" y="205689"/>
                </a:lnTo>
                <a:lnTo>
                  <a:pt x="61329" y="243530"/>
                </a:lnTo>
                <a:lnTo>
                  <a:pt x="112612" y="288250"/>
                </a:lnTo>
                <a:lnTo>
                  <a:pt x="141088" y="294044"/>
                </a:lnTo>
                <a:lnTo>
                  <a:pt x="169563" y="288250"/>
                </a:lnTo>
                <a:lnTo>
                  <a:pt x="185084" y="278391"/>
                </a:lnTo>
                <a:lnTo>
                  <a:pt x="141088" y="278391"/>
                </a:lnTo>
                <a:lnTo>
                  <a:pt x="117162" y="273190"/>
                </a:lnTo>
                <a:lnTo>
                  <a:pt x="73063" y="233046"/>
                </a:lnTo>
                <a:lnTo>
                  <a:pt x="53957" y="199078"/>
                </a:lnTo>
                <a:lnTo>
                  <a:pt x="37551" y="156187"/>
                </a:lnTo>
                <a:lnTo>
                  <a:pt x="25542" y="107896"/>
                </a:lnTo>
                <a:lnTo>
                  <a:pt x="18164" y="55426"/>
                </a:lnTo>
                <a:lnTo>
                  <a:pt x="15652" y="0"/>
                </a:lnTo>
                <a:close/>
              </a:path>
              <a:path w="282575" h="294640">
                <a:moveTo>
                  <a:pt x="282174" y="0"/>
                </a:moveTo>
                <a:lnTo>
                  <a:pt x="266522" y="0"/>
                </a:lnTo>
                <a:lnTo>
                  <a:pt x="264011" y="55426"/>
                </a:lnTo>
                <a:lnTo>
                  <a:pt x="256634" y="107896"/>
                </a:lnTo>
                <a:lnTo>
                  <a:pt x="244628" y="156187"/>
                </a:lnTo>
                <a:lnTo>
                  <a:pt x="228225" y="199078"/>
                </a:lnTo>
                <a:lnTo>
                  <a:pt x="209114" y="233046"/>
                </a:lnTo>
                <a:lnTo>
                  <a:pt x="165012" y="273190"/>
                </a:lnTo>
                <a:lnTo>
                  <a:pt x="141088" y="278391"/>
                </a:lnTo>
                <a:lnTo>
                  <a:pt x="185084" y="278391"/>
                </a:lnTo>
                <a:lnTo>
                  <a:pt x="220845" y="243530"/>
                </a:lnTo>
                <a:lnTo>
                  <a:pt x="242409" y="205689"/>
                </a:lnTo>
                <a:lnTo>
                  <a:pt x="259442" y="161224"/>
                </a:lnTo>
                <a:lnTo>
                  <a:pt x="271909" y="111280"/>
                </a:lnTo>
                <a:lnTo>
                  <a:pt x="279568" y="57118"/>
                </a:lnTo>
                <a:lnTo>
                  <a:pt x="282174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1" name="object 15">
            <a:extLst>
              <a:ext uri="{FF2B5EF4-FFF2-40B4-BE49-F238E27FC236}">
                <a16:creationId xmlns="" xmlns:a16="http://schemas.microsoft.com/office/drawing/2014/main" id="{DFF3D60F-1869-4734-8178-4BFE8F5C0368}"/>
              </a:ext>
            </a:extLst>
          </p:cNvPr>
          <p:cNvSpPr/>
          <p:nvPr/>
        </p:nvSpPr>
        <p:spPr>
          <a:xfrm>
            <a:off x="1068705" y="1084186"/>
            <a:ext cx="67538" cy="67538"/>
          </a:xfrm>
          <a:custGeom>
            <a:avLst/>
            <a:gdLst/>
            <a:ahLst/>
            <a:cxnLst/>
            <a:rect l="l" t="t" r="r" b="b"/>
            <a:pathLst>
              <a:path w="42545" h="42545">
                <a:moveTo>
                  <a:pt x="11066" y="0"/>
                </a:moveTo>
                <a:lnTo>
                  <a:pt x="0" y="11066"/>
                </a:lnTo>
                <a:lnTo>
                  <a:pt x="10119" y="21186"/>
                </a:lnTo>
                <a:lnTo>
                  <a:pt x="0" y="31305"/>
                </a:lnTo>
                <a:lnTo>
                  <a:pt x="11066" y="42372"/>
                </a:lnTo>
                <a:lnTo>
                  <a:pt x="21186" y="32251"/>
                </a:lnTo>
                <a:lnTo>
                  <a:pt x="41426" y="32251"/>
                </a:lnTo>
                <a:lnTo>
                  <a:pt x="42372" y="31305"/>
                </a:lnTo>
                <a:lnTo>
                  <a:pt x="32252" y="21186"/>
                </a:lnTo>
                <a:lnTo>
                  <a:pt x="42372" y="11066"/>
                </a:lnTo>
                <a:lnTo>
                  <a:pt x="41424" y="10119"/>
                </a:lnTo>
                <a:lnTo>
                  <a:pt x="21186" y="10119"/>
                </a:lnTo>
                <a:lnTo>
                  <a:pt x="11066" y="0"/>
                </a:lnTo>
                <a:close/>
              </a:path>
              <a:path w="42545" h="42545">
                <a:moveTo>
                  <a:pt x="41426" y="32251"/>
                </a:moveTo>
                <a:lnTo>
                  <a:pt x="21186" y="32251"/>
                </a:lnTo>
                <a:lnTo>
                  <a:pt x="31305" y="42372"/>
                </a:lnTo>
                <a:lnTo>
                  <a:pt x="41426" y="32251"/>
                </a:lnTo>
                <a:close/>
              </a:path>
              <a:path w="42545" h="42545">
                <a:moveTo>
                  <a:pt x="31305" y="0"/>
                </a:moveTo>
                <a:lnTo>
                  <a:pt x="21186" y="10119"/>
                </a:lnTo>
                <a:lnTo>
                  <a:pt x="41424" y="10119"/>
                </a:lnTo>
                <a:lnTo>
                  <a:pt x="31305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2" name="object 16">
            <a:extLst>
              <a:ext uri="{FF2B5EF4-FFF2-40B4-BE49-F238E27FC236}">
                <a16:creationId xmlns="" xmlns:a16="http://schemas.microsoft.com/office/drawing/2014/main" id="{C22A3C16-3643-4C83-83DD-E1EA8CC4BADD}"/>
              </a:ext>
            </a:extLst>
          </p:cNvPr>
          <p:cNvSpPr/>
          <p:nvPr/>
        </p:nvSpPr>
        <p:spPr>
          <a:xfrm>
            <a:off x="487236" y="515970"/>
            <a:ext cx="67538" cy="67538"/>
          </a:xfrm>
          <a:custGeom>
            <a:avLst/>
            <a:gdLst/>
            <a:ahLst/>
            <a:cxnLst/>
            <a:rect l="l" t="t" r="r" b="b"/>
            <a:pathLst>
              <a:path w="42545" h="42545">
                <a:moveTo>
                  <a:pt x="11066" y="0"/>
                </a:moveTo>
                <a:lnTo>
                  <a:pt x="0" y="11073"/>
                </a:lnTo>
                <a:lnTo>
                  <a:pt x="10120" y="21188"/>
                </a:lnTo>
                <a:lnTo>
                  <a:pt x="0" y="31305"/>
                </a:lnTo>
                <a:lnTo>
                  <a:pt x="11066" y="42378"/>
                </a:lnTo>
                <a:lnTo>
                  <a:pt x="42372" y="11073"/>
                </a:lnTo>
                <a:lnTo>
                  <a:pt x="41419" y="10119"/>
                </a:lnTo>
                <a:lnTo>
                  <a:pt x="21186" y="10119"/>
                </a:lnTo>
                <a:lnTo>
                  <a:pt x="11066" y="0"/>
                </a:lnTo>
                <a:close/>
              </a:path>
              <a:path w="42545" h="42545">
                <a:moveTo>
                  <a:pt x="31306" y="0"/>
                </a:moveTo>
                <a:lnTo>
                  <a:pt x="21186" y="10119"/>
                </a:lnTo>
                <a:lnTo>
                  <a:pt x="41419" y="10119"/>
                </a:lnTo>
                <a:lnTo>
                  <a:pt x="31306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17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0111" y="1836643"/>
            <a:ext cx="3427581" cy="281153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8" name="object 5">
            <a:extLst>
              <a:ext uri="{FF2B5EF4-FFF2-40B4-BE49-F238E27FC236}">
                <a16:creationId xmlns=""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295307" y="3080629"/>
            <a:ext cx="460270" cy="1152128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chemeClr val="bg1">
              <a:lumMod val="65000"/>
            </a:schemeClr>
          </a:solidFill>
        </p:spPr>
        <p:txBody>
          <a:bodyPr wrap="square" lIns="0" tIns="0" rIns="0" bIns="0" rtlCol="0"/>
          <a:lstStyle/>
          <a:p>
            <a:endParaRPr sz="1797"/>
          </a:p>
        </p:txBody>
      </p:sp>
    </p:spTree>
    <p:extLst>
      <p:ext uri="{BB962C8B-B14F-4D97-AF65-F5344CB8AC3E}">
        <p14:creationId xmlns:p14="http://schemas.microsoft.com/office/powerpoint/2010/main" val="186728560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1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object 4"/>
          <p:cNvSpPr txBox="1">
            <a:spLocks/>
          </p:cNvSpPr>
          <p:nvPr/>
        </p:nvSpPr>
        <p:spPr>
          <a:xfrm>
            <a:off x="0" y="127308"/>
            <a:ext cx="9144000" cy="888201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ru-RU" sz="2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РЕШЕНИЕ ПРИМЕРОВ</a:t>
            </a:r>
            <a:endParaRPr lang="ru-RU" sz="2800" dirty="0">
              <a:latin typeface="Arial" pitchFamily="34" charset="0"/>
              <a:cs typeface="Arial" pitchFamily="34" charset="0"/>
            </a:endParaRPr>
          </a:p>
          <a:p>
            <a:pPr algn="ctr"/>
            <a:endParaRPr lang="ru-RU" sz="2800" b="0" dirty="0"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5" name="Прямоугольник 24"/>
              <p:cNvSpPr/>
              <p:nvPr/>
            </p:nvSpPr>
            <p:spPr>
              <a:xfrm>
                <a:off x="107504" y="2073935"/>
                <a:ext cx="1810111" cy="52322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2800" b="1" i="0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Решение:</m:t>
                      </m:r>
                    </m:oMath>
                  </m:oMathPara>
                </a14:m>
                <a:endParaRPr lang="ru-RU" sz="2800" b="1" dirty="0">
                  <a:solidFill>
                    <a:srgbClr val="00B05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5" name="Прямоугольник 2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7504" y="2073935"/>
                <a:ext cx="1810111" cy="523220"/>
              </a:xfrm>
              <a:prstGeom prst="rect">
                <a:avLst/>
              </a:prstGeom>
              <a:blipFill rotWithShape="0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" name="Прямоугольник 14"/>
          <p:cNvSpPr/>
          <p:nvPr/>
        </p:nvSpPr>
        <p:spPr>
          <a:xfrm>
            <a:off x="74236" y="784218"/>
            <a:ext cx="478592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i="1" dirty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276. </a:t>
            </a:r>
            <a:r>
              <a:rPr lang="ru-RU" sz="2800" dirty="0">
                <a:latin typeface="Cambria Math" panose="02040503050406030204" pitchFamily="18" charset="0"/>
              </a:rPr>
              <a:t>Упростите выражение</a:t>
            </a:r>
            <a:r>
              <a:rPr lang="en-US" sz="2800" dirty="0">
                <a:latin typeface="Cambria Math" panose="02040503050406030204" pitchFamily="18" charset="0"/>
              </a:rPr>
              <a:t>:</a:t>
            </a:r>
            <a:endParaRPr lang="ru-RU" sz="2800" dirty="0">
              <a:latin typeface="Cambria Math" panose="020405030504060302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Прямоугольник 17"/>
              <p:cNvSpPr/>
              <p:nvPr/>
            </p:nvSpPr>
            <p:spPr>
              <a:xfrm>
                <a:off x="54027" y="1203598"/>
                <a:ext cx="9085652" cy="95250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lnSpc>
                    <a:spcPct val="120000"/>
                  </a:lnSpc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400" b="1" i="1" smtClean="0">
                          <a:solidFill>
                            <a:srgbClr val="0070C0"/>
                          </a:solidFill>
                          <a:latin typeface="Cambria Math"/>
                          <a:ea typeface="Cambria Math"/>
                          <a:cs typeface="Arial" pitchFamily="34" charset="0"/>
                        </a:rPr>
                        <m:t>𝟏</m:t>
                      </m:r>
                      <m:r>
                        <a:rPr lang="en-US" sz="2400" b="1" i="1" smtClean="0">
                          <a:solidFill>
                            <a:srgbClr val="0070C0"/>
                          </a:solidFill>
                          <a:latin typeface="Cambria Math"/>
                          <a:ea typeface="Cambria Math"/>
                          <a:cs typeface="Arial" pitchFamily="34" charset="0"/>
                        </a:rPr>
                        <m:t>) </m:t>
                      </m:r>
                      <m:r>
                        <a:rPr lang="en-US" sz="2400" b="1" i="1">
                          <a:solidFill>
                            <a:srgbClr val="0070C0"/>
                          </a:solidFill>
                          <a:latin typeface="Cambria Math"/>
                          <a:ea typeface="Cambria Math"/>
                          <a:cs typeface="Arial" pitchFamily="34" charset="0"/>
                        </a:rPr>
                        <m:t>𝒕𝒈</m:t>
                      </m:r>
                      <m:d>
                        <m:dPr>
                          <m:ctrlPr>
                            <a:rPr lang="en-US" sz="2400" b="1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ea typeface="Cambria Math"/>
                              <a:cs typeface="Arial" pitchFamily="34" charset="0"/>
                            </a:rPr>
                          </m:ctrlPr>
                        </m:dPr>
                        <m:e>
                          <m:r>
                            <a:rPr lang="en-US" sz="2400" b="1" i="1">
                              <a:solidFill>
                                <a:srgbClr val="0070C0"/>
                              </a:solidFill>
                              <a:latin typeface="Cambria Math"/>
                              <a:ea typeface="Cambria Math"/>
                              <a:cs typeface="Arial" pitchFamily="34" charset="0"/>
                            </a:rPr>
                            <m:t>−</m:t>
                          </m:r>
                          <m:r>
                            <a:rPr lang="en-US" sz="2400" b="1" i="1" smtClean="0">
                              <a:solidFill>
                                <a:srgbClr val="0070C0"/>
                              </a:solidFill>
                              <a:latin typeface="Cambria Math"/>
                              <a:ea typeface="Cambria Math"/>
                              <a:cs typeface="Arial" pitchFamily="34" charset="0"/>
                            </a:rPr>
                            <m:t>𝜶</m:t>
                          </m:r>
                        </m:e>
                      </m:d>
                      <m:r>
                        <a:rPr lang="en-US" sz="2400" b="1" i="1" smtClean="0">
                          <a:solidFill>
                            <a:srgbClr val="0070C0"/>
                          </a:solidFill>
                          <a:latin typeface="Cambria Math"/>
                          <a:ea typeface="Cambria Math"/>
                        </a:rPr>
                        <m:t>𝒄𝒐𝒔</m:t>
                      </m:r>
                      <m:r>
                        <a:rPr lang="en-US" sz="2400" b="1" i="1" smtClean="0">
                          <a:solidFill>
                            <a:srgbClr val="0070C0"/>
                          </a:solidFill>
                          <a:latin typeface="Cambria Math"/>
                          <a:ea typeface="Cambria Math"/>
                        </a:rPr>
                        <m:t>𝜶</m:t>
                      </m:r>
                      <m:r>
                        <a:rPr lang="en-US" sz="2400" b="1" i="1" smtClean="0">
                          <a:solidFill>
                            <a:srgbClr val="0070C0"/>
                          </a:solidFill>
                          <a:latin typeface="Cambria Math"/>
                          <a:ea typeface="Cambria Math"/>
                        </a:rPr>
                        <m:t>+</m:t>
                      </m:r>
                      <m:r>
                        <a:rPr lang="en-US" sz="2400" b="1" i="1" smtClean="0">
                          <a:solidFill>
                            <a:srgbClr val="0070C0"/>
                          </a:solidFill>
                          <a:latin typeface="Cambria Math"/>
                          <a:ea typeface="Cambria Math"/>
                        </a:rPr>
                        <m:t>𝒔𝒊𝒏</m:t>
                      </m:r>
                      <m:r>
                        <a:rPr lang="en-US" sz="2400" b="1" i="1" smtClean="0">
                          <a:solidFill>
                            <a:srgbClr val="0070C0"/>
                          </a:solidFill>
                          <a:latin typeface="Cambria Math"/>
                          <a:ea typeface="Cambria Math"/>
                        </a:rPr>
                        <m:t>𝜶</m:t>
                      </m:r>
                      <m:r>
                        <a:rPr lang="en-US" sz="2400" b="1" i="0" smtClean="0">
                          <a:solidFill>
                            <a:srgbClr val="0070C0"/>
                          </a:solidFill>
                          <a:latin typeface="Cambria Math"/>
                          <a:ea typeface="Cambria Math"/>
                        </a:rPr>
                        <m:t>;           </m:t>
                      </m:r>
                      <m:r>
                        <a:rPr lang="en-US" sz="2400" b="1" i="0" smtClean="0">
                          <a:solidFill>
                            <a:srgbClr val="7030A0"/>
                          </a:solidFill>
                          <a:latin typeface="Cambria Math"/>
                          <a:ea typeface="Cambria Math"/>
                        </a:rPr>
                        <m:t>𝟑</m:t>
                      </m:r>
                      <m:r>
                        <a:rPr lang="en-US" sz="2400" b="1" i="1">
                          <a:solidFill>
                            <a:srgbClr val="7030A0"/>
                          </a:solidFill>
                          <a:latin typeface="Cambria Math"/>
                          <a:ea typeface="Cambria Math"/>
                          <a:cs typeface="Arial" pitchFamily="34" charset="0"/>
                        </a:rPr>
                        <m:t>)</m:t>
                      </m:r>
                      <m:f>
                        <m:fPr>
                          <m:ctrlPr>
                            <a:rPr lang="en-US" sz="2400" b="1" i="1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fPr>
                        <m:num>
                          <m:func>
                            <m:funcPr>
                              <m:ctrlPr>
                                <a:rPr lang="en-US" sz="2400" b="1" i="1" smtClean="0">
                                  <a:solidFill>
                                    <a:srgbClr val="7030A0"/>
                                  </a:solidFill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funcPr>
                            <m:fName>
                              <m:r>
                                <a:rPr lang="en-US" sz="2400" b="1" i="0" smtClean="0">
                                  <a:solidFill>
                                    <a:srgbClr val="7030A0"/>
                                  </a:solidFill>
                                  <a:latin typeface="Cambria Math"/>
                                  <a:ea typeface="Cambria Math"/>
                                </a:rPr>
                                <m:t>𝐜𝐨𝐬</m:t>
                              </m:r>
                            </m:fName>
                            <m:e>
                              <m:d>
                                <m:dPr>
                                  <m:ctrlPr>
                                    <a:rPr lang="en-US" sz="2400" b="1" i="1" smtClean="0">
                                      <a:solidFill>
                                        <a:srgbClr val="7030A0"/>
                                      </a:solidFill>
                                      <a:latin typeface="Cambria Math" panose="02040503050406030204" pitchFamily="18" charset="0"/>
                                      <a:ea typeface="Cambria Math"/>
                                    </a:rPr>
                                  </m:ctrlPr>
                                </m:dPr>
                                <m:e>
                                  <m:r>
                                    <a:rPr lang="en-US" sz="2400" b="1" i="1" smtClean="0">
                                      <a:solidFill>
                                        <a:srgbClr val="7030A0"/>
                                      </a:solidFill>
                                      <a:latin typeface="Cambria Math"/>
                                      <a:ea typeface="Cambria Math"/>
                                    </a:rPr>
                                    <m:t>−</m:t>
                                  </m:r>
                                  <m:r>
                                    <a:rPr lang="en-US" sz="2400" b="1" i="1" smtClean="0">
                                      <a:solidFill>
                                        <a:srgbClr val="7030A0"/>
                                      </a:solidFill>
                                      <a:latin typeface="Cambria Math"/>
                                      <a:ea typeface="Cambria Math"/>
                                    </a:rPr>
                                    <m:t>𝜶</m:t>
                                  </m:r>
                                </m:e>
                              </m:d>
                            </m:e>
                          </m:func>
                          <m:r>
                            <a:rPr lang="en-US" sz="2400" b="1" i="1" smtClean="0">
                              <a:solidFill>
                                <a:srgbClr val="7030A0"/>
                              </a:solidFill>
                              <a:latin typeface="Cambria Math"/>
                              <a:ea typeface="Cambria Math"/>
                            </a:rPr>
                            <m:t>+</m:t>
                          </m:r>
                          <m:r>
                            <a:rPr lang="en-US" sz="2400" b="1" i="1">
                              <a:solidFill>
                                <a:srgbClr val="7030A0"/>
                              </a:solidFill>
                              <a:latin typeface="Cambria Math"/>
                              <a:ea typeface="Cambria Math"/>
                            </a:rPr>
                            <m:t>𝒔𝒊𝒏</m:t>
                          </m:r>
                          <m:r>
                            <a:rPr lang="en-US" sz="2400" b="1" i="1">
                              <a:solidFill>
                                <a:srgbClr val="7030A0"/>
                              </a:solidFill>
                              <a:latin typeface="Cambria Math"/>
                              <a:ea typeface="Cambria Math"/>
                            </a:rPr>
                            <m:t>⁡(−</m:t>
                          </m:r>
                          <m:r>
                            <a:rPr lang="en-US" sz="2400" b="1" i="1">
                              <a:solidFill>
                                <a:srgbClr val="7030A0"/>
                              </a:solidFill>
                              <a:latin typeface="Cambria Math"/>
                              <a:ea typeface="Cambria Math"/>
                            </a:rPr>
                            <m:t>𝜶</m:t>
                          </m:r>
                          <m:r>
                            <a:rPr lang="en-US" sz="2400" b="1" i="1">
                              <a:solidFill>
                                <a:srgbClr val="7030A0"/>
                              </a:solidFill>
                              <a:latin typeface="Cambria Math"/>
                              <a:ea typeface="Cambria Math"/>
                            </a:rPr>
                            <m:t>)</m:t>
                          </m:r>
                        </m:num>
                        <m:den>
                          <m:sSup>
                            <m:sSupPr>
                              <m:ctrlPr>
                                <a:rPr lang="en-US" sz="2400" b="1" i="1" smtClean="0">
                                  <a:solidFill>
                                    <a:srgbClr val="7030A0"/>
                                  </a:solidFill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sSupPr>
                            <m:e>
                              <m:r>
                                <a:rPr lang="en-US" sz="2400" b="1" i="1" smtClean="0">
                                  <a:solidFill>
                                    <a:srgbClr val="7030A0"/>
                                  </a:solidFill>
                                  <a:latin typeface="Cambria Math"/>
                                  <a:ea typeface="Cambria Math"/>
                                </a:rPr>
                                <m:t>𝒄𝒐𝒔</m:t>
                              </m:r>
                            </m:e>
                            <m:sup>
                              <m:r>
                                <a:rPr lang="en-US" sz="2400" b="1" i="1" smtClean="0">
                                  <a:solidFill>
                                    <a:srgbClr val="7030A0"/>
                                  </a:solidFill>
                                  <a:latin typeface="Cambria Math"/>
                                  <a:ea typeface="Cambria Math"/>
                                </a:rPr>
                                <m:t>𝟐</m:t>
                              </m:r>
                            </m:sup>
                          </m:sSup>
                          <m:r>
                            <a:rPr lang="en-US" sz="2400" b="1" i="1" smtClean="0">
                              <a:solidFill>
                                <a:srgbClr val="7030A0"/>
                              </a:solidFill>
                              <a:latin typeface="Cambria Math"/>
                              <a:ea typeface="Cambria Math"/>
                            </a:rPr>
                            <m:t>𝜶</m:t>
                          </m:r>
                          <m:r>
                            <a:rPr lang="en-US" sz="2400" b="1" i="1" smtClean="0">
                              <a:solidFill>
                                <a:srgbClr val="7030A0"/>
                              </a:solidFill>
                              <a:latin typeface="Cambria Math"/>
                              <a:ea typeface="Cambria Math"/>
                            </a:rPr>
                            <m:t>−</m:t>
                          </m:r>
                          <m:sSup>
                            <m:sSupPr>
                              <m:ctrlPr>
                                <a:rPr lang="en-US" sz="2400" b="1" i="1" smtClean="0">
                                  <a:solidFill>
                                    <a:srgbClr val="7030A0"/>
                                  </a:solidFill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sSupPr>
                            <m:e>
                              <m:r>
                                <a:rPr lang="en-US" sz="2400" b="1" i="1" smtClean="0">
                                  <a:solidFill>
                                    <a:srgbClr val="7030A0"/>
                                  </a:solidFill>
                                  <a:latin typeface="Cambria Math"/>
                                  <a:ea typeface="Cambria Math"/>
                                </a:rPr>
                                <m:t>𝒔𝒊𝒏</m:t>
                              </m:r>
                            </m:e>
                            <m:sup>
                              <m:r>
                                <a:rPr lang="en-US" sz="2400" b="1" i="1" smtClean="0">
                                  <a:solidFill>
                                    <a:srgbClr val="7030A0"/>
                                  </a:solidFill>
                                  <a:latin typeface="Cambria Math"/>
                                  <a:ea typeface="Cambria Math"/>
                                </a:rPr>
                                <m:t>𝟐</m:t>
                              </m:r>
                            </m:sup>
                          </m:sSup>
                          <m:r>
                            <a:rPr lang="en-US" sz="2400" b="1" i="1" smtClean="0">
                              <a:solidFill>
                                <a:srgbClr val="7030A0"/>
                              </a:solidFill>
                              <a:latin typeface="Cambria Math"/>
                              <a:ea typeface="Cambria Math"/>
                            </a:rPr>
                            <m:t>𝜶</m:t>
                          </m:r>
                        </m:den>
                      </m:f>
                      <m:r>
                        <a:rPr lang="en-US" sz="2400" b="1" i="1" smtClean="0">
                          <a:solidFill>
                            <a:srgbClr val="7030A0"/>
                          </a:solidFill>
                          <a:latin typeface="Cambria Math"/>
                          <a:ea typeface="Cambria Math"/>
                        </a:rPr>
                        <m:t>.</m:t>
                      </m:r>
                    </m:oMath>
                  </m:oMathPara>
                </a14:m>
                <a:endParaRPr lang="ru-RU" sz="2400" b="1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8" name="Прямоугольник 1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027" y="1203598"/>
                <a:ext cx="9085652" cy="952505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Прямоугольник 1"/>
              <p:cNvSpPr/>
              <p:nvPr/>
            </p:nvSpPr>
            <p:spPr>
              <a:xfrm>
                <a:off x="3" y="2427734"/>
                <a:ext cx="8971140" cy="140108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200" b="1" i="1" smtClean="0">
                          <a:solidFill>
                            <a:srgbClr val="0070C0"/>
                          </a:solidFill>
                          <a:latin typeface="Cambria Math"/>
                          <a:ea typeface="Cambria Math"/>
                          <a:cs typeface="Arial" pitchFamily="34" charset="0"/>
                        </a:rPr>
                        <m:t>𝟏</m:t>
                      </m:r>
                      <m:r>
                        <a:rPr lang="en-US" sz="2200" b="1" i="1" smtClean="0">
                          <a:solidFill>
                            <a:srgbClr val="0070C0"/>
                          </a:solidFill>
                          <a:latin typeface="Cambria Math"/>
                          <a:ea typeface="Cambria Math"/>
                          <a:cs typeface="Arial" pitchFamily="34" charset="0"/>
                        </a:rPr>
                        <m:t>) </m:t>
                      </m:r>
                      <m:r>
                        <a:rPr lang="en-US" sz="2200" b="1" i="1">
                          <a:solidFill>
                            <a:srgbClr val="0070C0"/>
                          </a:solidFill>
                          <a:latin typeface="Cambria Math"/>
                          <a:ea typeface="Cambria Math"/>
                          <a:cs typeface="Arial" pitchFamily="34" charset="0"/>
                        </a:rPr>
                        <m:t>𝒕𝒈</m:t>
                      </m:r>
                      <m:d>
                        <m:dPr>
                          <m:ctrlPr>
                            <a:rPr lang="en-US" sz="2200" b="1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ea typeface="Cambria Math"/>
                              <a:cs typeface="Arial" pitchFamily="34" charset="0"/>
                            </a:rPr>
                          </m:ctrlPr>
                        </m:dPr>
                        <m:e>
                          <m:r>
                            <a:rPr lang="en-US" sz="2200" b="1" i="1">
                              <a:solidFill>
                                <a:srgbClr val="0070C0"/>
                              </a:solidFill>
                              <a:latin typeface="Cambria Math"/>
                              <a:ea typeface="Cambria Math"/>
                              <a:cs typeface="Arial" pitchFamily="34" charset="0"/>
                            </a:rPr>
                            <m:t>−</m:t>
                          </m:r>
                          <m:r>
                            <a:rPr lang="en-US" sz="2200" b="1" i="1">
                              <a:solidFill>
                                <a:srgbClr val="0070C0"/>
                              </a:solidFill>
                              <a:latin typeface="Cambria Math"/>
                              <a:ea typeface="Cambria Math"/>
                              <a:cs typeface="Arial" pitchFamily="34" charset="0"/>
                            </a:rPr>
                            <m:t>𝜶</m:t>
                          </m:r>
                        </m:e>
                      </m:d>
                      <m:r>
                        <a:rPr lang="en-US" sz="2200" b="1" i="1">
                          <a:solidFill>
                            <a:srgbClr val="0070C0"/>
                          </a:solidFill>
                          <a:latin typeface="Cambria Math"/>
                          <a:ea typeface="Cambria Math"/>
                        </a:rPr>
                        <m:t>𝒄𝒐𝒔</m:t>
                      </m:r>
                      <m:r>
                        <a:rPr lang="en-US" sz="2200" b="1" i="1">
                          <a:solidFill>
                            <a:srgbClr val="0070C0"/>
                          </a:solidFill>
                          <a:latin typeface="Cambria Math"/>
                          <a:ea typeface="Cambria Math"/>
                        </a:rPr>
                        <m:t>𝜶</m:t>
                      </m:r>
                      <m:r>
                        <a:rPr lang="en-US" sz="2200" b="1" i="1">
                          <a:solidFill>
                            <a:srgbClr val="0070C0"/>
                          </a:solidFill>
                          <a:latin typeface="Cambria Math"/>
                          <a:ea typeface="Cambria Math"/>
                        </a:rPr>
                        <m:t>+</m:t>
                      </m:r>
                      <m:r>
                        <a:rPr lang="en-US" sz="2200" b="1" i="1">
                          <a:solidFill>
                            <a:srgbClr val="0070C0"/>
                          </a:solidFill>
                          <a:latin typeface="Cambria Math"/>
                          <a:ea typeface="Cambria Math"/>
                        </a:rPr>
                        <m:t>𝒔𝒊𝒏</m:t>
                      </m:r>
                      <m:r>
                        <a:rPr lang="en-US" sz="2200" b="1" i="1">
                          <a:solidFill>
                            <a:srgbClr val="0070C0"/>
                          </a:solidFill>
                          <a:latin typeface="Cambria Math"/>
                          <a:ea typeface="Cambria Math"/>
                        </a:rPr>
                        <m:t>𝜶</m:t>
                      </m:r>
                      <m:r>
                        <a:rPr lang="en-US" sz="2200" b="1" i="0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sz="2200" b="0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−</m:t>
                      </m:r>
                      <m:r>
                        <a:rPr lang="en-US" sz="2200" b="0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𝑡𝑔</m:t>
                      </m:r>
                      <m:r>
                        <a:rPr lang="en-US" sz="2200" b="0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𝛼</m:t>
                      </m:r>
                      <m:r>
                        <a:rPr lang="en-US" sz="2200" b="0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∙</m:t>
                      </m:r>
                      <m:r>
                        <a:rPr lang="en-US" sz="2200" b="0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𝑐𝑜𝑠</m:t>
                      </m:r>
                      <m:r>
                        <a:rPr lang="en-US" sz="2200" b="0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𝛼</m:t>
                      </m:r>
                      <m:r>
                        <a:rPr lang="en-US" sz="2200" b="0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+</m:t>
                      </m:r>
                      <m:r>
                        <a:rPr lang="en-US" sz="2200" b="0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𝑠𝑖𝑛</m:t>
                      </m:r>
                      <m:r>
                        <a:rPr lang="en-US" sz="2200" b="0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𝛼</m:t>
                      </m:r>
                      <m:r>
                        <a:rPr lang="en-US" sz="2200" b="0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=−</m:t>
                      </m:r>
                      <m:f>
                        <m:fPr>
                          <m:ctrlPr>
                            <a:rPr lang="en-US" sz="22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fPr>
                        <m:num>
                          <m:r>
                            <a:rPr lang="en-US" sz="2200" b="0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𝑠𝑖𝑛</m:t>
                          </m:r>
                          <m:r>
                            <a:rPr lang="en-US" sz="2200" b="0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𝛼</m:t>
                          </m:r>
                        </m:num>
                        <m:den>
                          <m:r>
                            <a:rPr lang="en-US" sz="2200" b="0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𝑐𝑜𝑠</m:t>
                          </m:r>
                          <m:r>
                            <a:rPr lang="en-US" sz="2200" b="0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𝛼</m:t>
                          </m:r>
                        </m:den>
                      </m:f>
                      <m:r>
                        <a:rPr lang="en-US" sz="2200" b="0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∙</m:t>
                      </m:r>
                      <m:r>
                        <a:rPr lang="en-US" sz="2200" b="0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𝑐𝑜𝑠</m:t>
                      </m:r>
                      <m:r>
                        <a:rPr lang="en-US" sz="2200" b="0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𝛼</m:t>
                      </m:r>
                      <m:r>
                        <a:rPr lang="en-US" sz="2200" b="0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+</m:t>
                      </m:r>
                      <m:r>
                        <a:rPr lang="en-US" sz="2200" b="0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𝑠𝑖𝑛</m:t>
                      </m:r>
                      <m:r>
                        <a:rPr lang="en-US" sz="2200" b="0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𝛼</m:t>
                      </m:r>
                      <m:r>
                        <a:rPr lang="en-US" sz="2200" b="0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==−</m:t>
                      </m:r>
                      <m:r>
                        <a:rPr lang="en-US" sz="2200" b="0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𝑠𝑖𝑛</m:t>
                      </m:r>
                      <m:r>
                        <a:rPr lang="en-US" sz="2200" b="0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𝛼</m:t>
                      </m:r>
                      <m:r>
                        <a:rPr lang="en-US" sz="2200" b="0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+</m:t>
                      </m:r>
                      <m:r>
                        <a:rPr lang="en-US" sz="2200" b="0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𝑠𝑖𝑛</m:t>
                      </m:r>
                      <m:r>
                        <a:rPr lang="en-US" sz="2200" b="0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𝛼</m:t>
                      </m:r>
                      <m:r>
                        <a:rPr lang="en-US" sz="2200" b="0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sz="2200" b="1" i="1" smtClean="0">
                          <a:solidFill>
                            <a:srgbClr val="FF0000"/>
                          </a:solidFill>
                          <a:latin typeface="Cambria Math"/>
                          <a:ea typeface="Cambria Math"/>
                        </a:rPr>
                        <m:t>𝟎</m:t>
                      </m:r>
                    </m:oMath>
                  </m:oMathPara>
                </a14:m>
                <a:endParaRPr lang="en-US" sz="2200" b="1" i="1" dirty="0">
                  <a:solidFill>
                    <a:srgbClr val="FF0000"/>
                  </a:solidFill>
                  <a:latin typeface="Cambria Math"/>
                  <a:ea typeface="Cambria Math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200" b="0" i="1">
                          <a:solidFill>
                            <a:srgbClr val="0070C0"/>
                          </a:solidFill>
                          <a:latin typeface="Cambria Math"/>
                          <a:ea typeface="Cambria Math"/>
                        </a:rPr>
                        <m:t> </m:t>
                      </m:r>
                    </m:oMath>
                  </m:oMathPara>
                </a14:m>
                <a:endParaRPr lang="ru-RU" sz="2200" i="1" dirty="0"/>
              </a:p>
            </p:txBody>
          </p:sp>
        </mc:Choice>
        <mc:Fallback xmlns="">
          <p:sp>
            <p:nvSpPr>
              <p:cNvPr id="2" name="Прямоугольник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" y="2427734"/>
                <a:ext cx="8971140" cy="1401089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Прямоугольник 9"/>
              <p:cNvSpPr/>
              <p:nvPr/>
            </p:nvSpPr>
            <p:spPr>
              <a:xfrm>
                <a:off x="29176" y="3530065"/>
                <a:ext cx="9085652" cy="163397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400" b="1" i="0" smtClean="0">
                          <a:solidFill>
                            <a:srgbClr val="7030A0"/>
                          </a:solidFill>
                          <a:latin typeface="Cambria Math"/>
                          <a:ea typeface="Cambria Math"/>
                        </a:rPr>
                        <m:t>𝟑</m:t>
                      </m:r>
                      <m:r>
                        <a:rPr lang="en-US" sz="2400" b="1" i="1">
                          <a:solidFill>
                            <a:srgbClr val="7030A0"/>
                          </a:solidFill>
                          <a:latin typeface="Cambria Math"/>
                          <a:ea typeface="Cambria Math"/>
                          <a:cs typeface="Arial" pitchFamily="34" charset="0"/>
                        </a:rPr>
                        <m:t>)</m:t>
                      </m:r>
                      <m:f>
                        <m:fPr>
                          <m:ctrlPr>
                            <a:rPr lang="en-US" sz="2400" b="1" i="1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fPr>
                        <m:num>
                          <m:func>
                            <m:funcPr>
                              <m:ctrlPr>
                                <a:rPr lang="en-US" sz="2400" b="1" i="1" smtClean="0">
                                  <a:solidFill>
                                    <a:srgbClr val="7030A0"/>
                                  </a:solidFill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funcPr>
                            <m:fName>
                              <m:r>
                                <a:rPr lang="en-US" sz="2400" b="1" i="0" smtClean="0">
                                  <a:solidFill>
                                    <a:srgbClr val="7030A0"/>
                                  </a:solidFill>
                                  <a:latin typeface="Cambria Math"/>
                                  <a:ea typeface="Cambria Math"/>
                                </a:rPr>
                                <m:t>𝐜𝐨𝐬</m:t>
                              </m:r>
                            </m:fName>
                            <m:e>
                              <m:d>
                                <m:dPr>
                                  <m:ctrlPr>
                                    <a:rPr lang="en-US" sz="2400" b="1" i="1" smtClean="0">
                                      <a:solidFill>
                                        <a:srgbClr val="7030A0"/>
                                      </a:solidFill>
                                      <a:latin typeface="Cambria Math" panose="02040503050406030204" pitchFamily="18" charset="0"/>
                                      <a:ea typeface="Cambria Math"/>
                                    </a:rPr>
                                  </m:ctrlPr>
                                </m:dPr>
                                <m:e>
                                  <m:r>
                                    <a:rPr lang="en-US" sz="2400" b="1" i="1" smtClean="0">
                                      <a:solidFill>
                                        <a:srgbClr val="7030A0"/>
                                      </a:solidFill>
                                      <a:latin typeface="Cambria Math"/>
                                      <a:ea typeface="Cambria Math"/>
                                    </a:rPr>
                                    <m:t>−</m:t>
                                  </m:r>
                                  <m:r>
                                    <a:rPr lang="en-US" sz="2400" b="1" i="1" smtClean="0">
                                      <a:solidFill>
                                        <a:srgbClr val="7030A0"/>
                                      </a:solidFill>
                                      <a:latin typeface="Cambria Math"/>
                                      <a:ea typeface="Cambria Math"/>
                                    </a:rPr>
                                    <m:t>𝜶</m:t>
                                  </m:r>
                                </m:e>
                              </m:d>
                            </m:e>
                          </m:func>
                          <m:r>
                            <a:rPr lang="en-US" sz="2400" b="1" i="1" smtClean="0">
                              <a:solidFill>
                                <a:srgbClr val="7030A0"/>
                              </a:solidFill>
                              <a:latin typeface="Cambria Math"/>
                              <a:ea typeface="Cambria Math"/>
                            </a:rPr>
                            <m:t>+</m:t>
                          </m:r>
                          <m:r>
                            <a:rPr lang="en-US" sz="2400" b="1" i="1">
                              <a:solidFill>
                                <a:srgbClr val="7030A0"/>
                              </a:solidFill>
                              <a:latin typeface="Cambria Math"/>
                              <a:ea typeface="Cambria Math"/>
                            </a:rPr>
                            <m:t>𝒔𝒊𝒏</m:t>
                          </m:r>
                          <m:r>
                            <a:rPr lang="en-US" sz="2400" b="1" i="1">
                              <a:solidFill>
                                <a:srgbClr val="7030A0"/>
                              </a:solidFill>
                              <a:latin typeface="Cambria Math"/>
                              <a:ea typeface="Cambria Math"/>
                            </a:rPr>
                            <m:t>⁡(−</m:t>
                          </m:r>
                          <m:r>
                            <a:rPr lang="en-US" sz="2400" b="1" i="1">
                              <a:solidFill>
                                <a:srgbClr val="7030A0"/>
                              </a:solidFill>
                              <a:latin typeface="Cambria Math"/>
                              <a:ea typeface="Cambria Math"/>
                            </a:rPr>
                            <m:t>𝜶</m:t>
                          </m:r>
                          <m:r>
                            <a:rPr lang="en-US" sz="2400" b="1" i="1">
                              <a:solidFill>
                                <a:srgbClr val="7030A0"/>
                              </a:solidFill>
                              <a:latin typeface="Cambria Math"/>
                              <a:ea typeface="Cambria Math"/>
                            </a:rPr>
                            <m:t>)</m:t>
                          </m:r>
                        </m:num>
                        <m:den>
                          <m:sSup>
                            <m:sSupPr>
                              <m:ctrlPr>
                                <a:rPr lang="en-US" sz="2400" b="1" i="1" smtClean="0">
                                  <a:solidFill>
                                    <a:srgbClr val="7030A0"/>
                                  </a:solidFill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sSupPr>
                            <m:e>
                              <m:r>
                                <a:rPr lang="en-US" sz="2400" b="1" i="1" smtClean="0">
                                  <a:solidFill>
                                    <a:srgbClr val="7030A0"/>
                                  </a:solidFill>
                                  <a:latin typeface="Cambria Math"/>
                                  <a:ea typeface="Cambria Math"/>
                                </a:rPr>
                                <m:t>𝒄𝒐𝒔</m:t>
                              </m:r>
                            </m:e>
                            <m:sup>
                              <m:r>
                                <a:rPr lang="en-US" sz="2400" b="1" i="1" smtClean="0">
                                  <a:solidFill>
                                    <a:srgbClr val="7030A0"/>
                                  </a:solidFill>
                                  <a:latin typeface="Cambria Math"/>
                                  <a:ea typeface="Cambria Math"/>
                                </a:rPr>
                                <m:t>𝟐</m:t>
                              </m:r>
                            </m:sup>
                          </m:sSup>
                          <m:r>
                            <a:rPr lang="en-US" sz="2400" b="1" i="1" smtClean="0">
                              <a:solidFill>
                                <a:srgbClr val="7030A0"/>
                              </a:solidFill>
                              <a:latin typeface="Cambria Math"/>
                              <a:ea typeface="Cambria Math"/>
                            </a:rPr>
                            <m:t>𝜶</m:t>
                          </m:r>
                          <m:r>
                            <a:rPr lang="en-US" sz="2400" b="1" i="1" smtClean="0">
                              <a:solidFill>
                                <a:srgbClr val="7030A0"/>
                              </a:solidFill>
                              <a:latin typeface="Cambria Math"/>
                              <a:ea typeface="Cambria Math"/>
                            </a:rPr>
                            <m:t>−</m:t>
                          </m:r>
                          <m:sSup>
                            <m:sSupPr>
                              <m:ctrlPr>
                                <a:rPr lang="en-US" sz="2400" b="1" i="1" smtClean="0">
                                  <a:solidFill>
                                    <a:srgbClr val="7030A0"/>
                                  </a:solidFill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sSupPr>
                            <m:e>
                              <m:r>
                                <a:rPr lang="en-US" sz="2400" b="1" i="1" smtClean="0">
                                  <a:solidFill>
                                    <a:srgbClr val="7030A0"/>
                                  </a:solidFill>
                                  <a:latin typeface="Cambria Math"/>
                                  <a:ea typeface="Cambria Math"/>
                                </a:rPr>
                                <m:t>𝒔𝒊𝒏</m:t>
                              </m:r>
                            </m:e>
                            <m:sup>
                              <m:r>
                                <a:rPr lang="en-US" sz="2400" b="1" i="1" smtClean="0">
                                  <a:solidFill>
                                    <a:srgbClr val="7030A0"/>
                                  </a:solidFill>
                                  <a:latin typeface="Cambria Math"/>
                                  <a:ea typeface="Cambria Math"/>
                                </a:rPr>
                                <m:t>𝟐</m:t>
                              </m:r>
                            </m:sup>
                          </m:sSup>
                          <m:r>
                            <a:rPr lang="en-US" sz="2400" b="1" i="1" smtClean="0">
                              <a:solidFill>
                                <a:srgbClr val="7030A0"/>
                              </a:solidFill>
                              <a:latin typeface="Cambria Math"/>
                              <a:ea typeface="Cambria Math"/>
                            </a:rPr>
                            <m:t>𝜶</m:t>
                          </m:r>
                        </m:den>
                      </m:f>
                      <m:r>
                        <a:rPr lang="en-US" sz="2400" b="0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=</m:t>
                      </m:r>
                      <m:f>
                        <m:fPr>
                          <m:ctrlPr>
                            <a:rPr lang="en-US" sz="24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fPr>
                        <m:num>
                          <m:r>
                            <a:rPr lang="en-US" sz="2400" b="0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𝑐𝑜𝑠</m:t>
                          </m:r>
                          <m:r>
                            <a:rPr lang="en-US" sz="2400" b="0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𝛼</m:t>
                          </m:r>
                          <m:r>
                            <a:rPr lang="en-US" sz="2400" b="0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−</m:t>
                          </m:r>
                          <m:r>
                            <a:rPr lang="en-US" sz="2400" b="0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𝑠𝑖𝑛</m:t>
                          </m:r>
                          <m:r>
                            <a:rPr lang="en-US" sz="2400" b="0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𝛼</m:t>
                          </m:r>
                        </m:num>
                        <m:den>
                          <m:r>
                            <a:rPr lang="en-US" sz="2400" b="0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(</m:t>
                          </m:r>
                          <m:r>
                            <a:rPr lang="en-US" sz="2400" b="0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𝑐𝑜𝑠</m:t>
                          </m:r>
                          <m:r>
                            <a:rPr lang="en-US" sz="2400" b="0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𝛼</m:t>
                          </m:r>
                          <m:r>
                            <a:rPr lang="en-US" sz="2400" b="0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+</m:t>
                          </m:r>
                          <m:r>
                            <a:rPr lang="en-US" sz="2400" b="0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𝑠𝑖𝑛</m:t>
                          </m:r>
                          <m:r>
                            <a:rPr lang="en-US" sz="2400" b="0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𝛼</m:t>
                          </m:r>
                          <m:r>
                            <a:rPr lang="en-US" sz="2400" b="0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)(</m:t>
                          </m:r>
                          <m:r>
                            <a:rPr lang="en-US" sz="2400" b="0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𝑐𝑜𝑠</m:t>
                          </m:r>
                          <m:r>
                            <a:rPr lang="en-US" sz="2400" b="0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𝛼</m:t>
                          </m:r>
                          <m:r>
                            <a:rPr lang="en-US" sz="2400" b="0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−</m:t>
                          </m:r>
                          <m:r>
                            <a:rPr lang="en-US" sz="2400" b="0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𝑠𝑖𝑛</m:t>
                          </m:r>
                          <m:r>
                            <a:rPr lang="en-US" sz="2400" b="0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𝛼</m:t>
                          </m:r>
                          <m:r>
                            <a:rPr lang="en-US" sz="2400" b="0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)</m:t>
                          </m:r>
                        </m:den>
                      </m:f>
                      <m:r>
                        <a:rPr lang="en-US" sz="2400" b="0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=</m:t>
                      </m:r>
                      <m:f>
                        <m:fPr>
                          <m:ctrlPr>
                            <a:rPr lang="en-US" sz="24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fPr>
                        <m:num>
                          <m:r>
                            <a:rPr lang="en-US" sz="2400" b="1" i="1" smtClean="0">
                              <a:solidFill>
                                <a:srgbClr val="FF0000"/>
                              </a:solidFill>
                              <a:latin typeface="Cambria Math"/>
                              <a:ea typeface="Cambria Math"/>
                            </a:rPr>
                            <m:t>𝟏</m:t>
                          </m:r>
                        </m:num>
                        <m:den>
                          <m:r>
                            <a:rPr lang="en-US" sz="2400" b="1" i="1">
                              <a:solidFill>
                                <a:srgbClr val="FF0000"/>
                              </a:solidFill>
                              <a:latin typeface="Cambria Math"/>
                              <a:ea typeface="Cambria Math"/>
                            </a:rPr>
                            <m:t>(</m:t>
                          </m:r>
                          <m:r>
                            <a:rPr lang="en-US" sz="2400" b="1" i="1">
                              <a:solidFill>
                                <a:srgbClr val="FF0000"/>
                              </a:solidFill>
                              <a:latin typeface="Cambria Math"/>
                              <a:ea typeface="Cambria Math"/>
                            </a:rPr>
                            <m:t>𝒄𝒐𝒔</m:t>
                          </m:r>
                          <m:r>
                            <a:rPr lang="en-US" sz="2400" b="1" i="1">
                              <a:solidFill>
                                <a:srgbClr val="FF0000"/>
                              </a:solidFill>
                              <a:latin typeface="Cambria Math"/>
                              <a:ea typeface="Cambria Math"/>
                            </a:rPr>
                            <m:t>𝜶</m:t>
                          </m:r>
                          <m:r>
                            <a:rPr lang="en-US" sz="2400" b="1" i="1">
                              <a:solidFill>
                                <a:srgbClr val="FF0000"/>
                              </a:solidFill>
                              <a:latin typeface="Cambria Math"/>
                              <a:ea typeface="Cambria Math"/>
                            </a:rPr>
                            <m:t>+</m:t>
                          </m:r>
                          <m:r>
                            <a:rPr lang="en-US" sz="2400" b="1" i="1">
                              <a:solidFill>
                                <a:srgbClr val="FF0000"/>
                              </a:solidFill>
                              <a:latin typeface="Cambria Math"/>
                              <a:ea typeface="Cambria Math"/>
                            </a:rPr>
                            <m:t>𝒔𝒊𝒏</m:t>
                          </m:r>
                          <m:r>
                            <a:rPr lang="en-US" sz="2400" b="1" i="1">
                              <a:solidFill>
                                <a:srgbClr val="FF0000"/>
                              </a:solidFill>
                              <a:latin typeface="Cambria Math"/>
                              <a:ea typeface="Cambria Math"/>
                            </a:rPr>
                            <m:t>𝜶</m:t>
                          </m:r>
                          <m:r>
                            <a:rPr lang="en-US" sz="2400" b="1" i="1">
                              <a:solidFill>
                                <a:srgbClr val="FF0000"/>
                              </a:solidFill>
                              <a:latin typeface="Cambria Math"/>
                              <a:ea typeface="Cambria Math"/>
                            </a:rPr>
                            <m:t>)</m:t>
                          </m:r>
                        </m:den>
                      </m:f>
                    </m:oMath>
                  </m:oMathPara>
                </a14:m>
                <a:endParaRPr lang="ru-RU" sz="2400" b="1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0" name="Прямоугольник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176" y="3530065"/>
                <a:ext cx="9085652" cy="1633973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45909279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  <p:bldP spid="18" grpId="0"/>
      <p:bldP spid="2" grpId="0"/>
      <p:bldP spid="10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2" descr="C:\Users\Iroda\Downloads\VQpq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70227" y="2427734"/>
            <a:ext cx="3931537" cy="22322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object 2">
            <a:extLst>
              <a:ext uri="{FF2B5EF4-FFF2-40B4-BE49-F238E27FC236}">
                <a16:creationId xmlns="" xmlns:a16="http://schemas.microsoft.com/office/drawing/2014/main" id="{7FC1F883-1236-4202-BC5C-D62FD599365E}"/>
              </a:ext>
            </a:extLst>
          </p:cNvPr>
          <p:cNvSpPr/>
          <p:nvPr/>
        </p:nvSpPr>
        <p:spPr>
          <a:xfrm>
            <a:off x="0" y="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Содержимое 17">
            <a:extLst>
              <a:ext uri="{FF2B5EF4-FFF2-40B4-BE49-F238E27FC236}">
                <a16:creationId xmlns="" xmlns:a16="http://schemas.microsoft.com/office/drawing/2014/main" id="{4B89BF52-4653-4201-BE3B-EC0C2DD63791}"/>
              </a:ext>
            </a:extLst>
          </p:cNvPr>
          <p:cNvSpPr txBox="1">
            <a:spLocks/>
          </p:cNvSpPr>
          <p:nvPr/>
        </p:nvSpPr>
        <p:spPr>
          <a:xfrm>
            <a:off x="233481" y="149194"/>
            <a:ext cx="8835601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2200" b="0" i="0">
                <a:solidFill>
                  <a:srgbClr val="FEFEFE"/>
                </a:solidFill>
                <a:latin typeface="Arial"/>
                <a:ea typeface="+mn-ea"/>
                <a:cs typeface="Arial"/>
              </a:defRPr>
            </a:lvl1pPr>
            <a:lvl2pPr marL="724883">
              <a:defRPr>
                <a:latin typeface="+mn-lt"/>
                <a:ea typeface="+mn-ea"/>
                <a:cs typeface="+mn-cs"/>
              </a:defRPr>
            </a:lvl2pPr>
            <a:lvl3pPr marL="1449768">
              <a:defRPr>
                <a:latin typeface="+mn-lt"/>
                <a:ea typeface="+mn-ea"/>
                <a:cs typeface="+mn-cs"/>
              </a:defRPr>
            </a:lvl3pPr>
            <a:lvl4pPr marL="2174652">
              <a:defRPr>
                <a:latin typeface="+mn-lt"/>
                <a:ea typeface="+mn-ea"/>
                <a:cs typeface="+mn-cs"/>
              </a:defRPr>
            </a:lvl4pPr>
            <a:lvl5pPr marL="2899537">
              <a:defRPr>
                <a:latin typeface="+mn-lt"/>
                <a:ea typeface="+mn-ea"/>
                <a:cs typeface="+mn-cs"/>
              </a:defRPr>
            </a:lvl5pPr>
            <a:lvl6pPr marL="3624422">
              <a:defRPr>
                <a:latin typeface="+mn-lt"/>
                <a:ea typeface="+mn-ea"/>
                <a:cs typeface="+mn-cs"/>
              </a:defRPr>
            </a:lvl6pPr>
            <a:lvl7pPr marL="4349305">
              <a:defRPr>
                <a:latin typeface="+mn-lt"/>
                <a:ea typeface="+mn-ea"/>
                <a:cs typeface="+mn-cs"/>
              </a:defRPr>
            </a:lvl7pPr>
            <a:lvl8pPr marL="5074190">
              <a:defRPr>
                <a:latin typeface="+mn-lt"/>
                <a:ea typeface="+mn-ea"/>
                <a:cs typeface="+mn-cs"/>
              </a:defRPr>
            </a:lvl8pPr>
            <a:lvl9pPr marL="5799074">
              <a:defRPr>
                <a:latin typeface="+mn-lt"/>
                <a:ea typeface="+mn-ea"/>
                <a:cs typeface="+mn-cs"/>
              </a:defRPr>
            </a:lvl9pPr>
          </a:lstStyle>
          <a:p>
            <a:pPr algn="ctr" defTabSz="914400"/>
            <a:r>
              <a:rPr lang="ru-RU" sz="2800" b="1" kern="0" dirty="0"/>
              <a:t>ЗАДАНИЯ ДЛЯ САМОСТОЯТЕЛЬНОГО РЕШЕНИЯ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219108" y="1329611"/>
            <a:ext cx="8568952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Решить</a:t>
            </a:r>
            <a:r>
              <a:rPr lang="ru-RU" sz="28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№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275</a:t>
            </a:r>
            <a:r>
              <a:rPr lang="ru-RU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ru-RU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276</a:t>
            </a:r>
            <a:r>
              <a:rPr lang="ru-RU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(четные)</a:t>
            </a:r>
            <a:endParaRPr lang="en-US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Стр. 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121</a:t>
            </a:r>
            <a:endParaRPr lang="en-US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416172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1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object 4"/>
          <p:cNvSpPr txBox="1">
            <a:spLocks/>
          </p:cNvSpPr>
          <p:nvPr/>
        </p:nvSpPr>
        <p:spPr>
          <a:xfrm>
            <a:off x="0" y="127308"/>
            <a:ext cx="9144000" cy="457314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ru-RU" sz="2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ПРОВЕРКА САМОСТОЯТЕЛЬНОЙ РАБОТЫ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29524" y="825555"/>
            <a:ext cx="8910666" cy="892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i="1" dirty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26</a:t>
            </a:r>
            <a:r>
              <a:rPr lang="ru-RU" sz="2800" b="1" i="1" dirty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7</a:t>
            </a:r>
            <a:r>
              <a:rPr lang="en-US" sz="2800" b="1" i="1" dirty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. </a:t>
            </a:r>
            <a:endParaRPr lang="en-US" sz="2800" b="1" i="1" dirty="0" smtClean="0">
              <a:solidFill>
                <a:srgbClr val="00B050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2400" dirty="0" smtClean="0">
                <a:latin typeface="Arial" pitchFamily="34" charset="0"/>
                <a:cs typeface="Arial" pitchFamily="34" charset="0"/>
              </a:rPr>
              <a:t>Упростите выражение и найдите его числовое значение: </a:t>
            </a:r>
            <a:endParaRPr lang="ru-RU" sz="2400" b="1" i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Прямоугольник 14"/>
              <p:cNvSpPr/>
              <p:nvPr/>
            </p:nvSpPr>
            <p:spPr>
              <a:xfrm>
                <a:off x="129524" y="1651839"/>
                <a:ext cx="8762956" cy="67313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lnSpc>
                    <a:spcPct val="125000"/>
                  </a:lnSpc>
                </a:pPr>
                <a14:m>
                  <m:oMath xmlns:m="http://schemas.openxmlformats.org/officeDocument/2006/math">
                    <m:r>
                      <a:rPr lang="en-US" sz="2200" b="1" i="1" smtClean="0">
                        <a:solidFill>
                          <a:srgbClr val="0070C0"/>
                        </a:solidFill>
                        <a:latin typeface="Cambria Math"/>
                      </a:rPr>
                      <m:t>𝟐</m:t>
                    </m:r>
                    <m:r>
                      <a:rPr lang="en-US" sz="2200" b="1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)</m:t>
                    </m:r>
                    <m:f>
                      <m:fPr>
                        <m:ctrlPr>
                          <a:rPr lang="ru-RU" sz="22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200" b="1" i="1" smtClean="0">
                            <a:solidFill>
                              <a:srgbClr val="0070C0"/>
                            </a:solidFill>
                            <a:latin typeface="Cambria Math"/>
                          </a:rPr>
                          <m:t>𝟏</m:t>
                        </m:r>
                      </m:num>
                      <m:den>
                        <m:sSup>
                          <m:sSupPr>
                            <m:ctrlPr>
                              <a:rPr lang="ru-RU" sz="2200" b="1" i="1" smtClean="0">
                                <a:solidFill>
                                  <a:srgbClr val="0070C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2200" b="1" i="1">
                                <a:solidFill>
                                  <a:srgbClr val="0070C0"/>
                                </a:solidFill>
                                <a:latin typeface="Cambria Math" panose="02040503050406030204" pitchFamily="18" charset="0"/>
                              </a:rPr>
                              <m:t>𝒄𝒐𝒔</m:t>
                            </m:r>
                          </m:e>
                          <m:sup>
                            <m:r>
                              <a:rPr lang="en-US" sz="2200" b="1" i="1">
                                <a:solidFill>
                                  <a:srgbClr val="0070C0"/>
                                </a:solidFill>
                                <a:latin typeface="Cambria Math" panose="02040503050406030204" pitchFamily="18" charset="0"/>
                              </a:rPr>
                              <m:t>𝟐</m:t>
                            </m:r>
                          </m:sup>
                        </m:sSup>
                        <m:r>
                          <a:rPr lang="en-US" sz="22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𝜶</m:t>
                        </m:r>
                      </m:den>
                    </m:f>
                    <m:r>
                      <a:rPr lang="en-US" sz="2200" b="1" i="1" smtClean="0">
                        <a:solidFill>
                          <a:srgbClr val="0070C0"/>
                        </a:solidFill>
                        <a:latin typeface="Cambria Math"/>
                      </a:rPr>
                      <m:t>−</m:t>
                    </m:r>
                    <m:r>
                      <a:rPr lang="en-US" sz="2200" b="1" i="1" smtClean="0">
                        <a:solidFill>
                          <a:srgbClr val="0070C0"/>
                        </a:solidFill>
                        <a:latin typeface="Cambria Math"/>
                      </a:rPr>
                      <m:t>𝟏</m:t>
                    </m:r>
                  </m:oMath>
                </a14:m>
                <a:r>
                  <a:rPr lang="en-US" sz="2200" b="1" dirty="0">
                    <a:solidFill>
                      <a:srgbClr val="0070C0"/>
                    </a:solidFill>
                    <a:latin typeface="Arial" pitchFamily="34" charset="0"/>
                    <a:cs typeface="Arial" pitchFamily="34" charset="0"/>
                  </a:rPr>
                  <a:t>,   </a:t>
                </a:r>
                <a14:m>
                  <m:oMath xmlns:m="http://schemas.openxmlformats.org/officeDocument/2006/math">
                    <m:r>
                      <a:rPr lang="en-US" sz="2200" b="1" i="0" smtClean="0">
                        <a:solidFill>
                          <a:srgbClr val="0070C0"/>
                        </a:solidFill>
                        <a:latin typeface="Cambria Math"/>
                      </a:rPr>
                      <m:t> </m:t>
                    </m:r>
                    <m:r>
                      <a:rPr lang="en-US" sz="2200" b="1" i="1" smtClean="0">
                        <a:solidFill>
                          <a:srgbClr val="0070C0"/>
                        </a:solidFill>
                        <a:latin typeface="Cambria Math"/>
                      </a:rPr>
                      <m:t>𝟒</m:t>
                    </m:r>
                    <m:r>
                      <a:rPr lang="en-US" sz="2200" b="1" i="1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) </m:t>
                    </m:r>
                    <m:sSup>
                      <m:sSupPr>
                        <m:ctrlPr>
                          <a:rPr lang="ru-RU" sz="22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2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𝒄𝒐𝒔</m:t>
                        </m:r>
                      </m:e>
                      <m:sup>
                        <m:r>
                          <a:rPr lang="en-US" sz="22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sup>
                    </m:sSup>
                    <m:r>
                      <a:rPr lang="en-US" sz="2200" b="1" i="1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𝜶</m:t>
                    </m:r>
                    <m:r>
                      <a:rPr lang="en-US" sz="2200" b="1" i="1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+</m:t>
                    </m:r>
                    <m:sSup>
                      <m:sSupPr>
                        <m:ctrlPr>
                          <a:rPr lang="ru-RU" sz="22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2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𝒕𝒈</m:t>
                        </m:r>
                      </m:e>
                      <m:sup>
                        <m:r>
                          <a:rPr lang="en-US" sz="22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sup>
                    </m:sSup>
                    <m:r>
                      <a:rPr lang="en-US" sz="2200" b="1" i="1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𝜶</m:t>
                    </m:r>
                    <m:r>
                      <a:rPr lang="en-US" sz="2200" b="1" i="1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+</m:t>
                    </m:r>
                    <m:sSup>
                      <m:sSupPr>
                        <m:ctrlPr>
                          <a:rPr lang="ru-RU" sz="22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2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𝒔𝒊𝒏</m:t>
                        </m:r>
                      </m:e>
                      <m:sup>
                        <m:r>
                          <a:rPr lang="en-US" sz="22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sup>
                    </m:sSup>
                    <m:r>
                      <a:rPr lang="en-US" sz="2200" b="1" i="1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𝜶</m:t>
                    </m:r>
                  </m:oMath>
                </a14:m>
                <a:r>
                  <a:rPr lang="en-US" sz="2200" b="1" dirty="0">
                    <a:solidFill>
                      <a:srgbClr val="0070C0"/>
                    </a:solidFill>
                    <a:latin typeface="Arial" pitchFamily="34" charset="0"/>
                    <a:cs typeface="Arial" pitchFamily="34" charset="0"/>
                  </a:rPr>
                  <a:t>,  </a:t>
                </a:r>
                <a:r>
                  <a:rPr lang="ru-RU" sz="2200" dirty="0">
                    <a:latin typeface="Arial" pitchFamily="34" charset="0"/>
                    <a:cs typeface="Arial" pitchFamily="34" charset="0"/>
                  </a:rPr>
                  <a:t>где</a:t>
                </a:r>
                <a:r>
                  <a:rPr lang="en-US" sz="2200" dirty="0">
                    <a:latin typeface="Arial" pitchFamily="34" charset="0"/>
                    <a:cs typeface="Arial" pitchFamily="34" charset="0"/>
                  </a:rPr>
                  <a:t>  </a:t>
                </a:r>
                <a14:m>
                  <m:oMath xmlns:m="http://schemas.openxmlformats.org/officeDocument/2006/math">
                    <m:r>
                      <a:rPr lang="en-US" sz="2200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𝜶</m:t>
                    </m:r>
                    <m:r>
                      <a:rPr lang="en-US" sz="2200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ru-RU" sz="22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2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𝝅</m:t>
                        </m:r>
                      </m:num>
                      <m:den>
                        <m:r>
                          <a:rPr lang="en-US" sz="2200" b="1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  <m:t>𝟑</m:t>
                        </m:r>
                      </m:den>
                    </m:f>
                  </m:oMath>
                </a14:m>
                <a:r>
                  <a:rPr lang="en-US" sz="2200" b="1" dirty="0">
                    <a:solidFill>
                      <a:srgbClr val="FF0000"/>
                    </a:solidFill>
                    <a:latin typeface="Arial" pitchFamily="34" charset="0"/>
                    <a:cs typeface="Arial" pitchFamily="34" charset="0"/>
                  </a:rPr>
                  <a:t>.  </a:t>
                </a:r>
                <a:endParaRPr lang="ru-RU" sz="2200" b="1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5" name="Прямоугольник 1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9524" y="1651839"/>
                <a:ext cx="8762956" cy="673133"/>
              </a:xfrm>
              <a:prstGeom prst="rect">
                <a:avLst/>
              </a:prstGeom>
              <a:blipFill>
                <a:blip r:embed="rId2"/>
                <a:stretch>
                  <a:fillRect l="-145" b="-5660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Прямоугольник 17"/>
              <p:cNvSpPr/>
              <p:nvPr/>
            </p:nvSpPr>
            <p:spPr>
              <a:xfrm>
                <a:off x="95260" y="2859782"/>
                <a:ext cx="6588224" cy="77181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2200" i="1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2</m:t>
                      </m:r>
                      <m:r>
                        <a:rPr lang="en-US" sz="2200" i="1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  <m:f>
                        <m:fPr>
                          <m:ctrlPr>
                            <a:rPr lang="ru-RU" sz="2200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200" b="0" i="1" smtClean="0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1</m:t>
                          </m:r>
                        </m:num>
                        <m:den>
                          <m:sSup>
                            <m:sSupPr>
                              <m:ctrlPr>
                                <a:rPr lang="ru-RU" sz="2200" i="1" smtClean="0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200" i="1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</a:rPr>
                                <m:t>𝑐𝑜𝑠</m:t>
                              </m:r>
                            </m:e>
                            <m:sup>
                              <m:r>
                                <a:rPr lang="en-US" sz="2200" i="1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US" sz="2200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𝛼</m:t>
                          </m:r>
                        </m:den>
                      </m:f>
                      <m:r>
                        <a:rPr lang="en-US" sz="2200" i="1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ru-RU" sz="2200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ru-RU" sz="2200" i="1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200" i="1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</a:rPr>
                                <m:t>1−</m:t>
                              </m:r>
                              <m:r>
                                <a:rPr lang="en-US" sz="2200" b="0" i="1" smtClean="0">
                                  <a:solidFill>
                                    <a:srgbClr val="002060"/>
                                  </a:solidFill>
                                  <a:latin typeface="Cambria Math"/>
                                </a:rPr>
                                <m:t>𝑐𝑜𝑠</m:t>
                              </m:r>
                            </m:e>
                            <m:sup>
                              <m:r>
                                <a:rPr lang="en-US" sz="2200" i="1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US" sz="2200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𝛼</m:t>
                          </m:r>
                        </m:num>
                        <m:den>
                          <m:sSup>
                            <m:sSupPr>
                              <m:ctrlPr>
                                <a:rPr lang="ru-RU" sz="2200" i="1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200" b="0" i="1" smtClean="0">
                                  <a:solidFill>
                                    <a:srgbClr val="002060"/>
                                  </a:solidFill>
                                  <a:latin typeface="Cambria Math"/>
                                </a:rPr>
                                <m:t>𝑐𝑜𝑠</m:t>
                              </m:r>
                            </m:e>
                            <m:sup>
                              <m:r>
                                <a:rPr lang="en-US" sz="2200" i="1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US" sz="2200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𝛼</m:t>
                          </m:r>
                        </m:den>
                      </m:f>
                      <m:r>
                        <a:rPr lang="en-US" sz="2200" i="1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ru-RU" sz="2200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ru-RU" sz="2200" i="1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200" b="0" i="1" smtClean="0">
                                  <a:solidFill>
                                    <a:srgbClr val="002060"/>
                                  </a:solidFill>
                                  <a:latin typeface="Cambria Math"/>
                                </a:rPr>
                                <m:t>𝑠𝑖𝑛</m:t>
                              </m:r>
                            </m:e>
                            <m:sup>
                              <m:r>
                                <a:rPr lang="en-US" sz="2200" i="1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US" sz="2200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𝛼</m:t>
                          </m:r>
                        </m:num>
                        <m:den>
                          <m:sSup>
                            <m:sSupPr>
                              <m:ctrlPr>
                                <a:rPr lang="ru-RU" sz="2200" i="1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200" b="0" i="1" smtClean="0">
                                  <a:solidFill>
                                    <a:srgbClr val="002060"/>
                                  </a:solidFill>
                                  <a:latin typeface="Cambria Math"/>
                                </a:rPr>
                                <m:t>𝑐𝑜𝑠</m:t>
                              </m:r>
                            </m:e>
                            <m:sup>
                              <m:r>
                                <a:rPr lang="en-US" sz="2200" i="1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US" sz="2200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𝛼</m:t>
                          </m:r>
                        </m:den>
                      </m:f>
                      <m:r>
                        <a:rPr lang="en-US" sz="2200" i="1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ru-RU" sz="2200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200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𝑡𝑔</m:t>
                          </m:r>
                        </m:e>
                        <m:sup>
                          <m:r>
                            <a:rPr lang="en-US" sz="2200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sz="2200" i="1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𝛼</m:t>
                      </m:r>
                      <m:r>
                        <a:rPr lang="en-US" sz="2200" i="1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ru-RU" sz="2200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ru-RU" sz="2200" i="1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ad>
                                <m:radPr>
                                  <m:degHide m:val="on"/>
                                  <m:ctrlPr>
                                    <a:rPr lang="ru-RU" sz="2200" i="1">
                                      <a:solidFill>
                                        <a:srgbClr val="00206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radPr>
                                <m:deg/>
                                <m:e>
                                  <m:r>
                                    <a:rPr lang="en-US" sz="2200" i="1">
                                      <a:solidFill>
                                        <a:srgbClr val="002060"/>
                                      </a:solidFill>
                                      <a:latin typeface="Cambria Math" panose="02040503050406030204" pitchFamily="18" charset="0"/>
                                    </a:rPr>
                                    <m:t>3</m:t>
                                  </m:r>
                                </m:e>
                              </m:rad>
                            </m:e>
                          </m:d>
                        </m:e>
                        <m:sup>
                          <m:r>
                            <a:rPr lang="en-US" sz="2200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sz="2200" i="1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200" b="1" i="1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𝟑</m:t>
                      </m:r>
                    </m:oMath>
                  </m:oMathPara>
                </a14:m>
                <a:endParaRPr lang="ru-RU" sz="2200" b="1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8" name="Прямоугольник 1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5260" y="2859782"/>
                <a:ext cx="6588224" cy="771814"/>
              </a:xfrm>
              <a:prstGeom prst="rect">
                <a:avLst/>
              </a:prstGeom>
              <a:blipFill rotWithShape="0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Прямоугольник 18"/>
              <p:cNvSpPr/>
              <p:nvPr/>
            </p:nvSpPr>
            <p:spPr>
              <a:xfrm>
                <a:off x="20781" y="3971978"/>
                <a:ext cx="8910667" cy="97603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2400" i="1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4</m:t>
                      </m:r>
                      <m:r>
                        <a:rPr lang="en-US" sz="2400" i="1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) </m:t>
                      </m:r>
                      <m:sSup>
                        <m:sSupPr>
                          <m:ctrlPr>
                            <a:rPr lang="ru-RU" sz="2400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400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𝑐𝑜𝑠</m:t>
                          </m:r>
                        </m:e>
                        <m:sup>
                          <m:r>
                            <a:rPr lang="en-US" sz="2400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sz="2400" i="1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𝛼</m:t>
                      </m:r>
                      <m:r>
                        <a:rPr lang="en-US" sz="2400" i="1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sSup>
                        <m:sSupPr>
                          <m:ctrlPr>
                            <a:rPr lang="ru-RU" sz="2400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400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𝑡𝑔</m:t>
                          </m:r>
                        </m:e>
                        <m:sup>
                          <m:r>
                            <a:rPr lang="en-US" sz="2400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sz="2400" i="1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𝛼</m:t>
                      </m:r>
                      <m:r>
                        <a:rPr lang="en-US" sz="2400" i="1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sSup>
                        <m:sSupPr>
                          <m:ctrlPr>
                            <a:rPr lang="ru-RU" sz="2400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400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𝑠𝑖𝑛</m:t>
                          </m:r>
                        </m:e>
                        <m:sup>
                          <m:r>
                            <a:rPr lang="en-US" sz="2400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sz="2400" i="1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𝛼</m:t>
                      </m:r>
                      <m:r>
                        <a:rPr lang="en-US" sz="2400" i="1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ru-RU" sz="2400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400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𝑐𝑜𝑠</m:t>
                          </m:r>
                        </m:e>
                        <m:sup>
                          <m:r>
                            <a:rPr lang="en-US" sz="2400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sz="2400" i="1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𝛼</m:t>
                      </m:r>
                      <m:r>
                        <a:rPr lang="en-US" sz="2400" i="1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sSup>
                        <m:sSupPr>
                          <m:ctrlPr>
                            <a:rPr lang="ru-RU" sz="2400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400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𝑠𝑖𝑛</m:t>
                          </m:r>
                        </m:e>
                        <m:sup>
                          <m:r>
                            <a:rPr lang="en-US" sz="2400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sz="2400" i="1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𝛼</m:t>
                      </m:r>
                      <m:r>
                        <a:rPr lang="en-US" sz="2400" i="1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sSup>
                        <m:sSupPr>
                          <m:ctrlPr>
                            <a:rPr lang="ru-RU" sz="2400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400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𝑡𝑔</m:t>
                          </m:r>
                        </m:e>
                        <m:sup>
                          <m:r>
                            <a:rPr lang="en-US" sz="2400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sz="2400" i="1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𝛼</m:t>
                      </m:r>
                      <m:r>
                        <a:rPr lang="en-US" sz="2400" i="1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=1+</m:t>
                      </m:r>
                      <m:sSup>
                        <m:sSupPr>
                          <m:ctrlPr>
                            <a:rPr lang="ru-RU" sz="2400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400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𝑡𝑔</m:t>
                          </m:r>
                        </m:e>
                        <m:sup>
                          <m:r>
                            <a:rPr lang="en-US" sz="2400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sz="2400" i="1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𝛼</m:t>
                      </m:r>
                      <m:r>
                        <a:rPr lang="en-US" sz="2400" b="0" i="1" smtClean="0">
                          <a:solidFill>
                            <a:srgbClr val="002060"/>
                          </a:solidFill>
                          <a:latin typeface="Cambria Math"/>
                        </a:rPr>
                        <m:t>=</m:t>
                      </m:r>
                      <m:r>
                        <a:rPr lang="en-US" sz="2400" i="1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400" b="0" i="1" smtClean="0">
                          <a:solidFill>
                            <a:srgbClr val="002060"/>
                          </a:solidFill>
                          <a:latin typeface="Cambria Math"/>
                        </a:rPr>
                        <m:t>1+</m:t>
                      </m:r>
                      <m:sSup>
                        <m:sSupPr>
                          <m:ctrlPr>
                            <a:rPr lang="ru-RU" sz="2400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ru-RU" sz="2400" i="1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ad>
                                <m:radPr>
                                  <m:degHide m:val="on"/>
                                  <m:ctrlPr>
                                    <a:rPr lang="ru-RU" sz="2400" i="1">
                                      <a:solidFill>
                                        <a:srgbClr val="00206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radPr>
                                <m:deg/>
                                <m:e>
                                  <m:r>
                                    <a:rPr lang="en-US" sz="2400" i="1">
                                      <a:solidFill>
                                        <a:srgbClr val="002060"/>
                                      </a:solidFill>
                                      <a:latin typeface="Cambria Math" panose="02040503050406030204" pitchFamily="18" charset="0"/>
                                    </a:rPr>
                                    <m:t>3</m:t>
                                  </m:r>
                                </m:e>
                              </m:rad>
                            </m:e>
                          </m:d>
                        </m:e>
                        <m:sup>
                          <m:r>
                            <a:rPr lang="en-US" sz="2400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sz="2400" b="0" i="1" smtClean="0">
                          <a:solidFill>
                            <a:srgbClr val="002060"/>
                          </a:solidFill>
                          <a:latin typeface="Cambria Math"/>
                        </a:rPr>
                        <m:t>=1+3=4</m:t>
                      </m:r>
                    </m:oMath>
                  </m:oMathPara>
                </a14:m>
                <a:endParaRPr lang="ru-RU" sz="2400" b="1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9" name="Прямоугольник 1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781" y="3971978"/>
                <a:ext cx="8910667" cy="976036"/>
              </a:xfrm>
              <a:prstGeom prst="rect">
                <a:avLst/>
              </a:prstGeom>
              <a:blipFill rotWithShape="0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Прямоугольник 8"/>
              <p:cNvSpPr/>
              <p:nvPr/>
            </p:nvSpPr>
            <p:spPr>
              <a:xfrm>
                <a:off x="155041" y="2336562"/>
                <a:ext cx="1810111" cy="52322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2800" b="1" i="0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Решение:</m:t>
                      </m:r>
                    </m:oMath>
                  </m:oMathPara>
                </a14:m>
                <a:endParaRPr lang="ru-RU" sz="2800" b="1" dirty="0">
                  <a:solidFill>
                    <a:srgbClr val="00B05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9" name="Прямоугольник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5041" y="2336562"/>
                <a:ext cx="1810111" cy="523220"/>
              </a:xfrm>
              <a:prstGeom prst="rect">
                <a:avLst/>
              </a:prstGeom>
              <a:blipFill rotWithShape="0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72410324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1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object 4"/>
          <p:cNvSpPr txBox="1">
            <a:spLocks/>
          </p:cNvSpPr>
          <p:nvPr/>
        </p:nvSpPr>
        <p:spPr>
          <a:xfrm>
            <a:off x="0" y="127308"/>
            <a:ext cx="9144000" cy="457314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ru-RU" sz="2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ПРОВЕРКА САМОСТОЯТЕЛЬНОЙ РАБОТЫ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19652" y="717721"/>
            <a:ext cx="897059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i="1" dirty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269. </a:t>
            </a:r>
            <a:endParaRPr lang="en-US" sz="2600" i="1" dirty="0"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Прямоугольник 9"/>
              <p:cNvSpPr/>
              <p:nvPr/>
            </p:nvSpPr>
            <p:spPr>
              <a:xfrm>
                <a:off x="155041" y="2498581"/>
                <a:ext cx="1810111" cy="52322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2800" b="1" i="0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Решение:</m:t>
                      </m:r>
                    </m:oMath>
                  </m:oMathPara>
                </a14:m>
                <a:endParaRPr lang="ru-RU" sz="2800" b="1" dirty="0">
                  <a:solidFill>
                    <a:srgbClr val="00B05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0" name="Прямоугольник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5041" y="2498581"/>
                <a:ext cx="1810111" cy="523220"/>
              </a:xfrm>
              <a:prstGeom prst="rect">
                <a:avLst/>
              </a:prstGeom>
              <a:blipFill rotWithShape="0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Прямоугольник 11"/>
              <p:cNvSpPr/>
              <p:nvPr/>
            </p:nvSpPr>
            <p:spPr>
              <a:xfrm>
                <a:off x="155041" y="2067694"/>
                <a:ext cx="3359226" cy="43088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200" b="0" i="1" smtClean="0">
                          <a:latin typeface="Cambria Math"/>
                        </a:rPr>
                        <m:t>2</m:t>
                      </m:r>
                      <m:r>
                        <a:rPr lang="en-US" sz="2200" i="1" smtClean="0">
                          <a:latin typeface="Cambria Math" panose="02040503050406030204" pitchFamily="18" charset="0"/>
                        </a:rPr>
                        <m:t>) </m:t>
                      </m:r>
                      <m:sSup>
                        <m:sSupPr>
                          <m:ctrlPr>
                            <a:rPr lang="en-US" sz="220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200" b="0" i="1" smtClean="0">
                              <a:latin typeface="Cambria Math"/>
                            </a:rPr>
                            <m:t>𝑠𝑖𝑛</m:t>
                          </m:r>
                        </m:e>
                        <m:sup>
                          <m:r>
                            <a:rPr lang="en-US" sz="2200" b="0" i="1" smtClean="0">
                              <a:latin typeface="Cambria Math"/>
                            </a:rPr>
                            <m:t>2</m:t>
                          </m:r>
                        </m:sup>
                      </m:sSup>
                      <m:r>
                        <a:rPr lang="en-US" sz="2200" i="1" smtClean="0">
                          <a:latin typeface="Cambria Math"/>
                          <a:ea typeface="Cambria Math"/>
                        </a:rPr>
                        <m:t>𝛼</m:t>
                      </m:r>
                      <m:d>
                        <m:dPr>
                          <m:ctrlPr>
                            <a:rPr lang="en-US" sz="2200" i="1" smtClean="0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dPr>
                        <m:e>
                          <m:r>
                            <a:rPr lang="en-US" sz="2200" i="1" smtClean="0">
                              <a:latin typeface="Cambria Math" panose="02040503050406030204" pitchFamily="18" charset="0"/>
                            </a:rPr>
                            <m:t>1+</m:t>
                          </m:r>
                          <m:sSup>
                            <m:sSupPr>
                              <m:ctrlPr>
                                <a:rPr lang="ru-RU" sz="22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200" b="0" i="1" smtClean="0">
                                  <a:latin typeface="Cambria Math"/>
                                </a:rPr>
                                <m:t>𝑐</m:t>
                              </m:r>
                              <m:r>
                                <a:rPr lang="en-US" sz="2200" i="1">
                                  <a:latin typeface="Cambria Math" panose="02040503050406030204" pitchFamily="18" charset="0"/>
                                </a:rPr>
                                <m:t>𝑡𝑔</m:t>
                              </m:r>
                            </m:e>
                            <m:sup>
                              <m:r>
                                <a:rPr lang="en-US" sz="22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𝛼</m:t>
                          </m:r>
                        </m:e>
                      </m:d>
                      <m:r>
                        <a:rPr lang="en-US" sz="2200" b="0" i="1" smtClean="0">
                          <a:latin typeface="Cambria Math"/>
                        </a:rPr>
                        <m:t>;     </m:t>
                      </m:r>
                      <m:r>
                        <a:rPr lang="en-US" sz="2200" i="1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2200" b="0" i="1" smtClean="0">
                          <a:latin typeface="Cambria Math"/>
                        </a:rPr>
                        <m:t>   </m:t>
                      </m:r>
                    </m:oMath>
                  </m:oMathPara>
                </a14:m>
                <a:endParaRPr lang="ru-RU" sz="22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2" name="Прямоугольник 1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5041" y="2067694"/>
                <a:ext cx="3359226" cy="430887"/>
              </a:xfrm>
              <a:prstGeom prst="rect">
                <a:avLst/>
              </a:prstGeom>
              <a:blipFill rotWithShape="1">
                <a:blip r:embed="rId4"/>
                <a:stretch>
                  <a:fillRect b="-1831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Прямоугольник 12"/>
              <p:cNvSpPr/>
              <p:nvPr/>
            </p:nvSpPr>
            <p:spPr>
              <a:xfrm>
                <a:off x="0" y="3075815"/>
                <a:ext cx="8543921" cy="64806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500" b="0" i="0" smtClean="0">
                        <a:latin typeface="Cambria Math"/>
                      </a:rPr>
                      <m:t>2)</m:t>
                    </m:r>
                    <m:sSup>
                      <m:sSupPr>
                        <m:ctrlPr>
                          <a:rPr lang="en-US" sz="250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500" b="0" i="1" smtClean="0">
                            <a:solidFill>
                              <a:srgbClr val="C00000"/>
                            </a:solidFill>
                            <a:latin typeface="Cambria Math"/>
                          </a:rPr>
                          <m:t> </m:t>
                        </m:r>
                        <m:r>
                          <a:rPr lang="en-US" sz="2500" i="1">
                            <a:solidFill>
                              <a:srgbClr val="C00000"/>
                            </a:solidFill>
                            <a:latin typeface="Cambria Math"/>
                          </a:rPr>
                          <m:t>𝑠𝑖𝑛</m:t>
                        </m:r>
                      </m:e>
                      <m:sup>
                        <m:r>
                          <a:rPr lang="en-US" sz="2500" i="1">
                            <a:solidFill>
                              <a:srgbClr val="C00000"/>
                            </a:solidFill>
                            <a:latin typeface="Cambria Math"/>
                          </a:rPr>
                          <m:t>2</m:t>
                        </m:r>
                      </m:sup>
                    </m:sSup>
                    <m:r>
                      <a:rPr lang="en-US" sz="2500" i="1">
                        <a:solidFill>
                          <a:srgbClr val="C00000"/>
                        </a:solidFill>
                        <a:latin typeface="Cambria Math"/>
                        <a:ea typeface="Cambria Math"/>
                      </a:rPr>
                      <m:t>𝛼</m:t>
                    </m:r>
                    <m:d>
                      <m:dPr>
                        <m:ctrlPr>
                          <a:rPr lang="ru-RU" sz="25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5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  <m:r>
                          <a:rPr lang="en-US" sz="25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+</m:t>
                        </m:r>
                        <m:sSup>
                          <m:sSupPr>
                            <m:ctrlPr>
                              <a:rPr lang="ru-RU" sz="2500" b="1" i="1">
                                <a:solidFill>
                                  <a:srgbClr val="0070C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2500" b="1" i="1" smtClean="0">
                                <a:solidFill>
                                  <a:srgbClr val="0070C0"/>
                                </a:solidFill>
                                <a:latin typeface="Cambria Math"/>
                              </a:rPr>
                              <m:t>𝒄</m:t>
                            </m:r>
                            <m:r>
                              <a:rPr lang="en-US" sz="2500" b="1" i="1">
                                <a:solidFill>
                                  <a:srgbClr val="0070C0"/>
                                </a:solidFill>
                                <a:latin typeface="Cambria Math" panose="02040503050406030204" pitchFamily="18" charset="0"/>
                              </a:rPr>
                              <m:t>𝒕𝒈</m:t>
                            </m:r>
                          </m:e>
                          <m:sup>
                            <m:r>
                              <a:rPr lang="en-US" sz="2500" b="1" i="1">
                                <a:solidFill>
                                  <a:srgbClr val="0070C0"/>
                                </a:solidFill>
                                <a:latin typeface="Cambria Math" panose="02040503050406030204" pitchFamily="18" charset="0"/>
                              </a:rPr>
                              <m:t>𝟐</m:t>
                            </m:r>
                          </m:sup>
                        </m:sSup>
                        <m:r>
                          <a:rPr lang="en-US" sz="25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𝜶</m:t>
                        </m:r>
                      </m:e>
                    </m:d>
                    <m:r>
                      <a:rPr lang="en-US" sz="2500" i="1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US" sz="250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500" i="1">
                            <a:solidFill>
                              <a:srgbClr val="C00000"/>
                            </a:solidFill>
                            <a:latin typeface="Cambria Math"/>
                          </a:rPr>
                          <m:t>𝑠𝑖𝑛</m:t>
                        </m:r>
                      </m:e>
                      <m:sup>
                        <m:r>
                          <a:rPr lang="en-US" sz="2500" i="1">
                            <a:solidFill>
                              <a:srgbClr val="C00000"/>
                            </a:solidFill>
                            <a:latin typeface="Cambria Math"/>
                          </a:rPr>
                          <m:t>2</m:t>
                        </m:r>
                      </m:sup>
                    </m:sSup>
                    <m:r>
                      <a:rPr lang="en-US" sz="2500" i="1">
                        <a:solidFill>
                          <a:srgbClr val="C00000"/>
                        </a:solidFill>
                        <a:latin typeface="Cambria Math"/>
                        <a:ea typeface="Cambria Math"/>
                      </a:rPr>
                      <m:t>𝛼</m:t>
                    </m:r>
                    <m:r>
                      <a:rPr lang="en-US" sz="2500" i="1" smtClean="0">
                        <a:latin typeface="Cambria Math"/>
                        <a:ea typeface="Cambria Math"/>
                      </a:rPr>
                      <m:t>∙</m:t>
                    </m:r>
                    <m:f>
                      <m:fPr>
                        <m:ctrlPr>
                          <a:rPr lang="en-US" sz="25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fPr>
                      <m:num>
                        <m:r>
                          <a:rPr lang="en-US" sz="2500" b="1" i="1" smtClean="0">
                            <a:solidFill>
                              <a:srgbClr val="0070C0"/>
                            </a:solidFill>
                            <a:latin typeface="Cambria Math"/>
                            <a:ea typeface="Cambria Math"/>
                          </a:rPr>
                          <m:t>𝟏</m:t>
                        </m:r>
                      </m:num>
                      <m:den>
                        <m:sSup>
                          <m:sSupPr>
                            <m:ctrlPr>
                              <a:rPr lang="en-US" sz="2500" b="1" i="1">
                                <a:solidFill>
                                  <a:srgbClr val="0070C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2500" b="1" i="1">
                                <a:solidFill>
                                  <a:srgbClr val="0070C0"/>
                                </a:solidFill>
                                <a:latin typeface="Cambria Math"/>
                              </a:rPr>
                              <m:t>𝒔𝒊𝒏</m:t>
                            </m:r>
                          </m:e>
                          <m:sup>
                            <m:r>
                              <a:rPr lang="en-US" sz="2500" b="1" i="1">
                                <a:solidFill>
                                  <a:srgbClr val="0070C0"/>
                                </a:solidFill>
                                <a:latin typeface="Cambria Math"/>
                              </a:rPr>
                              <m:t>𝟐</m:t>
                            </m:r>
                          </m:sup>
                        </m:sSup>
                        <m:r>
                          <a:rPr lang="en-US" sz="2500" b="1" i="1">
                            <a:solidFill>
                              <a:srgbClr val="0070C0"/>
                            </a:solidFill>
                            <a:latin typeface="Cambria Math"/>
                            <a:ea typeface="Cambria Math"/>
                          </a:rPr>
                          <m:t>𝜶</m:t>
                        </m:r>
                      </m:den>
                    </m:f>
                    <m:r>
                      <a:rPr lang="en-US" sz="2500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500" b="1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𝟏</m:t>
                    </m:r>
                  </m:oMath>
                </a14:m>
                <a:r>
                  <a:rPr lang="en-US" sz="2500" dirty="0">
                    <a:latin typeface="Arial" pitchFamily="34" charset="0"/>
                    <a:cs typeface="Arial" pitchFamily="34" charset="0"/>
                  </a:rPr>
                  <a:t>   </a:t>
                </a:r>
                <a:endParaRPr lang="ru-RU" sz="25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3" name="Прямоугольник 1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3075815"/>
                <a:ext cx="8543921" cy="648063"/>
              </a:xfrm>
              <a:prstGeom prst="rect">
                <a:avLst/>
              </a:prstGeom>
              <a:blipFill rotWithShape="0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Прямоугольник 13"/>
              <p:cNvSpPr/>
              <p:nvPr/>
            </p:nvSpPr>
            <p:spPr>
              <a:xfrm>
                <a:off x="42317" y="3793917"/>
                <a:ext cx="9101684" cy="122610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100" b="0" i="1" smtClean="0">
                          <a:latin typeface="Cambria Math"/>
                        </a:rPr>
                        <m:t>4</m:t>
                      </m:r>
                      <m:r>
                        <a:rPr lang="en-US" sz="2100" i="1" smtClean="0">
                          <a:latin typeface="Cambria Math" panose="02040503050406030204" pitchFamily="18" charset="0"/>
                        </a:rPr>
                        <m:t>)</m:t>
                      </m:r>
                      <m:r>
                        <a:rPr lang="en-US" sz="2100" b="0" i="1" smtClean="0">
                          <a:latin typeface="Cambria Math"/>
                        </a:rPr>
                        <m:t> </m:t>
                      </m:r>
                      <m:f>
                        <m:fPr>
                          <m:ctrlPr>
                            <a:rPr lang="en-US" sz="21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100" b="1" i="1" smtClean="0">
                              <a:solidFill>
                                <a:srgbClr val="0070C0"/>
                              </a:solidFill>
                              <a:latin typeface="Cambria Math"/>
                            </a:rPr>
                            <m:t>𝟏</m:t>
                          </m:r>
                          <m:r>
                            <a:rPr lang="en-US" sz="2100" b="1" i="1" smtClean="0">
                              <a:solidFill>
                                <a:srgbClr val="0070C0"/>
                              </a:solidFill>
                              <a:latin typeface="Cambria Math"/>
                            </a:rPr>
                            <m:t>+</m:t>
                          </m:r>
                          <m:sSup>
                            <m:sSupPr>
                              <m:ctrlPr>
                                <a:rPr lang="en-US" sz="2100" b="1" i="1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100" b="1" i="1">
                                  <a:solidFill>
                                    <a:srgbClr val="0070C0"/>
                                  </a:solidFill>
                                  <a:latin typeface="Cambria Math"/>
                                </a:rPr>
                                <m:t>𝒕𝒈</m:t>
                              </m:r>
                            </m:e>
                            <m:sup>
                              <m:r>
                                <a:rPr lang="en-US" sz="2100" b="1" i="1">
                                  <a:solidFill>
                                    <a:srgbClr val="0070C0"/>
                                  </a:solidFill>
                                  <a:latin typeface="Cambria Math"/>
                                </a:rPr>
                                <m:t>𝟐</m:t>
                              </m:r>
                            </m:sup>
                          </m:sSup>
                          <m:r>
                            <a:rPr lang="en-US" sz="2100" b="1" i="1">
                              <a:solidFill>
                                <a:srgbClr val="0070C0"/>
                              </a:solidFill>
                              <a:latin typeface="Cambria Math"/>
                              <a:ea typeface="Cambria Math"/>
                            </a:rPr>
                            <m:t>𝜶</m:t>
                          </m:r>
                        </m:num>
                        <m:den>
                          <m:r>
                            <a:rPr lang="en-US" sz="2100" b="1" i="1" smtClean="0">
                              <a:solidFill>
                                <a:srgbClr val="7030A0"/>
                              </a:solidFill>
                              <a:latin typeface="Cambria Math"/>
                            </a:rPr>
                            <m:t>𝟏</m:t>
                          </m:r>
                          <m:r>
                            <a:rPr lang="en-US" sz="2100" b="1" i="1" smtClean="0">
                              <a:solidFill>
                                <a:srgbClr val="7030A0"/>
                              </a:solidFill>
                              <a:latin typeface="Cambria Math"/>
                            </a:rPr>
                            <m:t>+</m:t>
                          </m:r>
                          <m:sSup>
                            <m:sSupPr>
                              <m:ctrlPr>
                                <a:rPr lang="en-US" sz="2100" b="1" i="1">
                                  <a:solidFill>
                                    <a:srgbClr val="7030A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100" b="1" i="1">
                                  <a:solidFill>
                                    <a:srgbClr val="7030A0"/>
                                  </a:solidFill>
                                  <a:latin typeface="Cambria Math"/>
                                </a:rPr>
                                <m:t>𝒄𝒕𝒈</m:t>
                              </m:r>
                            </m:e>
                            <m:sup>
                              <m:r>
                                <a:rPr lang="en-US" sz="2100" b="1" i="1">
                                  <a:solidFill>
                                    <a:srgbClr val="7030A0"/>
                                  </a:solidFill>
                                  <a:latin typeface="Cambria Math"/>
                                </a:rPr>
                                <m:t>𝟐</m:t>
                              </m:r>
                            </m:sup>
                          </m:sSup>
                          <m:r>
                            <a:rPr lang="en-US" sz="2100" b="1" i="1">
                              <a:solidFill>
                                <a:srgbClr val="7030A0"/>
                              </a:solidFill>
                              <a:latin typeface="Cambria Math"/>
                              <a:ea typeface="Cambria Math"/>
                            </a:rPr>
                            <m:t>𝜶</m:t>
                          </m:r>
                        </m:den>
                      </m:f>
                      <m:r>
                        <a:rPr lang="en-US" sz="2100" i="1">
                          <a:latin typeface="Cambria Math"/>
                        </a:rPr>
                        <m:t>−</m:t>
                      </m:r>
                      <m:sSup>
                        <m:sSupPr>
                          <m:ctrlPr>
                            <a:rPr lang="en-US" sz="21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100" b="1" i="1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𝒕𝒈</m:t>
                          </m:r>
                        </m:e>
                        <m:sup>
                          <m:r>
                            <a:rPr lang="en-US" sz="2100" b="1" i="1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en-US" sz="2100" b="1" i="1">
                          <a:solidFill>
                            <a:srgbClr val="FF0000"/>
                          </a:solidFill>
                          <a:latin typeface="Cambria Math"/>
                          <a:ea typeface="Cambria Math"/>
                        </a:rPr>
                        <m:t>𝜶</m:t>
                      </m:r>
                      <m:r>
                        <a:rPr lang="en-US" sz="2100" b="0" i="0" smtClean="0">
                          <a:latin typeface="Cambria Math"/>
                          <a:ea typeface="Cambria Math"/>
                        </a:rPr>
                        <m:t>=</m:t>
                      </m:r>
                      <m:f>
                        <m:fPr>
                          <m:ctrlPr>
                            <a:rPr lang="en-US" sz="2100" b="0" i="1" smtClean="0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fPr>
                        <m:num>
                          <m:f>
                            <m:fPr>
                              <m:ctrlPr>
                                <a:rPr lang="en-US" sz="2100" b="1" i="1" smtClean="0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fPr>
                            <m:num>
                              <m:r>
                                <a:rPr lang="en-US" sz="2100" b="1" i="1" smtClean="0">
                                  <a:solidFill>
                                    <a:srgbClr val="0070C0"/>
                                  </a:solidFill>
                                  <a:latin typeface="Cambria Math"/>
                                  <a:ea typeface="Cambria Math"/>
                                </a:rPr>
                                <m:t>𝟏</m:t>
                              </m:r>
                            </m:num>
                            <m:den>
                              <m:sSup>
                                <m:sSupPr>
                                  <m:ctrlPr>
                                    <a:rPr lang="en-US" sz="2100" b="1" i="1" smtClean="0">
                                      <a:solidFill>
                                        <a:srgbClr val="0070C0"/>
                                      </a:solidFill>
                                      <a:latin typeface="Cambria Math" panose="02040503050406030204" pitchFamily="18" charset="0"/>
                                      <a:ea typeface="Cambria Math"/>
                                    </a:rPr>
                                  </m:ctrlPr>
                                </m:sSupPr>
                                <m:e>
                                  <m:r>
                                    <a:rPr lang="en-US" sz="2100" b="1" i="1" smtClean="0">
                                      <a:solidFill>
                                        <a:srgbClr val="0070C0"/>
                                      </a:solidFill>
                                      <a:latin typeface="Cambria Math"/>
                                      <a:ea typeface="Cambria Math"/>
                                    </a:rPr>
                                    <m:t>𝒄𝒐𝒔</m:t>
                                  </m:r>
                                </m:e>
                                <m:sup>
                                  <m:r>
                                    <a:rPr lang="en-US" sz="2100" b="1" i="1" smtClean="0">
                                      <a:solidFill>
                                        <a:srgbClr val="0070C0"/>
                                      </a:solidFill>
                                      <a:latin typeface="Cambria Math"/>
                                      <a:ea typeface="Cambria Math"/>
                                    </a:rPr>
                                    <m:t>𝟐</m:t>
                                  </m:r>
                                </m:sup>
                              </m:sSup>
                              <m:r>
                                <a:rPr lang="en-US" sz="2100" b="1" i="1" smtClean="0">
                                  <a:solidFill>
                                    <a:srgbClr val="0070C0"/>
                                  </a:solidFill>
                                  <a:latin typeface="Cambria Math"/>
                                  <a:ea typeface="Cambria Math"/>
                                </a:rPr>
                                <m:t>𝜶</m:t>
                              </m:r>
                            </m:den>
                          </m:f>
                        </m:num>
                        <m:den>
                          <m:f>
                            <m:fPr>
                              <m:ctrlPr>
                                <a:rPr lang="en-US" sz="2100" b="0" i="1" smtClean="0"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fPr>
                            <m:num>
                              <m:r>
                                <a:rPr lang="en-US" sz="2100" b="1" i="1" smtClean="0">
                                  <a:solidFill>
                                    <a:srgbClr val="7030A0"/>
                                  </a:solidFill>
                                  <a:latin typeface="Cambria Math"/>
                                  <a:ea typeface="Cambria Math"/>
                                </a:rPr>
                                <m:t>𝟏</m:t>
                              </m:r>
                            </m:num>
                            <m:den>
                              <m:sSup>
                                <m:sSupPr>
                                  <m:ctrlPr>
                                    <a:rPr lang="en-US" sz="2100" b="1" i="1" smtClean="0">
                                      <a:solidFill>
                                        <a:srgbClr val="7030A0"/>
                                      </a:solidFill>
                                      <a:latin typeface="Cambria Math" panose="02040503050406030204" pitchFamily="18" charset="0"/>
                                      <a:ea typeface="Cambria Math"/>
                                    </a:rPr>
                                  </m:ctrlPr>
                                </m:sSupPr>
                                <m:e>
                                  <m:r>
                                    <a:rPr lang="en-US" sz="2100" b="1" i="1" smtClean="0">
                                      <a:solidFill>
                                        <a:srgbClr val="7030A0"/>
                                      </a:solidFill>
                                      <a:latin typeface="Cambria Math"/>
                                      <a:ea typeface="Cambria Math"/>
                                    </a:rPr>
                                    <m:t>𝒔𝒊𝒏</m:t>
                                  </m:r>
                                </m:e>
                                <m:sup>
                                  <m:r>
                                    <a:rPr lang="en-US" sz="2100" b="1" i="1" smtClean="0">
                                      <a:solidFill>
                                        <a:srgbClr val="7030A0"/>
                                      </a:solidFill>
                                      <a:latin typeface="Cambria Math"/>
                                      <a:ea typeface="Cambria Math"/>
                                    </a:rPr>
                                    <m:t>𝟐</m:t>
                                  </m:r>
                                </m:sup>
                              </m:sSup>
                              <m:r>
                                <a:rPr lang="en-US" sz="2100" b="1" i="1" smtClean="0">
                                  <a:solidFill>
                                    <a:srgbClr val="7030A0"/>
                                  </a:solidFill>
                                  <a:latin typeface="Cambria Math"/>
                                  <a:ea typeface="Cambria Math"/>
                                </a:rPr>
                                <m:t>𝜶</m:t>
                              </m:r>
                            </m:den>
                          </m:f>
                        </m:den>
                      </m:f>
                      <m:r>
                        <a:rPr lang="en-US" sz="2100" b="0" i="1" smtClean="0">
                          <a:latin typeface="Cambria Math"/>
                          <a:ea typeface="Cambria Math"/>
                        </a:rPr>
                        <m:t>−</m:t>
                      </m:r>
                      <m:sSup>
                        <m:sSupPr>
                          <m:ctrlPr>
                            <a:rPr lang="en-US" sz="21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sSupPr>
                        <m:e>
                          <m:r>
                            <a:rPr lang="en-US" sz="2100" b="1" i="1" smtClean="0">
                              <a:solidFill>
                                <a:srgbClr val="FF0000"/>
                              </a:solidFill>
                              <a:latin typeface="Cambria Math"/>
                              <a:ea typeface="Cambria Math"/>
                            </a:rPr>
                            <m:t>𝒕𝒈</m:t>
                          </m:r>
                        </m:e>
                        <m:sup>
                          <m:r>
                            <a:rPr lang="en-US" sz="2100" b="1" i="1" smtClean="0">
                              <a:solidFill>
                                <a:srgbClr val="FF0000"/>
                              </a:solidFill>
                              <a:latin typeface="Cambria Math"/>
                              <a:ea typeface="Cambria Math"/>
                            </a:rPr>
                            <m:t>𝟐</m:t>
                          </m:r>
                        </m:sup>
                      </m:sSup>
                      <m:r>
                        <a:rPr lang="en-US" sz="2100" b="1" i="1" smtClean="0">
                          <a:solidFill>
                            <a:srgbClr val="FF0000"/>
                          </a:solidFill>
                          <a:latin typeface="Cambria Math"/>
                          <a:ea typeface="Cambria Math"/>
                        </a:rPr>
                        <m:t>𝜶</m:t>
                      </m:r>
                      <m:r>
                        <a:rPr lang="en-US" sz="2100" b="1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=</m:t>
                      </m:r>
                      <m:f>
                        <m:fPr>
                          <m:ctrlPr>
                            <a:rPr lang="en-US" sz="21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US" sz="2100" b="1" i="1">
                                  <a:solidFill>
                                    <a:srgbClr val="7030A0"/>
                                  </a:solidFill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sSupPr>
                            <m:e>
                              <m:r>
                                <a:rPr lang="en-US" sz="2100" b="1" i="1">
                                  <a:solidFill>
                                    <a:srgbClr val="7030A0"/>
                                  </a:solidFill>
                                  <a:latin typeface="Cambria Math"/>
                                  <a:ea typeface="Cambria Math"/>
                                </a:rPr>
                                <m:t>𝒔𝒊𝒏</m:t>
                              </m:r>
                            </m:e>
                            <m:sup>
                              <m:r>
                                <a:rPr lang="en-US" sz="2100" b="1" i="1">
                                  <a:solidFill>
                                    <a:srgbClr val="7030A0"/>
                                  </a:solidFill>
                                  <a:latin typeface="Cambria Math"/>
                                  <a:ea typeface="Cambria Math"/>
                                </a:rPr>
                                <m:t>𝟐</m:t>
                              </m:r>
                            </m:sup>
                          </m:sSup>
                          <m:r>
                            <a:rPr lang="en-US" sz="2100" b="1" i="1">
                              <a:solidFill>
                                <a:srgbClr val="7030A0"/>
                              </a:solidFill>
                              <a:latin typeface="Cambria Math"/>
                              <a:ea typeface="Cambria Math"/>
                            </a:rPr>
                            <m:t>𝜶</m:t>
                          </m:r>
                        </m:num>
                        <m:den>
                          <m:sSup>
                            <m:sSupPr>
                              <m:ctrlPr>
                                <a:rPr lang="en-US" sz="2100" b="1" i="1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sSupPr>
                            <m:e>
                              <m:r>
                                <a:rPr lang="en-US" sz="2100" b="1" i="1">
                                  <a:solidFill>
                                    <a:srgbClr val="0070C0"/>
                                  </a:solidFill>
                                  <a:latin typeface="Cambria Math"/>
                                  <a:ea typeface="Cambria Math"/>
                                </a:rPr>
                                <m:t>𝒄𝒐𝒔</m:t>
                              </m:r>
                            </m:e>
                            <m:sup>
                              <m:r>
                                <a:rPr lang="en-US" sz="2100" b="1" i="1">
                                  <a:solidFill>
                                    <a:srgbClr val="0070C0"/>
                                  </a:solidFill>
                                  <a:latin typeface="Cambria Math"/>
                                  <a:ea typeface="Cambria Math"/>
                                </a:rPr>
                                <m:t>𝟐</m:t>
                              </m:r>
                            </m:sup>
                          </m:sSup>
                          <m:r>
                            <a:rPr lang="en-US" sz="2100" b="1" i="1">
                              <a:solidFill>
                                <a:srgbClr val="0070C0"/>
                              </a:solidFill>
                              <a:latin typeface="Cambria Math"/>
                              <a:ea typeface="Cambria Math"/>
                            </a:rPr>
                            <m:t>𝜶</m:t>
                          </m:r>
                        </m:den>
                      </m:f>
                      <m:r>
                        <a:rPr lang="en-US" sz="2100" b="1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−</m:t>
                      </m:r>
                      <m:sSup>
                        <m:sSupPr>
                          <m:ctrlPr>
                            <a:rPr lang="en-US" sz="21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sSupPr>
                        <m:e>
                          <m:r>
                            <a:rPr lang="en-US" sz="2100" b="1" i="1">
                              <a:solidFill>
                                <a:srgbClr val="FF0000"/>
                              </a:solidFill>
                              <a:latin typeface="Cambria Math"/>
                              <a:ea typeface="Cambria Math"/>
                            </a:rPr>
                            <m:t>𝒕𝒈</m:t>
                          </m:r>
                        </m:e>
                        <m:sup>
                          <m:r>
                            <a:rPr lang="en-US" sz="2100" b="1" i="1">
                              <a:solidFill>
                                <a:srgbClr val="FF0000"/>
                              </a:solidFill>
                              <a:latin typeface="Cambria Math"/>
                              <a:ea typeface="Cambria Math"/>
                            </a:rPr>
                            <m:t>𝟐</m:t>
                          </m:r>
                        </m:sup>
                      </m:sSup>
                      <m:r>
                        <a:rPr lang="en-US" sz="2100" b="1" i="1">
                          <a:solidFill>
                            <a:srgbClr val="FF0000"/>
                          </a:solidFill>
                          <a:latin typeface="Cambria Math"/>
                          <a:ea typeface="Cambria Math"/>
                        </a:rPr>
                        <m:t>𝜶</m:t>
                      </m:r>
                      <m:r>
                        <a:rPr lang="en-US" sz="2100" b="1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=</m:t>
                      </m:r>
                      <m:sSup>
                        <m:sSupPr>
                          <m:ctrlPr>
                            <a:rPr lang="en-US" sz="2100" b="1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sSupPr>
                        <m:e>
                          <m:r>
                            <a:rPr lang="en-US" sz="2100" b="1" i="1">
                              <a:solidFill>
                                <a:srgbClr val="002060"/>
                              </a:solidFill>
                              <a:latin typeface="Cambria Math"/>
                              <a:ea typeface="Cambria Math"/>
                            </a:rPr>
                            <m:t>𝒕𝒈</m:t>
                          </m:r>
                        </m:e>
                        <m:sup>
                          <m:r>
                            <a:rPr lang="en-US" sz="2100" b="1" i="1">
                              <a:solidFill>
                                <a:srgbClr val="002060"/>
                              </a:solidFill>
                              <a:latin typeface="Cambria Math"/>
                              <a:ea typeface="Cambria Math"/>
                            </a:rPr>
                            <m:t>𝟐</m:t>
                          </m:r>
                        </m:sup>
                      </m:sSup>
                      <m:r>
                        <a:rPr lang="en-US" sz="2100" b="1" i="1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𝜶</m:t>
                      </m:r>
                      <m:r>
                        <a:rPr lang="en-US" sz="2100" b="1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−</m:t>
                      </m:r>
                      <m:sSup>
                        <m:sSupPr>
                          <m:ctrlPr>
                            <a:rPr lang="en-US" sz="21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sSupPr>
                        <m:e>
                          <m:r>
                            <a:rPr lang="en-US" sz="2100" b="1" i="1">
                              <a:solidFill>
                                <a:srgbClr val="FF0000"/>
                              </a:solidFill>
                              <a:latin typeface="Cambria Math"/>
                              <a:ea typeface="Cambria Math"/>
                            </a:rPr>
                            <m:t>𝒕𝒈</m:t>
                          </m:r>
                        </m:e>
                        <m:sup>
                          <m:r>
                            <a:rPr lang="en-US" sz="2100" b="1" i="1">
                              <a:solidFill>
                                <a:srgbClr val="FF0000"/>
                              </a:solidFill>
                              <a:latin typeface="Cambria Math"/>
                              <a:ea typeface="Cambria Math"/>
                            </a:rPr>
                            <m:t>𝟐</m:t>
                          </m:r>
                        </m:sup>
                      </m:sSup>
                      <m:r>
                        <a:rPr lang="en-US" sz="2100" b="1" i="1">
                          <a:solidFill>
                            <a:srgbClr val="FF0000"/>
                          </a:solidFill>
                          <a:latin typeface="Cambria Math"/>
                          <a:ea typeface="Cambria Math"/>
                        </a:rPr>
                        <m:t>𝜶</m:t>
                      </m:r>
                      <m:r>
                        <a:rPr lang="en-US" sz="2100" b="1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sz="2100" b="1" i="1" smtClean="0">
                          <a:solidFill>
                            <a:srgbClr val="00B050"/>
                          </a:solidFill>
                          <a:latin typeface="Cambria Math"/>
                          <a:ea typeface="Cambria Math"/>
                        </a:rPr>
                        <m:t>𝟎</m:t>
                      </m:r>
                    </m:oMath>
                  </m:oMathPara>
                </a14:m>
                <a:endParaRPr lang="ru-RU" sz="2100" b="1" dirty="0">
                  <a:solidFill>
                    <a:srgbClr val="00B05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4" name="Прямоугольник 1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317" y="3793917"/>
                <a:ext cx="9101684" cy="1226105"/>
              </a:xfrm>
              <a:prstGeom prst="rect">
                <a:avLst/>
              </a:prstGeom>
              <a:blipFill rotWithShape="0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Прямоугольник 14"/>
              <p:cNvSpPr/>
              <p:nvPr/>
            </p:nvSpPr>
            <p:spPr>
              <a:xfrm>
                <a:off x="132654" y="1109865"/>
                <a:ext cx="8903842" cy="83099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Докажите, что при всех допустимых значениях </a:t>
                </a:r>
                <a14:m>
                  <m:oMath xmlns:m="http://schemas.openxmlformats.org/officeDocument/2006/math">
                    <m:r>
                      <a:rPr lang="en-US" sz="2400" i="1">
                        <a:latin typeface="Cambria Math" panose="02040503050406030204" pitchFamily="18" charset="0"/>
                      </a:rPr>
                      <m:t>𝛼</m:t>
                    </m:r>
                  </m:oMath>
                </a14:m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выражение принимает одно и то же значение, то есть не зависит от </a:t>
                </a:r>
                <a14:m>
                  <m:oMath xmlns:m="http://schemas.openxmlformats.org/officeDocument/2006/math">
                    <m:r>
                      <a:rPr lang="en-US" sz="2400" i="1">
                        <a:latin typeface="Cambria Math" panose="02040503050406030204" pitchFamily="18" charset="0"/>
                      </a:rPr>
                      <m:t>𝛼</m:t>
                    </m:r>
                    <m:r>
                      <a:rPr lang="en-US" sz="2400" i="1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: </a:t>
                </a:r>
                <a:endParaRPr lang="ru-RU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5" name="Прямоугольник 1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2654" y="1109865"/>
                <a:ext cx="8903842" cy="830997"/>
              </a:xfrm>
              <a:prstGeom prst="rect">
                <a:avLst/>
              </a:prstGeom>
              <a:blipFill>
                <a:blip r:embed="rId7"/>
                <a:stretch>
                  <a:fillRect l="-1140" t="-6061" r="-570" b="-15152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Прямоугольник 15"/>
              <p:cNvSpPr/>
              <p:nvPr/>
            </p:nvSpPr>
            <p:spPr>
              <a:xfrm>
                <a:off x="3678621" y="1867606"/>
                <a:ext cx="2719142" cy="83106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200" i="1">
                          <a:latin typeface="Cambria Math"/>
                        </a:rPr>
                        <m:t>4)</m:t>
                      </m:r>
                      <m:f>
                        <m:fPr>
                          <m:ctrlPr>
                            <a:rPr lang="en-US" sz="22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200" i="1">
                              <a:latin typeface="Cambria Math"/>
                            </a:rPr>
                            <m:t>1+</m:t>
                          </m:r>
                          <m:sSup>
                            <m:sSupPr>
                              <m:ctrlPr>
                                <a:rPr lang="en-US" sz="22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200" i="1">
                                  <a:latin typeface="Cambria Math"/>
                                </a:rPr>
                                <m:t>𝑡𝑔</m:t>
                              </m:r>
                            </m:e>
                            <m:sup>
                              <m:r>
                                <a:rPr lang="en-US" sz="2200" i="1">
                                  <a:latin typeface="Cambria Math"/>
                                </a:rPr>
                                <m:t>2</m:t>
                              </m:r>
                            </m:sup>
                          </m:sSup>
                          <m:r>
                            <a:rPr lang="en-US" sz="2200" i="1">
                              <a:latin typeface="Cambria Math"/>
                              <a:ea typeface="Cambria Math"/>
                            </a:rPr>
                            <m:t>𝛼</m:t>
                          </m:r>
                        </m:num>
                        <m:den>
                          <m:r>
                            <a:rPr lang="en-US" sz="2200" i="1">
                              <a:latin typeface="Cambria Math"/>
                            </a:rPr>
                            <m:t>1+</m:t>
                          </m:r>
                          <m:sSup>
                            <m:sSupPr>
                              <m:ctrlPr>
                                <a:rPr lang="en-US" sz="22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200" i="1">
                                  <a:latin typeface="Cambria Math"/>
                                </a:rPr>
                                <m:t>𝑐𝑡𝑔</m:t>
                              </m:r>
                            </m:e>
                            <m:sup>
                              <m:r>
                                <a:rPr lang="en-US" sz="2200" i="1">
                                  <a:latin typeface="Cambria Math"/>
                                </a:rPr>
                                <m:t>2</m:t>
                              </m:r>
                            </m:sup>
                          </m:sSup>
                          <m:r>
                            <a:rPr lang="en-US" sz="2200" i="1">
                              <a:latin typeface="Cambria Math"/>
                              <a:ea typeface="Cambria Math"/>
                            </a:rPr>
                            <m:t>𝛼</m:t>
                          </m:r>
                        </m:den>
                      </m:f>
                      <m:r>
                        <a:rPr lang="en-US" sz="2200" i="1">
                          <a:latin typeface="Cambria Math"/>
                        </a:rPr>
                        <m:t>−</m:t>
                      </m:r>
                      <m:sSup>
                        <m:sSupPr>
                          <m:ctrlPr>
                            <a:rPr lang="en-US" sz="22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200" i="1">
                              <a:latin typeface="Cambria Math"/>
                            </a:rPr>
                            <m:t>𝑡𝑔</m:t>
                          </m:r>
                        </m:e>
                        <m:sup>
                          <m:r>
                            <a:rPr lang="en-US" sz="2200" i="1">
                              <a:latin typeface="Cambria Math"/>
                            </a:rPr>
                            <m:t>2</m:t>
                          </m:r>
                        </m:sup>
                      </m:sSup>
                      <m:r>
                        <a:rPr lang="en-US" sz="2200" i="1">
                          <a:latin typeface="Cambria Math"/>
                          <a:ea typeface="Cambria Math"/>
                        </a:rPr>
                        <m:t>𝛼</m:t>
                      </m:r>
                    </m:oMath>
                  </m:oMathPara>
                </a14:m>
                <a:endParaRPr lang="ru-RU" sz="22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6" name="Прямоугольник 1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78621" y="1867606"/>
                <a:ext cx="2719142" cy="831061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63765347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2" grpId="0"/>
      <p:bldP spid="13" grpId="0"/>
      <p:bldP spid="14" grpId="0"/>
      <p:bldP spid="1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1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object 4"/>
          <p:cNvSpPr txBox="1">
            <a:spLocks/>
          </p:cNvSpPr>
          <p:nvPr/>
        </p:nvSpPr>
        <p:spPr>
          <a:xfrm>
            <a:off x="0" y="127308"/>
            <a:ext cx="9144000" cy="457314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ru-RU" sz="2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ПРОВЕРКА САМОСТОЯТЕЛЬНОЙ РАБОТЫ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19652" y="717721"/>
            <a:ext cx="897059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i="1" dirty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271. </a:t>
            </a:r>
            <a:endParaRPr lang="en-US" sz="2600" i="1" dirty="0"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Прямоугольник 9"/>
              <p:cNvSpPr/>
              <p:nvPr/>
            </p:nvSpPr>
            <p:spPr>
              <a:xfrm>
                <a:off x="251520" y="2787774"/>
                <a:ext cx="1810111" cy="52322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2800" b="1" i="0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Решение:</m:t>
                      </m:r>
                    </m:oMath>
                  </m:oMathPara>
                </a14:m>
                <a:endParaRPr lang="ru-RU" sz="2800" b="1" dirty="0">
                  <a:solidFill>
                    <a:srgbClr val="00B05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0" name="Прямоугольник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1520" y="2787774"/>
                <a:ext cx="1810111" cy="523220"/>
              </a:xfrm>
              <a:prstGeom prst="rect">
                <a:avLst/>
              </a:prstGeom>
              <a:blipFill rotWithShape="0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Прямоугольник 11"/>
              <p:cNvSpPr/>
              <p:nvPr/>
            </p:nvSpPr>
            <p:spPr>
              <a:xfrm>
                <a:off x="3" y="1579141"/>
                <a:ext cx="5812714" cy="71006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i="1" smtClean="0">
                          <a:latin typeface="Cambria Math" panose="02040503050406030204" pitchFamily="18" charset="0"/>
                        </a:rPr>
                        <m:t>1)</m:t>
                      </m:r>
                      <m:r>
                        <a:rPr lang="en-US" sz="2000" b="0" i="1" smtClean="0">
                          <a:latin typeface="Cambria Math"/>
                        </a:rPr>
                        <m:t> </m:t>
                      </m:r>
                      <m:f>
                        <m:fPr>
                          <m:ctrlPr>
                            <a:rPr lang="en-US" sz="20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US" sz="200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000" b="0" i="1" smtClean="0">
                                  <a:latin typeface="Cambria Math"/>
                                </a:rPr>
                                <m:t>(</m:t>
                              </m:r>
                              <m:r>
                                <a:rPr lang="en-US" sz="2000" b="0" i="1" smtClean="0">
                                  <a:latin typeface="Cambria Math"/>
                                </a:rPr>
                                <m:t>𝑠𝑖𝑛</m:t>
                              </m:r>
                              <m:r>
                                <a:rPr lang="en-US" sz="2000" b="0" i="1" smtClean="0">
                                  <a:latin typeface="Cambria Math"/>
                                  <a:ea typeface="Cambria Math"/>
                                </a:rPr>
                                <m:t>𝛼</m:t>
                              </m:r>
                              <m:r>
                                <a:rPr lang="en-US" sz="2000" b="0" i="1" smtClean="0">
                                  <a:latin typeface="Cambria Math"/>
                                  <a:ea typeface="Cambria Math"/>
                                </a:rPr>
                                <m:t>−</m:t>
                              </m:r>
                              <m:r>
                                <a:rPr lang="en-US" sz="2000" b="0" i="1" smtClean="0">
                                  <a:latin typeface="Cambria Math"/>
                                  <a:ea typeface="Cambria Math"/>
                                </a:rPr>
                                <m:t>𝑐𝑜</m:t>
                              </m:r>
                              <m:r>
                                <a:rPr lang="en-US" sz="2000" b="0" i="1" smtClean="0">
                                  <a:latin typeface="Cambria Math"/>
                                  <a:ea typeface="Cambria Math"/>
                                </a:rPr>
                                <m:t>𝛼</m:t>
                              </m:r>
                              <m:r>
                                <a:rPr lang="en-US" sz="2000" b="0" i="1" smtClean="0">
                                  <a:latin typeface="Cambria Math"/>
                                  <a:ea typeface="Cambria Math"/>
                                </a:rPr>
                                <m:t>)</m:t>
                              </m:r>
                            </m:e>
                            <m:sup>
                              <m:r>
                                <a:rPr lang="en-US" sz="2000" b="0" i="1" smtClean="0">
                                  <a:latin typeface="Cambria Math"/>
                                </a:rPr>
                                <m:t>2</m:t>
                              </m:r>
                            </m:sup>
                          </m:sSup>
                        </m:num>
                        <m:den>
                          <m:sSup>
                            <m:sSupPr>
                              <m:ctrlPr>
                                <a:rPr lang="en-US" sz="200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000" b="0" i="1" smtClean="0">
                                  <a:latin typeface="Cambria Math"/>
                                </a:rPr>
                                <m:t>𝑠𝑖𝑛</m:t>
                              </m:r>
                            </m:e>
                            <m:sup>
                              <m:r>
                                <a:rPr lang="en-US" sz="2000" b="0" i="1" smtClean="0">
                                  <a:latin typeface="Cambria Math"/>
                                </a:rPr>
                                <m:t>2</m:t>
                              </m:r>
                            </m:sup>
                          </m:sSup>
                          <m:r>
                            <a:rPr lang="en-US" sz="2000" i="1" smtClean="0">
                              <a:latin typeface="Cambria Math"/>
                              <a:ea typeface="Cambria Math"/>
                            </a:rPr>
                            <m:t>𝛼</m:t>
                          </m:r>
                        </m:den>
                      </m:f>
                      <m:r>
                        <a:rPr lang="en-US" sz="2000" b="0" i="1" smtClean="0">
                          <a:latin typeface="Cambria Math"/>
                        </a:rPr>
                        <m:t>−</m:t>
                      </m:r>
                      <m:d>
                        <m:dPr>
                          <m:ctrlPr>
                            <a:rPr lang="en-US" sz="20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000" b="0" i="1" smtClean="0">
                              <a:latin typeface="Cambria Math"/>
                            </a:rPr>
                            <m:t>1+</m:t>
                          </m:r>
                          <m:sSup>
                            <m:sSupPr>
                              <m:ctrlPr>
                                <a:rPr lang="en-US" sz="2000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000" b="0" i="1" smtClean="0">
                                  <a:latin typeface="Cambria Math"/>
                                </a:rPr>
                                <m:t>𝑐𝑡𝑔</m:t>
                              </m:r>
                            </m:e>
                            <m:sup>
                              <m:r>
                                <a:rPr lang="en-US" sz="2000" b="0" i="1" smtClean="0">
                                  <a:latin typeface="Cambria Math"/>
                                </a:rPr>
                                <m:t>2</m:t>
                              </m:r>
                            </m:sup>
                          </m:sSup>
                          <m:r>
                            <a:rPr lang="en-US" sz="2000" b="0" i="1" smtClean="0">
                              <a:latin typeface="Cambria Math"/>
                              <a:ea typeface="Cambria Math"/>
                            </a:rPr>
                            <m:t>𝛼</m:t>
                          </m:r>
                        </m:e>
                      </m:d>
                      <m:r>
                        <a:rPr lang="en-US" sz="2000" b="0" i="1" smtClean="0">
                          <a:latin typeface="Cambria Math"/>
                          <a:ea typeface="Cambria Math"/>
                        </a:rPr>
                        <m:t>,  </m:t>
                      </m:r>
                      <m:r>
                        <a:rPr lang="ru-RU" sz="2000" b="0" i="1" smtClean="0">
                          <a:latin typeface="Cambria Math" panose="02040503050406030204" pitchFamily="18" charset="0"/>
                          <a:ea typeface="Cambria Math"/>
                        </a:rPr>
                        <m:t>где</m:t>
                      </m:r>
                      <m:r>
                        <a:rPr lang="en-US" sz="2000" b="0" i="1" smtClean="0">
                          <a:latin typeface="Cambria Math"/>
                          <a:ea typeface="Cambria Math"/>
                        </a:rPr>
                        <m:t> </m:t>
                      </m:r>
                      <m:r>
                        <a:rPr lang="en-US" sz="2000" b="0" i="1" smtClean="0">
                          <a:latin typeface="Cambria Math"/>
                          <a:ea typeface="Cambria Math"/>
                        </a:rPr>
                        <m:t>𝛼</m:t>
                      </m:r>
                      <m:r>
                        <a:rPr lang="en-US" sz="2000" b="0" i="1" smtClean="0">
                          <a:latin typeface="Cambria Math"/>
                          <a:ea typeface="Cambria Math"/>
                        </a:rPr>
                        <m:t>=</m:t>
                      </m:r>
                      <m:f>
                        <m:fPr>
                          <m:ctrlPr>
                            <a:rPr lang="en-US" sz="2000" b="0" i="1" smtClean="0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fPr>
                        <m:num>
                          <m:r>
                            <a:rPr lang="en-US" sz="2000" b="0" i="1" smtClean="0">
                              <a:latin typeface="Cambria Math"/>
                              <a:ea typeface="Cambria Math"/>
                            </a:rPr>
                            <m:t>𝜋</m:t>
                          </m:r>
                        </m:num>
                        <m:den>
                          <m:r>
                            <a:rPr lang="en-US" sz="2000" b="0" i="1" smtClean="0">
                              <a:latin typeface="Cambria Math"/>
                              <a:ea typeface="Cambria Math"/>
                            </a:rPr>
                            <m:t>3</m:t>
                          </m:r>
                        </m:den>
                      </m:f>
                    </m:oMath>
                  </m:oMathPara>
                </a14:m>
                <a:endParaRPr lang="ru-RU" sz="20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2" name="Прямоугольник 1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" y="1579141"/>
                <a:ext cx="5812714" cy="710066"/>
              </a:xfrm>
              <a:prstGeom prst="rect">
                <a:avLst/>
              </a:prstGeom>
              <a:blipFill>
                <a:blip r:embed="rId4"/>
                <a:stretch>
                  <a:fillRect b="-5263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" name="Прямоугольник 14"/>
          <p:cNvSpPr/>
          <p:nvPr/>
        </p:nvSpPr>
        <p:spPr>
          <a:xfrm>
            <a:off x="48571" y="1172927"/>
            <a:ext cx="890384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>
                <a:latin typeface="Arial" pitchFamily="34" charset="0"/>
                <a:cs typeface="Arial" pitchFamily="34" charset="0"/>
              </a:rPr>
              <a:t>Упростите выражение и найдите его числовое значение: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Прямоугольник 15"/>
              <p:cNvSpPr/>
              <p:nvPr/>
            </p:nvSpPr>
            <p:spPr>
              <a:xfrm>
                <a:off x="-15641" y="2231638"/>
                <a:ext cx="5963589" cy="71006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0" i="1" smtClean="0">
                          <a:latin typeface="Cambria Math"/>
                        </a:rPr>
                        <m:t>2</m:t>
                      </m:r>
                      <m:r>
                        <a:rPr lang="en-US" sz="2000" i="1">
                          <a:latin typeface="Cambria Math"/>
                        </a:rPr>
                        <m:t>)</m:t>
                      </m:r>
                      <m:r>
                        <a:rPr lang="en-US" sz="2000" b="0" i="1" smtClean="0">
                          <a:latin typeface="Cambria Math"/>
                        </a:rPr>
                        <m:t> </m:t>
                      </m:r>
                      <m:d>
                        <m:dPr>
                          <m:ctrlPr>
                            <a:rPr lang="en-US" sz="20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000" b="0" i="1" smtClean="0">
                              <a:latin typeface="Cambria Math"/>
                            </a:rPr>
                            <m:t>1+</m:t>
                          </m:r>
                          <m:sSup>
                            <m:sSupPr>
                              <m:ctrlPr>
                                <a:rPr lang="en-US" sz="2000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000" b="0" i="1" smtClean="0">
                                  <a:latin typeface="Cambria Math"/>
                                </a:rPr>
                                <m:t>𝑡𝑔</m:t>
                              </m:r>
                            </m:e>
                            <m:sup>
                              <m:r>
                                <a:rPr lang="en-US" sz="2000" b="0" i="1" smtClean="0">
                                  <a:latin typeface="Cambria Math"/>
                                </a:rPr>
                                <m:t>2</m:t>
                              </m:r>
                            </m:sup>
                          </m:sSup>
                          <m:r>
                            <a:rPr lang="en-US" sz="2000" b="0" i="1" smtClean="0">
                              <a:latin typeface="Cambria Math"/>
                              <a:ea typeface="Cambria Math"/>
                            </a:rPr>
                            <m:t>𝛼</m:t>
                          </m:r>
                        </m:e>
                      </m:d>
                      <m:r>
                        <a:rPr lang="en-US" sz="2000" b="0" i="1" smtClean="0">
                          <a:latin typeface="Cambria Math"/>
                        </a:rPr>
                        <m:t>−</m:t>
                      </m:r>
                      <m:f>
                        <m:fPr>
                          <m:ctrlPr>
                            <a:rPr lang="en-US" sz="20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US" sz="20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000" i="1">
                                  <a:latin typeface="Cambria Math"/>
                                </a:rPr>
                                <m:t>(</m:t>
                              </m:r>
                              <m:r>
                                <a:rPr lang="en-US" sz="2000" i="1">
                                  <a:latin typeface="Cambria Math"/>
                                </a:rPr>
                                <m:t>𝑠𝑖𝑛</m:t>
                              </m:r>
                              <m:r>
                                <a:rPr lang="en-US" sz="2000" i="1">
                                  <a:latin typeface="Cambria Math"/>
                                  <a:ea typeface="Cambria Math"/>
                                </a:rPr>
                                <m:t>𝛼</m:t>
                              </m:r>
                              <m:r>
                                <a:rPr lang="en-US" sz="2000" i="1">
                                  <a:latin typeface="Cambria Math"/>
                                  <a:ea typeface="Cambria Math"/>
                                </a:rPr>
                                <m:t>−</m:t>
                              </m:r>
                              <m:r>
                                <a:rPr lang="en-US" sz="2000" i="1">
                                  <a:latin typeface="Cambria Math"/>
                                  <a:ea typeface="Cambria Math"/>
                                </a:rPr>
                                <m:t>𝑐𝑜𝑠</m:t>
                              </m:r>
                              <m:r>
                                <a:rPr lang="en-US" sz="2000" i="1">
                                  <a:latin typeface="Cambria Math"/>
                                  <a:ea typeface="Cambria Math"/>
                                </a:rPr>
                                <m:t>𝛼</m:t>
                              </m:r>
                              <m:r>
                                <a:rPr lang="en-US" sz="2000" i="1">
                                  <a:latin typeface="Cambria Math"/>
                                  <a:ea typeface="Cambria Math"/>
                                </a:rPr>
                                <m:t>)</m:t>
                              </m:r>
                            </m:e>
                            <m:sup>
                              <m:r>
                                <a:rPr lang="en-US" sz="2000" i="1">
                                  <a:latin typeface="Cambria Math"/>
                                </a:rPr>
                                <m:t>2</m:t>
                              </m:r>
                            </m:sup>
                          </m:sSup>
                        </m:num>
                        <m:den>
                          <m:sSup>
                            <m:sSupPr>
                              <m:ctrlPr>
                                <a:rPr lang="en-US" sz="20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000" i="1">
                                  <a:latin typeface="Cambria Math"/>
                                </a:rPr>
                                <m:t>𝑐</m:t>
                              </m:r>
                              <m:r>
                                <a:rPr lang="en-US" sz="2000" b="0" i="1" smtClean="0">
                                  <a:latin typeface="Cambria Math"/>
                                </a:rPr>
                                <m:t>𝑜𝑠</m:t>
                              </m:r>
                            </m:e>
                            <m:sup>
                              <m:r>
                                <a:rPr lang="en-US" sz="2000" i="1">
                                  <a:latin typeface="Cambria Math"/>
                                </a:rPr>
                                <m:t>2</m:t>
                              </m:r>
                            </m:sup>
                          </m:sSup>
                          <m:r>
                            <a:rPr lang="en-US" sz="2000" i="1">
                              <a:latin typeface="Cambria Math"/>
                              <a:ea typeface="Cambria Math"/>
                            </a:rPr>
                            <m:t>𝛼</m:t>
                          </m:r>
                        </m:den>
                      </m:f>
                      <m:r>
                        <a:rPr lang="en-US" sz="2000" b="0" i="1" smtClean="0">
                          <a:latin typeface="Cambria Math"/>
                          <a:ea typeface="Cambria Math"/>
                        </a:rPr>
                        <m:t>,  </m:t>
                      </m:r>
                      <m:r>
                        <a:rPr lang="ru-RU" sz="2000" b="0" i="1" smtClean="0">
                          <a:latin typeface="Cambria Math" panose="02040503050406030204" pitchFamily="18" charset="0"/>
                          <a:ea typeface="Cambria Math"/>
                        </a:rPr>
                        <m:t>где</m:t>
                      </m:r>
                      <m:r>
                        <a:rPr lang="en-US" sz="2000" i="1">
                          <a:latin typeface="Cambria Math"/>
                          <a:ea typeface="Cambria Math"/>
                        </a:rPr>
                        <m:t> </m:t>
                      </m:r>
                      <m:r>
                        <a:rPr lang="en-US" sz="2000" i="1">
                          <a:latin typeface="Cambria Math"/>
                          <a:ea typeface="Cambria Math"/>
                        </a:rPr>
                        <m:t>𝛼</m:t>
                      </m:r>
                      <m:r>
                        <a:rPr lang="en-US" sz="2000" i="1">
                          <a:latin typeface="Cambria Math"/>
                          <a:ea typeface="Cambria Math"/>
                        </a:rPr>
                        <m:t>=</m:t>
                      </m:r>
                      <m:f>
                        <m:fPr>
                          <m:ctrlPr>
                            <a:rPr lang="en-US" sz="2000" i="1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fPr>
                        <m:num>
                          <m:r>
                            <a:rPr lang="en-US" sz="2000" i="1">
                              <a:latin typeface="Cambria Math"/>
                              <a:ea typeface="Cambria Math"/>
                            </a:rPr>
                            <m:t>𝜋</m:t>
                          </m:r>
                        </m:num>
                        <m:den>
                          <m:r>
                            <a:rPr lang="en-US" sz="2000" b="0" i="1" smtClean="0">
                              <a:latin typeface="Cambria Math"/>
                              <a:ea typeface="Cambria Math"/>
                            </a:rPr>
                            <m:t>6</m:t>
                          </m:r>
                        </m:den>
                      </m:f>
                    </m:oMath>
                  </m:oMathPara>
                </a14:m>
                <a:endParaRPr lang="ru-RU" sz="20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6" name="Прямоугольник 1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15641" y="2231638"/>
                <a:ext cx="5963589" cy="710066"/>
              </a:xfrm>
              <a:prstGeom prst="rect">
                <a:avLst/>
              </a:prstGeom>
              <a:blipFill>
                <a:blip r:embed="rId5"/>
                <a:stretch>
                  <a:fillRect b="-5263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Прямоугольник 10"/>
              <p:cNvSpPr/>
              <p:nvPr/>
            </p:nvSpPr>
            <p:spPr>
              <a:xfrm>
                <a:off x="46323" y="3191947"/>
                <a:ext cx="9043927" cy="173380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lnSpc>
                    <a:spcPct val="130000"/>
                  </a:lnSpc>
                </a:pPr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US" sz="2000" i="1" smtClean="0">
                          <a:latin typeface="Cambria Math" panose="02040503050406030204" pitchFamily="18" charset="0"/>
                        </a:rPr>
                        <m:t>1)</m:t>
                      </m:r>
                      <m:r>
                        <a:rPr lang="en-US" sz="2000" b="0" i="1" smtClean="0">
                          <a:latin typeface="Cambria Math"/>
                        </a:rPr>
                        <m:t> </m:t>
                      </m:r>
                      <m:f>
                        <m:fPr>
                          <m:ctrlPr>
                            <a:rPr lang="en-US" sz="20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US" sz="2000" b="1" i="1" smtClean="0">
                                  <a:solidFill>
                                    <a:srgbClr val="7030A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000" b="1" i="1" smtClean="0">
                                  <a:solidFill>
                                    <a:srgbClr val="7030A0"/>
                                  </a:solidFill>
                                  <a:latin typeface="Cambria Math"/>
                                </a:rPr>
                                <m:t>(</m:t>
                              </m:r>
                              <m:r>
                                <a:rPr lang="en-US" sz="2000" b="1" i="1" smtClean="0">
                                  <a:solidFill>
                                    <a:srgbClr val="7030A0"/>
                                  </a:solidFill>
                                  <a:latin typeface="Cambria Math"/>
                                </a:rPr>
                                <m:t>𝒔𝒊𝒏</m:t>
                              </m:r>
                              <m:r>
                                <a:rPr lang="en-US" sz="2000" b="1" i="1" smtClean="0">
                                  <a:solidFill>
                                    <a:srgbClr val="7030A0"/>
                                  </a:solidFill>
                                  <a:latin typeface="Cambria Math"/>
                                  <a:ea typeface="Cambria Math"/>
                                </a:rPr>
                                <m:t>𝜶</m:t>
                              </m:r>
                              <m:r>
                                <a:rPr lang="en-US" sz="2000" b="1" i="1" smtClean="0">
                                  <a:solidFill>
                                    <a:srgbClr val="7030A0"/>
                                  </a:solidFill>
                                  <a:latin typeface="Cambria Math"/>
                                  <a:ea typeface="Cambria Math"/>
                                </a:rPr>
                                <m:t>−</m:t>
                              </m:r>
                              <m:r>
                                <a:rPr lang="en-US" sz="2000" b="1" i="1" smtClean="0">
                                  <a:solidFill>
                                    <a:srgbClr val="7030A0"/>
                                  </a:solidFill>
                                  <a:latin typeface="Cambria Math"/>
                                  <a:ea typeface="Cambria Math"/>
                                </a:rPr>
                                <m:t>𝒄𝒐</m:t>
                              </m:r>
                              <m:r>
                                <a:rPr lang="en-US" sz="2000" b="1" i="1" smtClean="0">
                                  <a:solidFill>
                                    <a:srgbClr val="7030A0"/>
                                  </a:solidFill>
                                  <a:latin typeface="Cambria Math"/>
                                  <a:ea typeface="Cambria Math"/>
                                </a:rPr>
                                <m:t>𝜶</m:t>
                              </m:r>
                              <m:r>
                                <a:rPr lang="en-US" sz="2000" b="1" i="1" smtClean="0">
                                  <a:solidFill>
                                    <a:srgbClr val="7030A0"/>
                                  </a:solidFill>
                                  <a:latin typeface="Cambria Math"/>
                                  <a:ea typeface="Cambria Math"/>
                                </a:rPr>
                                <m:t>)</m:t>
                              </m:r>
                            </m:e>
                            <m:sup>
                              <m:r>
                                <a:rPr lang="en-US" sz="2000" b="1" i="1" smtClean="0">
                                  <a:solidFill>
                                    <a:srgbClr val="7030A0"/>
                                  </a:solidFill>
                                  <a:latin typeface="Cambria Math"/>
                                </a:rPr>
                                <m:t>𝟐</m:t>
                              </m:r>
                            </m:sup>
                          </m:sSup>
                        </m:num>
                        <m:den>
                          <m:sSup>
                            <m:sSupPr>
                              <m:ctrlPr>
                                <a:rPr lang="en-US" sz="2000" b="1" i="1" smtClean="0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000" b="1" i="1" smtClean="0">
                                  <a:solidFill>
                                    <a:srgbClr val="0070C0"/>
                                  </a:solidFill>
                                  <a:latin typeface="Cambria Math"/>
                                </a:rPr>
                                <m:t>𝒔𝒊𝒏</m:t>
                              </m:r>
                            </m:e>
                            <m:sup>
                              <m:r>
                                <a:rPr lang="en-US" sz="2000" b="1" i="1" smtClean="0">
                                  <a:solidFill>
                                    <a:srgbClr val="0070C0"/>
                                  </a:solidFill>
                                  <a:latin typeface="Cambria Math"/>
                                </a:rPr>
                                <m:t>𝟐</m:t>
                              </m:r>
                            </m:sup>
                          </m:sSup>
                          <m:r>
                            <a:rPr lang="en-US" sz="2000" b="1" i="1" smtClean="0">
                              <a:solidFill>
                                <a:srgbClr val="0070C0"/>
                              </a:solidFill>
                              <a:latin typeface="Cambria Math"/>
                              <a:ea typeface="Cambria Math"/>
                            </a:rPr>
                            <m:t>𝜶</m:t>
                          </m:r>
                        </m:den>
                      </m:f>
                      <m:r>
                        <a:rPr lang="en-US" sz="2000" b="0" i="1" smtClean="0">
                          <a:latin typeface="Cambria Math"/>
                        </a:rPr>
                        <m:t>−</m:t>
                      </m:r>
                      <m:d>
                        <m:dPr>
                          <m:ctrlPr>
                            <a:rPr lang="en-US" sz="20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000" b="0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1+</m:t>
                          </m:r>
                          <m:sSup>
                            <m:sSupPr>
                              <m:ctrlPr>
                                <a:rPr lang="en-US" sz="2000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000" b="0" i="1" smtClean="0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  <m:t>𝑐𝑡𝑔</m:t>
                              </m:r>
                            </m:e>
                            <m:sup>
                              <m:r>
                                <a:rPr lang="en-US" sz="2000" b="0" i="1" smtClean="0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  <m:t>2</m:t>
                              </m:r>
                            </m:sup>
                          </m:sSup>
                          <m:r>
                            <a:rPr lang="en-US" sz="2000" b="0" i="1" smtClean="0">
                              <a:solidFill>
                                <a:srgbClr val="FF0000"/>
                              </a:solidFill>
                              <a:latin typeface="Cambria Math"/>
                              <a:ea typeface="Cambria Math"/>
                            </a:rPr>
                            <m:t>𝛼</m:t>
                          </m:r>
                        </m:e>
                      </m:d>
                      <m:r>
                        <a:rPr lang="en-US" sz="2000" b="0" i="1" smtClean="0">
                          <a:latin typeface="Cambria Math"/>
                          <a:ea typeface="Cambria Math"/>
                        </a:rPr>
                        <m:t>=</m:t>
                      </m:r>
                      <m:f>
                        <m:fPr>
                          <m:ctrlPr>
                            <a:rPr lang="en-US" sz="2000" i="1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US" sz="2000" b="1" i="1">
                                  <a:solidFill>
                                    <a:srgbClr val="7030A0"/>
                                  </a:solidFill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sSupPr>
                            <m:e>
                              <m:r>
                                <a:rPr lang="en-US" sz="2000" b="1" i="1">
                                  <a:solidFill>
                                    <a:srgbClr val="7030A0"/>
                                  </a:solidFill>
                                  <a:latin typeface="Cambria Math"/>
                                  <a:ea typeface="Cambria Math"/>
                                </a:rPr>
                                <m:t>𝒔𝒊𝒏</m:t>
                              </m:r>
                            </m:e>
                            <m:sup>
                              <m:r>
                                <a:rPr lang="en-US" sz="2000" b="1" i="1">
                                  <a:solidFill>
                                    <a:srgbClr val="7030A0"/>
                                  </a:solidFill>
                                  <a:latin typeface="Cambria Math"/>
                                  <a:ea typeface="Cambria Math"/>
                                </a:rPr>
                                <m:t>𝟐</m:t>
                              </m:r>
                            </m:sup>
                          </m:sSup>
                          <m:r>
                            <a:rPr lang="en-US" sz="2000" b="1" i="1">
                              <a:solidFill>
                                <a:srgbClr val="7030A0"/>
                              </a:solidFill>
                              <a:latin typeface="Cambria Math"/>
                              <a:ea typeface="Cambria Math"/>
                            </a:rPr>
                            <m:t>𝜶</m:t>
                          </m:r>
                          <m:r>
                            <a:rPr lang="en-US" sz="2000" b="1" i="1" smtClean="0">
                              <a:solidFill>
                                <a:srgbClr val="7030A0"/>
                              </a:solidFill>
                              <a:latin typeface="Cambria Math"/>
                              <a:ea typeface="Cambria Math"/>
                            </a:rPr>
                            <m:t>−</m:t>
                          </m:r>
                          <m:r>
                            <a:rPr lang="en-US" sz="2000" b="1" i="1">
                              <a:solidFill>
                                <a:srgbClr val="7030A0"/>
                              </a:solidFill>
                              <a:latin typeface="Cambria Math"/>
                              <a:ea typeface="Cambria Math"/>
                            </a:rPr>
                            <m:t>𝟐</m:t>
                          </m:r>
                          <m:r>
                            <a:rPr lang="en-US" sz="2000" b="1" i="1">
                              <a:solidFill>
                                <a:srgbClr val="7030A0"/>
                              </a:solidFill>
                              <a:latin typeface="Cambria Math"/>
                              <a:ea typeface="Cambria Math"/>
                            </a:rPr>
                            <m:t>𝒔𝒊𝒏</m:t>
                          </m:r>
                          <m:r>
                            <a:rPr lang="en-US" sz="2000" b="1" i="1">
                              <a:solidFill>
                                <a:srgbClr val="7030A0"/>
                              </a:solidFill>
                              <a:latin typeface="Cambria Math"/>
                              <a:ea typeface="Cambria Math"/>
                            </a:rPr>
                            <m:t>𝜶</m:t>
                          </m:r>
                          <m:r>
                            <a:rPr lang="en-US" sz="2000" b="1" i="1">
                              <a:solidFill>
                                <a:srgbClr val="7030A0"/>
                              </a:solidFill>
                              <a:latin typeface="Cambria Math"/>
                              <a:ea typeface="Cambria Math"/>
                            </a:rPr>
                            <m:t>𝒄𝒐𝒔</m:t>
                          </m:r>
                          <m:r>
                            <a:rPr lang="en-US" sz="2000" b="1" i="1">
                              <a:solidFill>
                                <a:srgbClr val="7030A0"/>
                              </a:solidFill>
                              <a:latin typeface="Cambria Math"/>
                              <a:ea typeface="Cambria Math"/>
                            </a:rPr>
                            <m:t>𝜶</m:t>
                          </m:r>
                          <m:r>
                            <a:rPr lang="en-US" sz="2000" b="1" i="1">
                              <a:solidFill>
                                <a:srgbClr val="7030A0"/>
                              </a:solidFill>
                              <a:latin typeface="Cambria Math"/>
                              <a:ea typeface="Cambria Math"/>
                            </a:rPr>
                            <m:t>+</m:t>
                          </m:r>
                          <m:sSup>
                            <m:sSupPr>
                              <m:ctrlPr>
                                <a:rPr lang="en-US" sz="2000" b="1" i="1">
                                  <a:solidFill>
                                    <a:srgbClr val="7030A0"/>
                                  </a:solidFill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sSupPr>
                            <m:e>
                              <m:r>
                                <a:rPr lang="en-US" sz="2000" b="1" i="1">
                                  <a:solidFill>
                                    <a:srgbClr val="7030A0"/>
                                  </a:solidFill>
                                  <a:latin typeface="Cambria Math"/>
                                  <a:ea typeface="Cambria Math"/>
                                </a:rPr>
                                <m:t>𝒄𝒐𝒔</m:t>
                              </m:r>
                            </m:e>
                            <m:sup>
                              <m:r>
                                <a:rPr lang="en-US" sz="2000" b="1" i="1">
                                  <a:solidFill>
                                    <a:srgbClr val="7030A0"/>
                                  </a:solidFill>
                                  <a:latin typeface="Cambria Math"/>
                                  <a:ea typeface="Cambria Math"/>
                                </a:rPr>
                                <m:t>𝟐</m:t>
                              </m:r>
                            </m:sup>
                          </m:sSup>
                          <m:r>
                            <a:rPr lang="en-US" sz="2000" b="1" i="1">
                              <a:solidFill>
                                <a:srgbClr val="7030A0"/>
                              </a:solidFill>
                              <a:latin typeface="Cambria Math"/>
                              <a:ea typeface="Cambria Math"/>
                            </a:rPr>
                            <m:t>𝜶</m:t>
                          </m:r>
                        </m:num>
                        <m:den>
                          <m:sSup>
                            <m:sSupPr>
                              <m:ctrlPr>
                                <a:rPr lang="en-US" sz="2000" b="1" i="1" smtClean="0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sSupPr>
                            <m:e>
                              <m:r>
                                <a:rPr lang="en-US" sz="2000" b="1" i="1">
                                  <a:solidFill>
                                    <a:srgbClr val="0070C0"/>
                                  </a:solidFill>
                                  <a:latin typeface="Cambria Math"/>
                                  <a:ea typeface="Cambria Math"/>
                                </a:rPr>
                                <m:t>𝒔𝒊𝒏</m:t>
                              </m:r>
                            </m:e>
                            <m:sup>
                              <m:r>
                                <a:rPr lang="en-US" sz="2000" b="1" i="1">
                                  <a:solidFill>
                                    <a:srgbClr val="0070C0"/>
                                  </a:solidFill>
                                  <a:latin typeface="Cambria Math"/>
                                  <a:ea typeface="Cambria Math"/>
                                </a:rPr>
                                <m:t>𝟐</m:t>
                              </m:r>
                            </m:sup>
                          </m:sSup>
                          <m:r>
                            <a:rPr lang="en-US" sz="2000" b="1" i="1">
                              <a:solidFill>
                                <a:srgbClr val="0070C0"/>
                              </a:solidFill>
                              <a:latin typeface="Cambria Math"/>
                              <a:ea typeface="Cambria Math"/>
                            </a:rPr>
                            <m:t>𝜶</m:t>
                          </m:r>
                        </m:den>
                      </m:f>
                      <m:r>
                        <a:rPr lang="en-US" sz="2000" b="0" i="1" smtClean="0">
                          <a:latin typeface="Cambria Math"/>
                          <a:ea typeface="Cambria Math"/>
                        </a:rPr>
                        <m:t>−</m:t>
                      </m:r>
                      <m:f>
                        <m:fPr>
                          <m:ctrlPr>
                            <a:rPr lang="en-US" sz="20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fPr>
                        <m:num>
                          <m:r>
                            <a:rPr lang="en-US" sz="2000" b="0" i="1" smtClean="0">
                              <a:solidFill>
                                <a:srgbClr val="FF0000"/>
                              </a:solidFill>
                              <a:latin typeface="Cambria Math"/>
                              <a:ea typeface="Cambria Math"/>
                            </a:rPr>
                            <m:t>1</m:t>
                          </m:r>
                        </m:num>
                        <m:den>
                          <m:sSup>
                            <m:sSupPr>
                              <m:ctrlPr>
                                <a:rPr lang="en-US" sz="2000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sSupPr>
                            <m:e>
                              <m:r>
                                <a:rPr lang="en-US" sz="2000" i="1">
                                  <a:solidFill>
                                    <a:srgbClr val="FF0000"/>
                                  </a:solidFill>
                                  <a:latin typeface="Cambria Math"/>
                                  <a:ea typeface="Cambria Math"/>
                                </a:rPr>
                                <m:t>𝑠𝑖𝑛</m:t>
                              </m:r>
                            </m:e>
                            <m:sup>
                              <m:r>
                                <a:rPr lang="en-US" sz="2000" i="1">
                                  <a:solidFill>
                                    <a:srgbClr val="FF0000"/>
                                  </a:solidFill>
                                  <a:latin typeface="Cambria Math"/>
                                  <a:ea typeface="Cambria Math"/>
                                </a:rPr>
                                <m:t>2</m:t>
                              </m:r>
                            </m:sup>
                          </m:sSup>
                          <m:r>
                            <a:rPr lang="en-US" sz="2000" i="1">
                              <a:solidFill>
                                <a:srgbClr val="FF0000"/>
                              </a:solidFill>
                              <a:latin typeface="Cambria Math"/>
                              <a:ea typeface="Cambria Math"/>
                            </a:rPr>
                            <m:t>𝛼</m:t>
                          </m:r>
                        </m:den>
                      </m:f>
                      <m:r>
                        <a:rPr lang="en-US" sz="2000" b="0" i="1" smtClean="0">
                          <a:solidFill>
                            <a:srgbClr val="FF0000"/>
                          </a:solidFill>
                          <a:latin typeface="Cambria Math"/>
                          <a:ea typeface="Cambria Math"/>
                        </a:rPr>
                        <m:t>= </m:t>
                      </m:r>
                      <m:r>
                        <a:rPr lang="en-US" sz="2000" b="0" i="1" smtClean="0">
                          <a:solidFill>
                            <a:srgbClr val="7030A0"/>
                          </a:solidFill>
                          <a:latin typeface="Cambria Math"/>
                          <a:ea typeface="Cambria Math"/>
                        </a:rPr>
                        <m:t>=</m:t>
                      </m:r>
                      <m:f>
                        <m:fPr>
                          <m:ctrlPr>
                            <a:rPr lang="en-US" sz="2000" b="0" i="1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fPr>
                        <m:num>
                          <m:r>
                            <a:rPr lang="en-US" sz="2000" b="1" i="1" smtClean="0">
                              <a:solidFill>
                                <a:srgbClr val="7030A0"/>
                              </a:solidFill>
                              <a:latin typeface="Cambria Math"/>
                              <a:ea typeface="Cambria Math"/>
                            </a:rPr>
                            <m:t>𝟏</m:t>
                          </m:r>
                          <m:r>
                            <a:rPr lang="en-US" sz="2000" b="1" i="1" smtClean="0">
                              <a:solidFill>
                                <a:srgbClr val="7030A0"/>
                              </a:solidFill>
                              <a:latin typeface="Cambria Math"/>
                              <a:ea typeface="Cambria Math"/>
                            </a:rPr>
                            <m:t>−</m:t>
                          </m:r>
                          <m:r>
                            <a:rPr lang="en-US" sz="2000" b="1" i="1">
                              <a:solidFill>
                                <a:srgbClr val="7030A0"/>
                              </a:solidFill>
                              <a:latin typeface="Cambria Math"/>
                              <a:ea typeface="Cambria Math"/>
                            </a:rPr>
                            <m:t>𝟐</m:t>
                          </m:r>
                          <m:r>
                            <a:rPr lang="en-US" sz="2000" b="1" i="1">
                              <a:solidFill>
                                <a:srgbClr val="7030A0"/>
                              </a:solidFill>
                              <a:latin typeface="Cambria Math"/>
                              <a:ea typeface="Cambria Math"/>
                            </a:rPr>
                            <m:t>𝒔𝒊𝒏</m:t>
                          </m:r>
                          <m:r>
                            <a:rPr lang="en-US" sz="2000" b="1" i="1">
                              <a:solidFill>
                                <a:srgbClr val="7030A0"/>
                              </a:solidFill>
                              <a:latin typeface="Cambria Math"/>
                              <a:ea typeface="Cambria Math"/>
                            </a:rPr>
                            <m:t>𝜶</m:t>
                          </m:r>
                          <m:r>
                            <a:rPr lang="en-US" sz="2000" b="1" i="1">
                              <a:solidFill>
                                <a:srgbClr val="7030A0"/>
                              </a:solidFill>
                              <a:latin typeface="Cambria Math"/>
                              <a:ea typeface="Cambria Math"/>
                            </a:rPr>
                            <m:t>𝒄𝒐𝒔</m:t>
                          </m:r>
                          <m:r>
                            <a:rPr lang="en-US" sz="2000" b="1" i="1">
                              <a:solidFill>
                                <a:srgbClr val="7030A0"/>
                              </a:solidFill>
                              <a:latin typeface="Cambria Math"/>
                              <a:ea typeface="Cambria Math"/>
                            </a:rPr>
                            <m:t>𝜶</m:t>
                          </m:r>
                          <m:r>
                            <a:rPr lang="en-US" sz="2000" b="1" i="1" smtClean="0">
                              <a:solidFill>
                                <a:srgbClr val="FF0000"/>
                              </a:solidFill>
                              <a:latin typeface="Cambria Math"/>
                              <a:ea typeface="Cambria Math"/>
                            </a:rPr>
                            <m:t>−</m:t>
                          </m:r>
                          <m:r>
                            <a:rPr lang="en-US" sz="2000" b="1" i="1" smtClean="0">
                              <a:solidFill>
                                <a:srgbClr val="FF0000"/>
                              </a:solidFill>
                              <a:latin typeface="Cambria Math"/>
                              <a:ea typeface="Cambria Math"/>
                            </a:rPr>
                            <m:t>𝟏</m:t>
                          </m:r>
                        </m:num>
                        <m:den>
                          <m:sSup>
                            <m:sSupPr>
                              <m:ctrlPr>
                                <a:rPr lang="en-US" sz="2000" b="1" i="1" smtClean="0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sSupPr>
                            <m:e>
                              <m:r>
                                <a:rPr lang="en-US" sz="2000" b="1" i="1" smtClean="0">
                                  <a:solidFill>
                                    <a:srgbClr val="0070C0"/>
                                  </a:solidFill>
                                  <a:latin typeface="Cambria Math"/>
                                  <a:ea typeface="Cambria Math"/>
                                </a:rPr>
                                <m:t>𝒔𝒊𝒏</m:t>
                              </m:r>
                            </m:e>
                            <m:sup>
                              <m:r>
                                <a:rPr lang="en-US" sz="2000" b="1" i="1" smtClean="0">
                                  <a:solidFill>
                                    <a:srgbClr val="0070C0"/>
                                  </a:solidFill>
                                  <a:latin typeface="Cambria Math"/>
                                  <a:ea typeface="Cambria Math"/>
                                </a:rPr>
                                <m:t>𝟐</m:t>
                              </m:r>
                            </m:sup>
                          </m:sSup>
                          <m:r>
                            <a:rPr lang="en-US" sz="2000" b="1" i="1" smtClean="0">
                              <a:solidFill>
                                <a:srgbClr val="0070C0"/>
                              </a:solidFill>
                              <a:latin typeface="Cambria Math"/>
                              <a:ea typeface="Cambria Math"/>
                            </a:rPr>
                            <m:t>𝜶</m:t>
                          </m:r>
                        </m:den>
                      </m:f>
                      <m:r>
                        <a:rPr lang="en-US" sz="2000" b="0" i="1" smtClean="0">
                          <a:solidFill>
                            <a:srgbClr val="7030A0"/>
                          </a:solidFill>
                          <a:latin typeface="Cambria Math"/>
                          <a:ea typeface="Cambria Math"/>
                        </a:rPr>
                        <m:t>=</m:t>
                      </m:r>
                      <m:f>
                        <m:fPr>
                          <m:ctrlPr>
                            <a:rPr lang="en-US" sz="2000" b="0" i="1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fPr>
                        <m:num>
                          <m:r>
                            <a:rPr lang="en-US" sz="2000" b="0" i="1" smtClean="0">
                              <a:solidFill>
                                <a:srgbClr val="7030A0"/>
                              </a:solidFill>
                              <a:latin typeface="Cambria Math"/>
                              <a:ea typeface="Cambria Math"/>
                            </a:rPr>
                            <m:t>−</m:t>
                          </m:r>
                          <m:r>
                            <a:rPr lang="en-US" sz="2000" b="1" i="1">
                              <a:solidFill>
                                <a:srgbClr val="7030A0"/>
                              </a:solidFill>
                              <a:latin typeface="Cambria Math"/>
                              <a:ea typeface="Cambria Math"/>
                            </a:rPr>
                            <m:t>𝟐</m:t>
                          </m:r>
                          <m:r>
                            <a:rPr lang="en-US" sz="2000" b="1" i="1">
                              <a:solidFill>
                                <a:srgbClr val="7030A0"/>
                              </a:solidFill>
                              <a:latin typeface="Cambria Math"/>
                              <a:ea typeface="Cambria Math"/>
                            </a:rPr>
                            <m:t>𝒔𝒊𝒏</m:t>
                          </m:r>
                          <m:r>
                            <a:rPr lang="en-US" sz="2000" b="1" i="1">
                              <a:solidFill>
                                <a:srgbClr val="7030A0"/>
                              </a:solidFill>
                              <a:latin typeface="Cambria Math"/>
                              <a:ea typeface="Cambria Math"/>
                            </a:rPr>
                            <m:t>𝜶</m:t>
                          </m:r>
                          <m:r>
                            <a:rPr lang="en-US" sz="2000" b="1" i="1">
                              <a:solidFill>
                                <a:srgbClr val="7030A0"/>
                              </a:solidFill>
                              <a:latin typeface="Cambria Math"/>
                              <a:ea typeface="Cambria Math"/>
                            </a:rPr>
                            <m:t>𝒄𝒐𝒔</m:t>
                          </m:r>
                          <m:r>
                            <a:rPr lang="en-US" sz="2000" b="1" i="1">
                              <a:solidFill>
                                <a:srgbClr val="7030A0"/>
                              </a:solidFill>
                              <a:latin typeface="Cambria Math"/>
                              <a:ea typeface="Cambria Math"/>
                            </a:rPr>
                            <m:t>𝜶</m:t>
                          </m:r>
                        </m:num>
                        <m:den>
                          <m:r>
                            <a:rPr lang="en-US" sz="2000" b="1" i="1" smtClean="0">
                              <a:solidFill>
                                <a:srgbClr val="0070C0"/>
                              </a:solidFill>
                              <a:latin typeface="Cambria Math"/>
                              <a:ea typeface="Cambria Math"/>
                            </a:rPr>
                            <m:t>𝒔𝒊𝒏</m:t>
                          </m:r>
                          <m:r>
                            <a:rPr lang="en-US" sz="2000" b="1" i="1" smtClean="0">
                              <a:solidFill>
                                <a:srgbClr val="0070C0"/>
                              </a:solidFill>
                              <a:latin typeface="Cambria Math"/>
                              <a:ea typeface="Cambria Math"/>
                            </a:rPr>
                            <m:t>𝜶</m:t>
                          </m:r>
                          <m:r>
                            <a:rPr lang="en-US" sz="2000" b="1" i="1" smtClean="0">
                              <a:solidFill>
                                <a:srgbClr val="0070C0"/>
                              </a:solidFill>
                              <a:latin typeface="Cambria Math"/>
                              <a:ea typeface="Cambria Math"/>
                            </a:rPr>
                            <m:t>∙</m:t>
                          </m:r>
                          <m:r>
                            <a:rPr lang="en-US" sz="2000" b="1" i="1" smtClean="0">
                              <a:solidFill>
                                <a:srgbClr val="0070C0"/>
                              </a:solidFill>
                              <a:latin typeface="Cambria Math"/>
                              <a:ea typeface="Cambria Math"/>
                            </a:rPr>
                            <m:t>𝒔𝒊𝒏</m:t>
                          </m:r>
                          <m:r>
                            <a:rPr lang="en-US" sz="2000" b="1" i="1" smtClean="0">
                              <a:solidFill>
                                <a:srgbClr val="0070C0"/>
                              </a:solidFill>
                              <a:latin typeface="Cambria Math"/>
                              <a:ea typeface="Cambria Math"/>
                            </a:rPr>
                            <m:t>𝜶</m:t>
                          </m:r>
                        </m:den>
                      </m:f>
                      <m:r>
                        <a:rPr lang="en-US" sz="2000" b="0" i="1" smtClean="0">
                          <a:solidFill>
                            <a:srgbClr val="7030A0"/>
                          </a:solidFill>
                          <a:latin typeface="Cambria Math"/>
                          <a:ea typeface="Cambria Math"/>
                        </a:rPr>
                        <m:t>=</m:t>
                      </m:r>
                      <m:f>
                        <m:fPr>
                          <m:ctrlPr>
                            <a:rPr lang="en-US" sz="2000" b="0" i="1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fPr>
                        <m:num>
                          <m:r>
                            <a:rPr lang="en-US" sz="2000" b="0" i="1" smtClean="0">
                              <a:solidFill>
                                <a:srgbClr val="7030A0"/>
                              </a:solidFill>
                              <a:latin typeface="Cambria Math"/>
                              <a:ea typeface="Cambria Math"/>
                            </a:rPr>
                            <m:t>−2</m:t>
                          </m:r>
                          <m:r>
                            <a:rPr lang="en-US" sz="2000" b="0" i="1" smtClean="0">
                              <a:solidFill>
                                <a:srgbClr val="7030A0"/>
                              </a:solidFill>
                              <a:latin typeface="Cambria Math"/>
                              <a:ea typeface="Cambria Math"/>
                            </a:rPr>
                            <m:t>𝑐𝑜𝑠</m:t>
                          </m:r>
                          <m:r>
                            <a:rPr lang="en-US" sz="2000" b="0" i="1" smtClean="0">
                              <a:solidFill>
                                <a:srgbClr val="7030A0"/>
                              </a:solidFill>
                              <a:latin typeface="Cambria Math"/>
                              <a:ea typeface="Cambria Math"/>
                            </a:rPr>
                            <m:t>𝛼</m:t>
                          </m:r>
                        </m:num>
                        <m:den>
                          <m:r>
                            <a:rPr lang="en-US" sz="2000" b="0" i="1" smtClean="0">
                              <a:solidFill>
                                <a:srgbClr val="0070C0"/>
                              </a:solidFill>
                              <a:latin typeface="Cambria Math"/>
                              <a:ea typeface="Cambria Math"/>
                            </a:rPr>
                            <m:t>𝑠𝑖𝑛</m:t>
                          </m:r>
                          <m:r>
                            <a:rPr lang="en-US" sz="2000" b="0" i="1" smtClean="0">
                              <a:solidFill>
                                <a:srgbClr val="0070C0"/>
                              </a:solidFill>
                              <a:latin typeface="Cambria Math"/>
                              <a:ea typeface="Cambria Math"/>
                            </a:rPr>
                            <m:t>𝛼</m:t>
                          </m:r>
                        </m:den>
                      </m:f>
                      <m:r>
                        <a:rPr lang="en-US" sz="2000" b="0" i="1" smtClean="0">
                          <a:solidFill>
                            <a:srgbClr val="7030A0"/>
                          </a:solidFill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sz="2000" b="1" i="1" smtClean="0">
                          <a:solidFill>
                            <a:srgbClr val="00B0F0"/>
                          </a:solidFill>
                          <a:latin typeface="Cambria Math"/>
                          <a:ea typeface="Cambria Math"/>
                        </a:rPr>
                        <m:t>−</m:t>
                      </m:r>
                      <m:r>
                        <a:rPr lang="en-US" sz="2000" b="1" i="1" smtClean="0">
                          <a:solidFill>
                            <a:srgbClr val="00B0F0"/>
                          </a:solidFill>
                          <a:latin typeface="Cambria Math"/>
                          <a:ea typeface="Cambria Math"/>
                        </a:rPr>
                        <m:t>𝟐</m:t>
                      </m:r>
                      <m:r>
                        <a:rPr lang="en-US" sz="2000" b="1" i="1" smtClean="0">
                          <a:solidFill>
                            <a:srgbClr val="00B0F0"/>
                          </a:solidFill>
                          <a:latin typeface="Cambria Math"/>
                          <a:ea typeface="Cambria Math"/>
                        </a:rPr>
                        <m:t>𝒄𝒕𝒈</m:t>
                      </m:r>
                      <m:r>
                        <a:rPr lang="en-US" sz="2000" b="1" i="1" smtClean="0">
                          <a:solidFill>
                            <a:srgbClr val="00B0F0"/>
                          </a:solidFill>
                          <a:latin typeface="Cambria Math"/>
                          <a:ea typeface="Cambria Math"/>
                        </a:rPr>
                        <m:t>𝜶</m:t>
                      </m:r>
                      <m:r>
                        <a:rPr lang="en-US" sz="2000" b="1" i="1" smtClean="0">
                          <a:solidFill>
                            <a:srgbClr val="00B0F0"/>
                          </a:solidFill>
                          <a:latin typeface="Cambria Math"/>
                          <a:ea typeface="Cambria Math"/>
                        </a:rPr>
                        <m:t>=−</m:t>
                      </m:r>
                      <m:r>
                        <a:rPr lang="en-US" sz="2000" b="1" i="1" smtClean="0">
                          <a:solidFill>
                            <a:srgbClr val="00B0F0"/>
                          </a:solidFill>
                          <a:latin typeface="Cambria Math"/>
                          <a:ea typeface="Cambria Math"/>
                        </a:rPr>
                        <m:t>𝟐</m:t>
                      </m:r>
                      <m:r>
                        <a:rPr lang="en-US" sz="2000" b="1" i="1" smtClean="0">
                          <a:solidFill>
                            <a:srgbClr val="00B0F0"/>
                          </a:solidFill>
                          <a:latin typeface="Cambria Math"/>
                          <a:ea typeface="Cambria Math"/>
                        </a:rPr>
                        <m:t>∙</m:t>
                      </m:r>
                      <m:f>
                        <m:fPr>
                          <m:ctrlPr>
                            <a:rPr lang="en-US" sz="2000" b="1" i="1" smtClean="0">
                              <a:solidFill>
                                <a:srgbClr val="00B0F0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fPr>
                        <m:num>
                          <m:r>
                            <a:rPr lang="en-US" sz="2000" b="1" i="1" smtClean="0">
                              <a:solidFill>
                                <a:srgbClr val="00B0F0"/>
                              </a:solidFill>
                              <a:latin typeface="Cambria Math"/>
                              <a:ea typeface="Cambria Math"/>
                            </a:rPr>
                            <m:t>𝟏</m:t>
                          </m:r>
                        </m:num>
                        <m:den>
                          <m:rad>
                            <m:radPr>
                              <m:degHide m:val="on"/>
                              <m:ctrlPr>
                                <a:rPr lang="en-US" sz="2000" b="1" i="1">
                                  <a:solidFill>
                                    <a:srgbClr val="00B0F0"/>
                                  </a:solidFill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sz="2000" b="1" i="1">
                                  <a:solidFill>
                                    <a:srgbClr val="00B0F0"/>
                                  </a:solidFill>
                                  <a:latin typeface="Cambria Math"/>
                                  <a:ea typeface="Cambria Math"/>
                                </a:rPr>
                                <m:t>𝟑</m:t>
                              </m:r>
                            </m:e>
                          </m:rad>
                        </m:den>
                      </m:f>
                      <m:r>
                        <a:rPr lang="en-US" sz="2000" b="1" i="1" smtClean="0">
                          <a:solidFill>
                            <a:srgbClr val="00B0F0"/>
                          </a:solidFill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sz="2000" b="1" i="1" smtClean="0">
                          <a:solidFill>
                            <a:srgbClr val="7030A0"/>
                          </a:solidFill>
                          <a:latin typeface="Cambria Math"/>
                          <a:ea typeface="Cambria Math"/>
                        </a:rPr>
                        <m:t>−</m:t>
                      </m:r>
                      <m:f>
                        <m:fPr>
                          <m:ctrlPr>
                            <a:rPr lang="en-US" sz="2000" b="1" i="1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fPr>
                        <m:num>
                          <m:r>
                            <a:rPr lang="en-US" sz="2000" b="1" i="1" smtClean="0">
                              <a:solidFill>
                                <a:srgbClr val="7030A0"/>
                              </a:solidFill>
                              <a:latin typeface="Cambria Math"/>
                              <a:ea typeface="Cambria Math"/>
                            </a:rPr>
                            <m:t>𝟐</m:t>
                          </m:r>
                        </m:num>
                        <m:den>
                          <m:rad>
                            <m:radPr>
                              <m:degHide m:val="on"/>
                              <m:ctrlPr>
                                <a:rPr lang="en-US" sz="2000" b="1" i="1">
                                  <a:solidFill>
                                    <a:srgbClr val="7030A0"/>
                                  </a:solidFill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sz="2000" b="1" i="1">
                                  <a:solidFill>
                                    <a:srgbClr val="7030A0"/>
                                  </a:solidFill>
                                  <a:latin typeface="Cambria Math"/>
                                  <a:ea typeface="Cambria Math"/>
                                </a:rPr>
                                <m:t>𝟑</m:t>
                              </m:r>
                            </m:e>
                          </m:rad>
                        </m:den>
                      </m:f>
                    </m:oMath>
                  </m:oMathPara>
                </a14:m>
                <a:endParaRPr lang="ru-RU" sz="2000" b="1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1" name="Прямоугольник 1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323" y="3191947"/>
                <a:ext cx="9043927" cy="1733808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8144740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2" grpId="0"/>
      <p:bldP spid="16" grpId="0"/>
      <p:bldP spid="11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1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object 4"/>
          <p:cNvSpPr txBox="1">
            <a:spLocks/>
          </p:cNvSpPr>
          <p:nvPr/>
        </p:nvSpPr>
        <p:spPr>
          <a:xfrm>
            <a:off x="0" y="127308"/>
            <a:ext cx="9144000" cy="457314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ru-RU" sz="2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ПРОВЕРКА САМОСТОЯТЕЛЬНОЙ РАБОТЫ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Прямоугольник 10"/>
              <p:cNvSpPr/>
              <p:nvPr/>
            </p:nvSpPr>
            <p:spPr>
              <a:xfrm>
                <a:off x="31998" y="987574"/>
                <a:ext cx="9043927" cy="198605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US" sz="2000" b="0" i="1" smtClean="0">
                          <a:latin typeface="Cambria Math"/>
                        </a:rPr>
                        <m:t>2</m:t>
                      </m:r>
                      <m:r>
                        <a:rPr lang="en-US" sz="2000" i="1" smtClean="0">
                          <a:latin typeface="Cambria Math" panose="02040503050406030204" pitchFamily="18" charset="0"/>
                        </a:rPr>
                        <m:t>)</m:t>
                      </m:r>
                      <m:r>
                        <a:rPr lang="en-US" sz="2000" b="0" i="1" smtClean="0">
                          <a:latin typeface="Cambria Math"/>
                        </a:rPr>
                        <m:t> </m:t>
                      </m:r>
                      <m:d>
                        <m:dPr>
                          <m:ctrlPr>
                            <a:rPr lang="en-US" sz="2000" b="1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000" b="1" i="1">
                              <a:solidFill>
                                <a:srgbClr val="0070C0"/>
                              </a:solidFill>
                              <a:latin typeface="Cambria Math"/>
                            </a:rPr>
                            <m:t>𝟏</m:t>
                          </m:r>
                          <m:r>
                            <a:rPr lang="en-US" sz="2000" b="1" i="1">
                              <a:solidFill>
                                <a:srgbClr val="0070C0"/>
                              </a:solidFill>
                              <a:latin typeface="Cambria Math"/>
                            </a:rPr>
                            <m:t>+</m:t>
                          </m:r>
                          <m:sSup>
                            <m:sSupPr>
                              <m:ctrlPr>
                                <a:rPr lang="en-US" sz="2000" b="1" i="1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000" b="1" i="1">
                                  <a:solidFill>
                                    <a:srgbClr val="0070C0"/>
                                  </a:solidFill>
                                  <a:latin typeface="Cambria Math"/>
                                </a:rPr>
                                <m:t>𝒕𝒈</m:t>
                              </m:r>
                            </m:e>
                            <m:sup>
                              <m:r>
                                <a:rPr lang="en-US" sz="2000" b="1" i="1">
                                  <a:solidFill>
                                    <a:srgbClr val="0070C0"/>
                                  </a:solidFill>
                                  <a:latin typeface="Cambria Math"/>
                                </a:rPr>
                                <m:t>𝟐</m:t>
                              </m:r>
                            </m:sup>
                          </m:sSup>
                          <m:r>
                            <a:rPr lang="en-US" sz="2000" b="1" i="1">
                              <a:solidFill>
                                <a:srgbClr val="0070C0"/>
                              </a:solidFill>
                              <a:latin typeface="Cambria Math"/>
                              <a:ea typeface="Cambria Math"/>
                            </a:rPr>
                            <m:t>𝜶</m:t>
                          </m:r>
                        </m:e>
                      </m:d>
                      <m:r>
                        <a:rPr lang="en-US" sz="2000" b="1" i="1" smtClean="0">
                          <a:solidFill>
                            <a:srgbClr val="0070C0"/>
                          </a:solidFill>
                          <a:latin typeface="Cambria Math"/>
                          <a:ea typeface="Cambria Math"/>
                        </a:rPr>
                        <m:t>−</m:t>
                      </m:r>
                      <m:f>
                        <m:fPr>
                          <m:ctrlPr>
                            <a:rPr lang="en-US" sz="20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US" sz="2000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en-US" sz="2000" b="1" i="1" smtClean="0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2000" b="1" i="1" smtClean="0">
                                      <a:solidFill>
                                        <a:srgbClr val="FF0000"/>
                                      </a:solidFill>
                                      <a:latin typeface="Cambria Math"/>
                                    </a:rPr>
                                    <m:t>𝒔𝒊𝒏</m:t>
                                  </m:r>
                                  <m:r>
                                    <a:rPr lang="en-US" sz="2000" b="1" i="1" smtClean="0">
                                      <a:solidFill>
                                        <a:srgbClr val="FF0000"/>
                                      </a:solidFill>
                                      <a:latin typeface="Cambria Math"/>
                                      <a:ea typeface="Cambria Math"/>
                                    </a:rPr>
                                    <m:t>𝜶</m:t>
                                  </m:r>
                                  <m:r>
                                    <a:rPr lang="en-US" sz="2000" b="1" i="1" smtClean="0">
                                      <a:solidFill>
                                        <a:srgbClr val="FF0000"/>
                                      </a:solidFill>
                                      <a:latin typeface="Cambria Math"/>
                                      <a:ea typeface="Cambria Math"/>
                                    </a:rPr>
                                    <m:t>−</m:t>
                                  </m:r>
                                  <m:r>
                                    <a:rPr lang="en-US" sz="2000" b="1" i="1" smtClean="0">
                                      <a:solidFill>
                                        <a:srgbClr val="FF0000"/>
                                      </a:solidFill>
                                      <a:latin typeface="Cambria Math"/>
                                      <a:ea typeface="Cambria Math"/>
                                    </a:rPr>
                                    <m:t>𝒄𝒐</m:t>
                                  </m:r>
                                  <m:r>
                                    <a:rPr lang="en-US" sz="2000" b="1" i="1" smtClean="0">
                                      <a:solidFill>
                                        <a:srgbClr val="FF0000"/>
                                      </a:solidFill>
                                      <a:latin typeface="Cambria Math"/>
                                      <a:ea typeface="Cambria Math"/>
                                    </a:rPr>
                                    <m:t>𝜶</m:t>
                                  </m:r>
                                </m:e>
                              </m:d>
                            </m:e>
                            <m:sup>
                              <m:r>
                                <a:rPr lang="en-US" sz="2000" b="1" i="1" smtClean="0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  <m:t>𝟐</m:t>
                              </m:r>
                            </m:sup>
                          </m:sSup>
                        </m:num>
                        <m:den>
                          <m:sSup>
                            <m:sSupPr>
                              <m:ctrlPr>
                                <a:rPr lang="en-US" sz="2000" b="1" i="1" smtClean="0">
                                  <a:solidFill>
                                    <a:srgbClr val="7030A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000" b="1" i="1" smtClean="0">
                                  <a:solidFill>
                                    <a:srgbClr val="7030A0"/>
                                  </a:solidFill>
                                  <a:latin typeface="Cambria Math"/>
                                </a:rPr>
                                <m:t>𝒄𝒐𝒔</m:t>
                              </m:r>
                            </m:e>
                            <m:sup>
                              <m:r>
                                <a:rPr lang="en-US" sz="2000" b="1" i="1" smtClean="0">
                                  <a:solidFill>
                                    <a:srgbClr val="7030A0"/>
                                  </a:solidFill>
                                  <a:latin typeface="Cambria Math"/>
                                </a:rPr>
                                <m:t>𝟐</m:t>
                              </m:r>
                            </m:sup>
                          </m:sSup>
                          <m:r>
                            <a:rPr lang="en-US" sz="2000" b="1" i="1" smtClean="0">
                              <a:solidFill>
                                <a:srgbClr val="7030A0"/>
                              </a:solidFill>
                              <a:latin typeface="Cambria Math"/>
                              <a:ea typeface="Cambria Math"/>
                            </a:rPr>
                            <m:t>𝜶</m:t>
                          </m:r>
                        </m:den>
                      </m:f>
                      <m:r>
                        <a:rPr lang="en-US" sz="2000" b="0" i="1" smtClean="0">
                          <a:latin typeface="Cambria Math"/>
                          <a:ea typeface="Cambria Math"/>
                        </a:rPr>
                        <m:t>=</m:t>
                      </m:r>
                      <m:f>
                        <m:fPr>
                          <m:ctrlPr>
                            <a:rPr lang="en-US" sz="2000" b="1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fPr>
                        <m:num>
                          <m:r>
                            <a:rPr lang="en-US" sz="2000" b="1" i="1">
                              <a:solidFill>
                                <a:srgbClr val="0070C0"/>
                              </a:solidFill>
                              <a:latin typeface="Cambria Math"/>
                              <a:ea typeface="Cambria Math"/>
                            </a:rPr>
                            <m:t>𝟏</m:t>
                          </m:r>
                        </m:num>
                        <m:den>
                          <m:sSup>
                            <m:sSupPr>
                              <m:ctrlPr>
                                <a:rPr lang="en-US" sz="2000" b="1" i="1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sSupPr>
                            <m:e>
                              <m:r>
                                <a:rPr lang="en-US" sz="2000" b="1" i="1" smtClean="0">
                                  <a:solidFill>
                                    <a:srgbClr val="0070C0"/>
                                  </a:solidFill>
                                  <a:latin typeface="Cambria Math"/>
                                  <a:ea typeface="Cambria Math"/>
                                </a:rPr>
                                <m:t>𝒄𝒐𝒔</m:t>
                              </m:r>
                            </m:e>
                            <m:sup>
                              <m:r>
                                <a:rPr lang="en-US" sz="2000" b="1" i="1">
                                  <a:solidFill>
                                    <a:srgbClr val="0070C0"/>
                                  </a:solidFill>
                                  <a:latin typeface="Cambria Math"/>
                                  <a:ea typeface="Cambria Math"/>
                                </a:rPr>
                                <m:t>𝟐</m:t>
                              </m:r>
                            </m:sup>
                          </m:sSup>
                          <m:r>
                            <a:rPr lang="en-US" sz="2000" b="1" i="1">
                              <a:solidFill>
                                <a:srgbClr val="0070C0"/>
                              </a:solidFill>
                              <a:latin typeface="Cambria Math"/>
                              <a:ea typeface="Cambria Math"/>
                            </a:rPr>
                            <m:t>𝜶</m:t>
                          </m:r>
                        </m:den>
                      </m:f>
                      <m:r>
                        <a:rPr lang="en-US" sz="2000" b="1" i="1" smtClean="0">
                          <a:solidFill>
                            <a:srgbClr val="0070C0"/>
                          </a:solidFill>
                          <a:latin typeface="Cambria Math"/>
                          <a:ea typeface="Cambria Math"/>
                        </a:rPr>
                        <m:t>−</m:t>
                      </m:r>
                      <m:f>
                        <m:fPr>
                          <m:ctrlPr>
                            <a:rPr lang="en-US" sz="2000" i="1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US" sz="2000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sSupPr>
                            <m:e>
                              <m:r>
                                <a:rPr lang="en-US" sz="2000" b="1" i="1">
                                  <a:solidFill>
                                    <a:srgbClr val="FF0000"/>
                                  </a:solidFill>
                                  <a:latin typeface="Cambria Math"/>
                                  <a:ea typeface="Cambria Math"/>
                                </a:rPr>
                                <m:t>𝒔𝒊𝒏</m:t>
                              </m:r>
                            </m:e>
                            <m:sup>
                              <m:r>
                                <a:rPr lang="en-US" sz="2000" b="1" i="1">
                                  <a:solidFill>
                                    <a:srgbClr val="FF0000"/>
                                  </a:solidFill>
                                  <a:latin typeface="Cambria Math"/>
                                  <a:ea typeface="Cambria Math"/>
                                </a:rPr>
                                <m:t>𝟐</m:t>
                              </m:r>
                            </m:sup>
                          </m:sSup>
                          <m:r>
                            <a:rPr lang="en-US" sz="2000" b="1" i="1">
                              <a:solidFill>
                                <a:srgbClr val="FF0000"/>
                              </a:solidFill>
                              <a:latin typeface="Cambria Math"/>
                              <a:ea typeface="Cambria Math"/>
                            </a:rPr>
                            <m:t>𝜶</m:t>
                          </m:r>
                          <m:r>
                            <a:rPr lang="en-US" sz="2000" b="1" i="1" smtClean="0">
                              <a:solidFill>
                                <a:srgbClr val="FF0000"/>
                              </a:solidFill>
                              <a:latin typeface="Cambria Math"/>
                              <a:ea typeface="Cambria Math"/>
                            </a:rPr>
                            <m:t>−</m:t>
                          </m:r>
                          <m:r>
                            <a:rPr lang="en-US" sz="2000" b="1" i="1">
                              <a:solidFill>
                                <a:srgbClr val="FF0000"/>
                              </a:solidFill>
                              <a:latin typeface="Cambria Math"/>
                              <a:ea typeface="Cambria Math"/>
                            </a:rPr>
                            <m:t>𝟐</m:t>
                          </m:r>
                          <m:r>
                            <a:rPr lang="en-US" sz="2000" b="1" i="1">
                              <a:solidFill>
                                <a:srgbClr val="FF0000"/>
                              </a:solidFill>
                              <a:latin typeface="Cambria Math"/>
                              <a:ea typeface="Cambria Math"/>
                            </a:rPr>
                            <m:t>𝒔𝒊𝒏</m:t>
                          </m:r>
                          <m:r>
                            <a:rPr lang="en-US" sz="2000" b="1" i="1">
                              <a:solidFill>
                                <a:srgbClr val="FF0000"/>
                              </a:solidFill>
                              <a:latin typeface="Cambria Math"/>
                              <a:ea typeface="Cambria Math"/>
                            </a:rPr>
                            <m:t>𝜶</m:t>
                          </m:r>
                          <m:r>
                            <a:rPr lang="en-US" sz="2000" b="1" i="1">
                              <a:solidFill>
                                <a:srgbClr val="FF0000"/>
                              </a:solidFill>
                              <a:latin typeface="Cambria Math"/>
                              <a:ea typeface="Cambria Math"/>
                            </a:rPr>
                            <m:t>𝒄𝒐𝒔</m:t>
                          </m:r>
                          <m:r>
                            <a:rPr lang="en-US" sz="2000" b="1" i="1">
                              <a:solidFill>
                                <a:srgbClr val="FF0000"/>
                              </a:solidFill>
                              <a:latin typeface="Cambria Math"/>
                              <a:ea typeface="Cambria Math"/>
                            </a:rPr>
                            <m:t>𝜶</m:t>
                          </m:r>
                          <m:r>
                            <a:rPr lang="en-US" sz="2000" b="1" i="1">
                              <a:solidFill>
                                <a:srgbClr val="FF0000"/>
                              </a:solidFill>
                              <a:latin typeface="Cambria Math"/>
                              <a:ea typeface="Cambria Math"/>
                            </a:rPr>
                            <m:t>+</m:t>
                          </m:r>
                          <m:sSup>
                            <m:sSupPr>
                              <m:ctrlPr>
                                <a:rPr lang="en-US" sz="2000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sSupPr>
                            <m:e>
                              <m:r>
                                <a:rPr lang="en-US" sz="2000" b="1" i="1">
                                  <a:solidFill>
                                    <a:srgbClr val="FF0000"/>
                                  </a:solidFill>
                                  <a:latin typeface="Cambria Math"/>
                                  <a:ea typeface="Cambria Math"/>
                                </a:rPr>
                                <m:t>𝒄𝒐𝒔</m:t>
                              </m:r>
                            </m:e>
                            <m:sup>
                              <m:r>
                                <a:rPr lang="en-US" sz="2000" b="1" i="1">
                                  <a:solidFill>
                                    <a:srgbClr val="FF0000"/>
                                  </a:solidFill>
                                  <a:latin typeface="Cambria Math"/>
                                  <a:ea typeface="Cambria Math"/>
                                </a:rPr>
                                <m:t>𝟐</m:t>
                              </m:r>
                            </m:sup>
                          </m:sSup>
                          <m:r>
                            <a:rPr lang="en-US" sz="2000" b="1" i="1">
                              <a:solidFill>
                                <a:srgbClr val="FF0000"/>
                              </a:solidFill>
                              <a:latin typeface="Cambria Math"/>
                              <a:ea typeface="Cambria Math"/>
                            </a:rPr>
                            <m:t>𝜶</m:t>
                          </m:r>
                        </m:num>
                        <m:den>
                          <m:sSup>
                            <m:sSupPr>
                              <m:ctrlPr>
                                <a:rPr lang="en-US" sz="2000" b="1" i="1" smtClean="0">
                                  <a:solidFill>
                                    <a:srgbClr val="7030A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000" b="1" i="1">
                                  <a:solidFill>
                                    <a:srgbClr val="7030A0"/>
                                  </a:solidFill>
                                  <a:latin typeface="Cambria Math"/>
                                </a:rPr>
                                <m:t>𝒄𝒐𝒔</m:t>
                              </m:r>
                            </m:e>
                            <m:sup>
                              <m:r>
                                <a:rPr lang="en-US" sz="2000" b="1" i="1">
                                  <a:solidFill>
                                    <a:srgbClr val="7030A0"/>
                                  </a:solidFill>
                                  <a:latin typeface="Cambria Math"/>
                                </a:rPr>
                                <m:t>𝟐</m:t>
                              </m:r>
                            </m:sup>
                          </m:sSup>
                          <m:r>
                            <a:rPr lang="en-US" sz="2000" b="1" i="1">
                              <a:solidFill>
                                <a:srgbClr val="7030A0"/>
                              </a:solidFill>
                              <a:latin typeface="Cambria Math"/>
                              <a:ea typeface="Cambria Math"/>
                            </a:rPr>
                            <m:t>𝜶</m:t>
                          </m:r>
                        </m:den>
                      </m:f>
                      <m:r>
                        <a:rPr lang="en-US" sz="2000" b="0" i="1" smtClean="0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sz="2000" b="0" i="1" smtClean="0">
                          <a:solidFill>
                            <a:srgbClr val="7030A0"/>
                          </a:solidFill>
                          <a:latin typeface="Cambria Math"/>
                          <a:ea typeface="Cambria Math"/>
                        </a:rPr>
                        <m:t>=</m:t>
                      </m:r>
                      <m:f>
                        <m:fPr>
                          <m:ctrlPr>
                            <a:rPr lang="en-US" sz="2000" b="0" i="1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fPr>
                        <m:num>
                          <m:r>
                            <a:rPr lang="en-US" sz="2000" b="1" i="1" smtClean="0">
                              <a:solidFill>
                                <a:srgbClr val="0070C0"/>
                              </a:solidFill>
                              <a:latin typeface="Cambria Math"/>
                              <a:ea typeface="Cambria Math"/>
                            </a:rPr>
                            <m:t>𝟏</m:t>
                          </m:r>
                          <m:r>
                            <a:rPr lang="en-US" sz="2000" b="1" i="1" smtClean="0">
                              <a:solidFill>
                                <a:srgbClr val="0070C0"/>
                              </a:solidFill>
                              <a:latin typeface="Cambria Math"/>
                              <a:ea typeface="Cambria Math"/>
                            </a:rPr>
                            <m:t>+</m:t>
                          </m:r>
                          <m:r>
                            <a:rPr lang="en-US" sz="2000" b="1" i="1" smtClean="0">
                              <a:solidFill>
                                <a:srgbClr val="FF0000"/>
                              </a:solidFill>
                              <a:latin typeface="Cambria Math"/>
                              <a:ea typeface="Cambria Math"/>
                            </a:rPr>
                            <m:t>𝟐</m:t>
                          </m:r>
                          <m:r>
                            <a:rPr lang="en-US" sz="2000" b="1" i="1" smtClean="0">
                              <a:solidFill>
                                <a:srgbClr val="FF0000"/>
                              </a:solidFill>
                              <a:latin typeface="Cambria Math"/>
                              <a:ea typeface="Cambria Math"/>
                            </a:rPr>
                            <m:t>𝒔𝒊𝒏</m:t>
                          </m:r>
                          <m:r>
                            <a:rPr lang="en-US" sz="2000" b="1" i="1" smtClean="0">
                              <a:solidFill>
                                <a:srgbClr val="FF0000"/>
                              </a:solidFill>
                              <a:latin typeface="Cambria Math"/>
                              <a:ea typeface="Cambria Math"/>
                            </a:rPr>
                            <m:t>𝜶</m:t>
                          </m:r>
                          <m:r>
                            <a:rPr lang="en-US" sz="2000" b="1" i="1" smtClean="0">
                              <a:solidFill>
                                <a:srgbClr val="FF0000"/>
                              </a:solidFill>
                              <a:latin typeface="Cambria Math"/>
                              <a:ea typeface="Cambria Math"/>
                            </a:rPr>
                            <m:t>𝒄𝒐𝒔</m:t>
                          </m:r>
                          <m:r>
                            <a:rPr lang="en-US" sz="2000" b="1" i="1" smtClean="0">
                              <a:solidFill>
                                <a:srgbClr val="FF0000"/>
                              </a:solidFill>
                              <a:latin typeface="Cambria Math"/>
                              <a:ea typeface="Cambria Math"/>
                            </a:rPr>
                            <m:t>𝜶</m:t>
                          </m:r>
                          <m:r>
                            <a:rPr lang="en-US" sz="2000" b="1" i="1" smtClean="0">
                              <a:solidFill>
                                <a:srgbClr val="FF0000"/>
                              </a:solidFill>
                              <a:latin typeface="Cambria Math"/>
                              <a:ea typeface="Cambria Math"/>
                            </a:rPr>
                            <m:t>−</m:t>
                          </m:r>
                          <m:r>
                            <a:rPr lang="en-US" sz="2000" b="1" i="1" smtClean="0">
                              <a:solidFill>
                                <a:srgbClr val="FF0000"/>
                              </a:solidFill>
                              <a:latin typeface="Cambria Math"/>
                              <a:ea typeface="Cambria Math"/>
                            </a:rPr>
                            <m:t>𝟏</m:t>
                          </m:r>
                        </m:num>
                        <m:den>
                          <m:sSup>
                            <m:sSupPr>
                              <m:ctrlPr>
                                <a:rPr lang="en-US" sz="2000" b="1" i="1" smtClean="0">
                                  <a:solidFill>
                                    <a:srgbClr val="7030A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000" b="1" i="1">
                                  <a:solidFill>
                                    <a:srgbClr val="7030A0"/>
                                  </a:solidFill>
                                  <a:latin typeface="Cambria Math"/>
                                </a:rPr>
                                <m:t>𝒄𝒐𝒔</m:t>
                              </m:r>
                            </m:e>
                            <m:sup>
                              <m:r>
                                <a:rPr lang="en-US" sz="2000" b="1" i="1">
                                  <a:solidFill>
                                    <a:srgbClr val="7030A0"/>
                                  </a:solidFill>
                                  <a:latin typeface="Cambria Math"/>
                                </a:rPr>
                                <m:t>𝟐</m:t>
                              </m:r>
                            </m:sup>
                          </m:sSup>
                          <m:r>
                            <a:rPr lang="en-US" sz="2000" b="1" i="1">
                              <a:solidFill>
                                <a:srgbClr val="7030A0"/>
                              </a:solidFill>
                              <a:latin typeface="Cambria Math"/>
                              <a:ea typeface="Cambria Math"/>
                            </a:rPr>
                            <m:t>𝜶</m:t>
                          </m:r>
                        </m:den>
                      </m:f>
                      <m:r>
                        <a:rPr lang="en-US" sz="2000" b="0" i="1" smtClean="0">
                          <a:solidFill>
                            <a:srgbClr val="7030A0"/>
                          </a:solidFill>
                          <a:latin typeface="Cambria Math"/>
                          <a:ea typeface="Cambria Math"/>
                        </a:rPr>
                        <m:t>=</m:t>
                      </m:r>
                      <m:f>
                        <m:fPr>
                          <m:ctrlPr>
                            <a:rPr lang="en-US" sz="2000" b="0" i="1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fPr>
                        <m:num>
                          <m:r>
                            <a:rPr lang="en-US" sz="2000" b="1" i="1">
                              <a:solidFill>
                                <a:srgbClr val="FF0000"/>
                              </a:solidFill>
                              <a:latin typeface="Cambria Math"/>
                              <a:ea typeface="Cambria Math"/>
                            </a:rPr>
                            <m:t>𝟐</m:t>
                          </m:r>
                          <m:r>
                            <a:rPr lang="en-US" sz="2000" b="1" i="1">
                              <a:solidFill>
                                <a:srgbClr val="FF0000"/>
                              </a:solidFill>
                              <a:latin typeface="Cambria Math"/>
                              <a:ea typeface="Cambria Math"/>
                            </a:rPr>
                            <m:t>𝒔𝒊𝒏</m:t>
                          </m:r>
                          <m:r>
                            <a:rPr lang="en-US" sz="2000" b="1" i="1">
                              <a:solidFill>
                                <a:srgbClr val="FF0000"/>
                              </a:solidFill>
                              <a:latin typeface="Cambria Math"/>
                              <a:ea typeface="Cambria Math"/>
                            </a:rPr>
                            <m:t>𝜶</m:t>
                          </m:r>
                          <m:r>
                            <a:rPr lang="en-US" sz="2000" b="1" i="1">
                              <a:solidFill>
                                <a:srgbClr val="FF0000"/>
                              </a:solidFill>
                              <a:latin typeface="Cambria Math"/>
                              <a:ea typeface="Cambria Math"/>
                            </a:rPr>
                            <m:t>𝒄𝒐𝒔</m:t>
                          </m:r>
                          <m:r>
                            <a:rPr lang="en-US" sz="2000" b="1" i="1">
                              <a:solidFill>
                                <a:srgbClr val="FF0000"/>
                              </a:solidFill>
                              <a:latin typeface="Cambria Math"/>
                              <a:ea typeface="Cambria Math"/>
                            </a:rPr>
                            <m:t>𝜶</m:t>
                          </m:r>
                        </m:num>
                        <m:den>
                          <m:r>
                            <a:rPr lang="en-US" sz="2000" b="1" i="1" smtClean="0">
                              <a:solidFill>
                                <a:srgbClr val="7030A0"/>
                              </a:solidFill>
                              <a:latin typeface="Cambria Math"/>
                              <a:ea typeface="Cambria Math"/>
                            </a:rPr>
                            <m:t>𝒄𝒐𝒔</m:t>
                          </m:r>
                          <m:r>
                            <a:rPr lang="en-US" sz="2000" b="1" i="1" smtClean="0">
                              <a:solidFill>
                                <a:srgbClr val="7030A0"/>
                              </a:solidFill>
                              <a:latin typeface="Cambria Math"/>
                              <a:ea typeface="Cambria Math"/>
                            </a:rPr>
                            <m:t>𝜶</m:t>
                          </m:r>
                          <m:r>
                            <a:rPr lang="en-US" sz="2000" b="1" i="1" smtClean="0">
                              <a:solidFill>
                                <a:srgbClr val="7030A0"/>
                              </a:solidFill>
                              <a:latin typeface="Cambria Math"/>
                              <a:ea typeface="Cambria Math"/>
                            </a:rPr>
                            <m:t>∙</m:t>
                          </m:r>
                          <m:r>
                            <a:rPr lang="en-US" sz="2000" b="1" i="1" smtClean="0">
                              <a:solidFill>
                                <a:srgbClr val="7030A0"/>
                              </a:solidFill>
                              <a:latin typeface="Cambria Math"/>
                              <a:ea typeface="Cambria Math"/>
                            </a:rPr>
                            <m:t>𝒄𝒐𝒔</m:t>
                          </m:r>
                          <m:r>
                            <a:rPr lang="en-US" sz="2000" b="1" i="1" smtClean="0">
                              <a:solidFill>
                                <a:srgbClr val="7030A0"/>
                              </a:solidFill>
                              <a:latin typeface="Cambria Math"/>
                              <a:ea typeface="Cambria Math"/>
                            </a:rPr>
                            <m:t>𝜶</m:t>
                          </m:r>
                        </m:den>
                      </m:f>
                      <m:r>
                        <a:rPr lang="en-US" sz="2000" b="0" i="1" smtClean="0">
                          <a:solidFill>
                            <a:srgbClr val="7030A0"/>
                          </a:solidFill>
                          <a:latin typeface="Cambria Math"/>
                          <a:ea typeface="Cambria Math"/>
                        </a:rPr>
                        <m:t>=</m:t>
                      </m:r>
                      <m:f>
                        <m:fPr>
                          <m:ctrlPr>
                            <a:rPr lang="en-US" sz="2000" b="0" i="1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fPr>
                        <m:num>
                          <m:r>
                            <a:rPr lang="en-US" sz="2000" b="0" i="1" smtClean="0">
                              <a:solidFill>
                                <a:srgbClr val="FF0000"/>
                              </a:solidFill>
                              <a:latin typeface="Cambria Math"/>
                              <a:ea typeface="Cambria Math"/>
                            </a:rPr>
                            <m:t>2</m:t>
                          </m:r>
                          <m:r>
                            <a:rPr lang="en-US" sz="2000" b="0" i="1" smtClean="0">
                              <a:solidFill>
                                <a:srgbClr val="FF0000"/>
                              </a:solidFill>
                              <a:latin typeface="Cambria Math"/>
                              <a:ea typeface="Cambria Math"/>
                            </a:rPr>
                            <m:t>𝑠𝑖𝑛</m:t>
                          </m:r>
                          <m:r>
                            <a:rPr lang="en-US" sz="2000" b="0" i="1" smtClean="0">
                              <a:solidFill>
                                <a:srgbClr val="FF0000"/>
                              </a:solidFill>
                              <a:latin typeface="Cambria Math"/>
                              <a:ea typeface="Cambria Math"/>
                            </a:rPr>
                            <m:t>𝛼</m:t>
                          </m:r>
                        </m:num>
                        <m:den>
                          <m:r>
                            <a:rPr lang="en-US" sz="2000" b="0" i="1" smtClean="0">
                              <a:solidFill>
                                <a:srgbClr val="7030A0"/>
                              </a:solidFill>
                              <a:latin typeface="Cambria Math"/>
                              <a:ea typeface="Cambria Math"/>
                            </a:rPr>
                            <m:t>𝑐𝑜𝑠</m:t>
                          </m:r>
                          <m:r>
                            <a:rPr lang="en-US" sz="2000" b="0" i="1" smtClean="0">
                              <a:solidFill>
                                <a:srgbClr val="7030A0"/>
                              </a:solidFill>
                              <a:latin typeface="Cambria Math"/>
                              <a:ea typeface="Cambria Math"/>
                            </a:rPr>
                            <m:t>𝛼</m:t>
                          </m:r>
                        </m:den>
                      </m:f>
                      <m:r>
                        <a:rPr lang="en-US" sz="2000" b="0" i="1" smtClean="0">
                          <a:solidFill>
                            <a:srgbClr val="7030A0"/>
                          </a:solidFill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sz="2000" b="1" i="1" smtClean="0">
                          <a:solidFill>
                            <a:srgbClr val="00B0F0"/>
                          </a:solidFill>
                          <a:latin typeface="Cambria Math"/>
                          <a:ea typeface="Cambria Math"/>
                        </a:rPr>
                        <m:t>𝟐</m:t>
                      </m:r>
                      <m:r>
                        <a:rPr lang="en-US" sz="2000" b="1" i="1" smtClean="0">
                          <a:solidFill>
                            <a:srgbClr val="00B0F0"/>
                          </a:solidFill>
                          <a:latin typeface="Cambria Math"/>
                          <a:ea typeface="Cambria Math"/>
                        </a:rPr>
                        <m:t>𝒕𝒈</m:t>
                      </m:r>
                      <m:r>
                        <a:rPr lang="en-US" sz="2000" b="1" i="1" smtClean="0">
                          <a:solidFill>
                            <a:srgbClr val="00B0F0"/>
                          </a:solidFill>
                          <a:latin typeface="Cambria Math"/>
                          <a:ea typeface="Cambria Math"/>
                        </a:rPr>
                        <m:t>𝜶</m:t>
                      </m:r>
                      <m:r>
                        <a:rPr lang="en-US" sz="2000" b="1" i="1" smtClean="0">
                          <a:solidFill>
                            <a:srgbClr val="00B0F0"/>
                          </a:solidFill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sz="2000" b="1" i="1" smtClean="0">
                          <a:solidFill>
                            <a:srgbClr val="00B0F0"/>
                          </a:solidFill>
                          <a:latin typeface="Cambria Math"/>
                          <a:ea typeface="Cambria Math"/>
                        </a:rPr>
                        <m:t>𝟐</m:t>
                      </m:r>
                      <m:r>
                        <a:rPr lang="en-US" sz="2000" b="1" i="1" smtClean="0">
                          <a:solidFill>
                            <a:srgbClr val="00B0F0"/>
                          </a:solidFill>
                          <a:latin typeface="Cambria Math"/>
                          <a:ea typeface="Cambria Math"/>
                        </a:rPr>
                        <m:t>∙</m:t>
                      </m:r>
                      <m:f>
                        <m:fPr>
                          <m:ctrlPr>
                            <a:rPr lang="en-US" sz="2000" b="1" i="1" smtClean="0">
                              <a:solidFill>
                                <a:srgbClr val="00B0F0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fPr>
                        <m:num>
                          <m:r>
                            <a:rPr lang="en-US" sz="2000" b="1" i="1" smtClean="0">
                              <a:solidFill>
                                <a:srgbClr val="00B0F0"/>
                              </a:solidFill>
                              <a:latin typeface="Cambria Math"/>
                              <a:ea typeface="Cambria Math"/>
                            </a:rPr>
                            <m:t>𝟏</m:t>
                          </m:r>
                        </m:num>
                        <m:den>
                          <m:rad>
                            <m:radPr>
                              <m:degHide m:val="on"/>
                              <m:ctrlPr>
                                <a:rPr lang="en-US" sz="2000" b="1" i="1">
                                  <a:solidFill>
                                    <a:srgbClr val="00B0F0"/>
                                  </a:solidFill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sz="2000" b="1" i="1">
                                  <a:solidFill>
                                    <a:srgbClr val="00B0F0"/>
                                  </a:solidFill>
                                  <a:latin typeface="Cambria Math"/>
                                  <a:ea typeface="Cambria Math"/>
                                </a:rPr>
                                <m:t>𝟑</m:t>
                              </m:r>
                            </m:e>
                          </m:rad>
                        </m:den>
                      </m:f>
                      <m:r>
                        <a:rPr lang="en-US" sz="2000" b="1" i="1" smtClean="0">
                          <a:solidFill>
                            <a:srgbClr val="00B0F0"/>
                          </a:solidFill>
                          <a:latin typeface="Cambria Math"/>
                          <a:ea typeface="Cambria Math"/>
                        </a:rPr>
                        <m:t>=</m:t>
                      </m:r>
                      <m:f>
                        <m:fPr>
                          <m:ctrlPr>
                            <a:rPr lang="en-US" sz="2000" b="1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fPr>
                        <m:num>
                          <m:r>
                            <a:rPr lang="en-US" sz="2000" b="1" i="1" smtClean="0">
                              <a:solidFill>
                                <a:srgbClr val="00B050"/>
                              </a:solidFill>
                              <a:latin typeface="Cambria Math"/>
                              <a:ea typeface="Cambria Math"/>
                            </a:rPr>
                            <m:t>𝟐</m:t>
                          </m:r>
                        </m:num>
                        <m:den>
                          <m:rad>
                            <m:radPr>
                              <m:degHide m:val="on"/>
                              <m:ctrlPr>
                                <a:rPr lang="en-US" sz="2000" b="1" i="1"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sz="2000" b="1" i="1">
                                  <a:solidFill>
                                    <a:srgbClr val="00B050"/>
                                  </a:solidFill>
                                  <a:latin typeface="Cambria Math"/>
                                  <a:ea typeface="Cambria Math"/>
                                </a:rPr>
                                <m:t>𝟑</m:t>
                              </m:r>
                            </m:e>
                          </m:rad>
                        </m:den>
                      </m:f>
                    </m:oMath>
                  </m:oMathPara>
                </a14:m>
                <a:endParaRPr lang="ru-RU" sz="2000" b="1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1" name="Прямоугольник 1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998" y="987574"/>
                <a:ext cx="9043927" cy="1986057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Прямоугольник 12"/>
              <p:cNvSpPr/>
              <p:nvPr/>
            </p:nvSpPr>
            <p:spPr>
              <a:xfrm>
                <a:off x="4788024" y="3363838"/>
                <a:ext cx="3381951" cy="7344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ru-RU" sz="2800" b="1" dirty="0">
                    <a:solidFill>
                      <a:srgbClr val="00B050"/>
                    </a:solidFill>
                  </a:rPr>
                  <a:t>Ответ</a:t>
                </a:r>
                <a14:m>
                  <m:oMath xmlns:m="http://schemas.openxmlformats.org/officeDocument/2006/math">
                    <m:r>
                      <a:rPr lang="en-US" sz="2800" b="1" i="1" smtClean="0">
                        <a:solidFill>
                          <a:srgbClr val="00B050"/>
                        </a:solidFill>
                        <a:latin typeface="Cambria Math"/>
                      </a:rPr>
                      <m:t>: </m:t>
                    </m:r>
                  </m:oMath>
                </a14:m>
                <a:r>
                  <a:rPr lang="en-US" sz="2800" b="1" dirty="0">
                    <a:solidFill>
                      <a:srgbClr val="0070C0"/>
                    </a:solidFill>
                    <a:latin typeface="Arial" pitchFamily="34" charset="0"/>
                    <a:cs typeface="Arial" pitchFamily="34" charset="0"/>
                  </a:rPr>
                  <a:t>1)</a:t>
                </a:r>
                <a:r>
                  <a:rPr lang="en-US" sz="2800" b="1" dirty="0">
                    <a:solidFill>
                      <a:srgbClr val="0070C0"/>
                    </a:solidFill>
                    <a:latin typeface="Arial" pitchFamily="34" charset="0"/>
                    <a:ea typeface="Cambria Math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800" b="1" i="0" smtClean="0">
                        <a:solidFill>
                          <a:srgbClr val="0070C0"/>
                        </a:solidFill>
                        <a:latin typeface="Cambria Math"/>
                        <a:ea typeface="Cambria Math"/>
                      </a:rPr>
                      <m:t>−</m:t>
                    </m:r>
                    <m:f>
                      <m:fPr>
                        <m:ctrlPr>
                          <a:rPr lang="en-US" sz="28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fPr>
                      <m:num>
                        <m:r>
                          <a:rPr lang="en-US" sz="2800" b="1" i="1">
                            <a:solidFill>
                              <a:srgbClr val="0070C0"/>
                            </a:solidFill>
                            <a:latin typeface="Cambria Math"/>
                            <a:ea typeface="Cambria Math"/>
                          </a:rPr>
                          <m:t>𝟐</m:t>
                        </m:r>
                      </m:num>
                      <m:den>
                        <m:rad>
                          <m:radPr>
                            <m:degHide m:val="on"/>
                            <m:ctrlPr>
                              <a:rPr lang="en-US" sz="2800" b="1" i="1">
                                <a:solidFill>
                                  <a:srgbClr val="0070C0"/>
                                </a:solidFill>
                                <a:latin typeface="Cambria Math" panose="02040503050406030204" pitchFamily="18" charset="0"/>
                                <a:ea typeface="Cambria Math"/>
                              </a:rPr>
                            </m:ctrlPr>
                          </m:radPr>
                          <m:deg/>
                          <m:e>
                            <m:r>
                              <a:rPr lang="en-US" sz="2800" b="1" i="1">
                                <a:solidFill>
                                  <a:srgbClr val="0070C0"/>
                                </a:solidFill>
                                <a:latin typeface="Cambria Math"/>
                                <a:ea typeface="Cambria Math"/>
                              </a:rPr>
                              <m:t>𝟑</m:t>
                            </m:r>
                          </m:e>
                        </m:rad>
                      </m:den>
                    </m:f>
                  </m:oMath>
                </a14:m>
                <a:r>
                  <a:rPr lang="en-US" sz="2800" b="1" dirty="0">
                    <a:solidFill>
                      <a:srgbClr val="0070C0"/>
                    </a:solidFill>
                    <a:latin typeface="Arial" pitchFamily="34" charset="0"/>
                    <a:cs typeface="Arial" pitchFamily="34" charset="0"/>
                  </a:rPr>
                  <a:t>;  2)</a:t>
                </a:r>
                <a:r>
                  <a:rPr lang="en-US" sz="2800" b="1" dirty="0">
                    <a:solidFill>
                      <a:srgbClr val="0070C0"/>
                    </a:solidFill>
                    <a:latin typeface="Arial" pitchFamily="34" charset="0"/>
                    <a:ea typeface="Cambria Math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8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fPr>
                      <m:num>
                        <m:r>
                          <a:rPr lang="en-US" sz="2800" b="1" i="1">
                            <a:solidFill>
                              <a:srgbClr val="0070C0"/>
                            </a:solidFill>
                            <a:latin typeface="Cambria Math"/>
                            <a:ea typeface="Cambria Math"/>
                          </a:rPr>
                          <m:t>𝟐</m:t>
                        </m:r>
                      </m:num>
                      <m:den>
                        <m:rad>
                          <m:radPr>
                            <m:degHide m:val="on"/>
                            <m:ctrlPr>
                              <a:rPr lang="en-US" sz="2800" b="1" i="1">
                                <a:solidFill>
                                  <a:srgbClr val="0070C0"/>
                                </a:solidFill>
                                <a:latin typeface="Cambria Math" panose="02040503050406030204" pitchFamily="18" charset="0"/>
                                <a:ea typeface="Cambria Math"/>
                              </a:rPr>
                            </m:ctrlPr>
                          </m:radPr>
                          <m:deg/>
                          <m:e>
                            <m:r>
                              <a:rPr lang="en-US" sz="2800" b="1" i="1">
                                <a:solidFill>
                                  <a:srgbClr val="0070C0"/>
                                </a:solidFill>
                                <a:latin typeface="Cambria Math"/>
                                <a:ea typeface="Cambria Math"/>
                              </a:rPr>
                              <m:t>𝟑</m:t>
                            </m:r>
                          </m:e>
                        </m:rad>
                      </m:den>
                    </m:f>
                  </m:oMath>
                </a14:m>
                <a:endParaRPr lang="ru-RU" sz="2800" b="1" dirty="0">
                  <a:solidFill>
                    <a:srgbClr val="0070C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3" name="Прямоугольник 1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88024" y="3363838"/>
                <a:ext cx="3381951" cy="734432"/>
              </a:xfrm>
              <a:prstGeom prst="rect">
                <a:avLst/>
              </a:prstGeom>
              <a:blipFill>
                <a:blip r:embed="rId4"/>
                <a:stretch>
                  <a:fillRect l="-3358" b="-6780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00811209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1800" dirty="0"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object 4"/>
              <p:cNvSpPr txBox="1">
                <a:spLocks/>
              </p:cNvSpPr>
              <p:nvPr/>
            </p:nvSpPr>
            <p:spPr>
              <a:xfrm>
                <a:off x="0" y="69579"/>
                <a:ext cx="9144000" cy="519639"/>
              </a:xfrm>
              <a:prstGeom prst="rect">
                <a:avLst/>
              </a:prstGeom>
            </p:spPr>
            <p:txBody>
              <a:bodyPr vert="horz" wrap="square" lIns="0" tIns="26171" rIns="0" bIns="0" rtlCol="0">
                <a:spAutoFit/>
              </a:bodyPr>
              <a:lstStyle>
                <a:lvl1pPr>
                  <a:defRPr sz="2650" b="1" i="0">
                    <a:solidFill>
                      <a:srgbClr val="FEFEFE"/>
                    </a:solidFill>
                    <a:latin typeface="Arial"/>
                    <a:ea typeface="+mj-ea"/>
                    <a:cs typeface="Arial"/>
                  </a:defRPr>
                </a:lvl1pPr>
              </a:lstStyle>
              <a:p>
                <a:pPr marL="20131" algn="ctr">
                  <a:lnSpc>
                    <a:spcPts val="4431"/>
                  </a:lnSpc>
                </a:pPr>
                <a:r>
                  <a:rPr lang="ru-RU" sz="2400" dirty="0">
                    <a:solidFill>
                      <a:schemeClr val="bg1"/>
                    </a:solidFill>
                  </a:rPr>
                  <a:t>СИНУС, КОСИНУС, ТАНГЕНС И КОТАНГЕНС УГЛОВ </a:t>
                </a:r>
                <a14:m>
                  <m:oMath xmlns:m="http://schemas.openxmlformats.org/officeDocument/2006/math">
                    <m:r>
                      <a:rPr lang="ru-RU" sz="2400" i="1" dirty="0">
                        <a:solidFill>
                          <a:schemeClr val="bg1"/>
                        </a:solidFill>
                        <a:latin typeface="Cambria Math"/>
                        <a:ea typeface="Cambria Math"/>
                      </a:rPr>
                      <m:t>𝜶</m:t>
                    </m:r>
                  </m:oMath>
                </a14:m>
                <a:r>
                  <a:rPr lang="ru-RU" sz="2400" dirty="0">
                    <a:solidFill>
                      <a:schemeClr val="bg1"/>
                    </a:solidFill>
                  </a:rPr>
                  <a:t> И</a:t>
                </a:r>
                <a:r>
                  <a:rPr lang="en-US" sz="2400" dirty="0">
                    <a:solidFill>
                      <a:schemeClr val="bg1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US" sz="2400">
                        <a:solidFill>
                          <a:schemeClr val="bg1"/>
                        </a:solidFill>
                        <a:latin typeface="Cambria Math"/>
                        <a:ea typeface="Cambria Math"/>
                      </a:rPr>
                      <m:t>−</m:t>
                    </m:r>
                    <m:r>
                      <a:rPr lang="ru-RU" sz="2400" i="1">
                        <a:solidFill>
                          <a:schemeClr val="bg1"/>
                        </a:solidFill>
                        <a:latin typeface="Cambria Math"/>
                        <a:ea typeface="Cambria Math"/>
                      </a:rPr>
                      <m:t>𝜶</m:t>
                    </m:r>
                  </m:oMath>
                </a14:m>
                <a:r>
                  <a:rPr lang="en-US" sz="2400" dirty="0">
                    <a:solidFill>
                      <a:schemeClr val="bg1"/>
                    </a:solidFill>
                  </a:rPr>
                  <a:t> </a:t>
                </a:r>
              </a:p>
            </p:txBody>
          </p:sp>
        </mc:Choice>
        <mc:Fallback xmlns="">
          <p:sp>
            <p:nvSpPr>
              <p:cNvPr id="5" name="object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69579"/>
                <a:ext cx="9144000" cy="519639"/>
              </a:xfrm>
              <a:prstGeom prst="rect">
                <a:avLst/>
              </a:prstGeom>
              <a:blipFill>
                <a:blip r:embed="rId2"/>
                <a:stretch>
                  <a:fillRect b="-33333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1" name="Прямая со стрелкой 10"/>
          <p:cNvCxnSpPr/>
          <p:nvPr/>
        </p:nvCxnSpPr>
        <p:spPr>
          <a:xfrm>
            <a:off x="107504" y="3178436"/>
            <a:ext cx="4014290" cy="0"/>
          </a:xfrm>
          <a:prstGeom prst="straightConnector1">
            <a:avLst/>
          </a:prstGeom>
          <a:ln>
            <a:solidFill>
              <a:srgbClr val="002060"/>
            </a:solidFill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2" name="Прямая со стрелкой 11"/>
          <p:cNvCxnSpPr/>
          <p:nvPr/>
        </p:nvCxnSpPr>
        <p:spPr>
          <a:xfrm flipV="1">
            <a:off x="1782960" y="1009116"/>
            <a:ext cx="34440" cy="3956700"/>
          </a:xfrm>
          <a:prstGeom prst="straightConnector1">
            <a:avLst/>
          </a:prstGeom>
          <a:ln>
            <a:solidFill>
              <a:srgbClr val="002060"/>
            </a:solidFill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3" name="Кольцо 12"/>
          <p:cNvSpPr/>
          <p:nvPr/>
        </p:nvSpPr>
        <p:spPr>
          <a:xfrm>
            <a:off x="323528" y="1734061"/>
            <a:ext cx="3044858" cy="2851156"/>
          </a:xfrm>
          <a:prstGeom prst="donut">
            <a:avLst>
              <a:gd name="adj" fmla="val 833"/>
            </a:avLst>
          </a:prstGeom>
          <a:ln>
            <a:solidFill>
              <a:srgbClr val="00B0F0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n>
                <a:solidFill>
                  <a:sysClr val="windowText" lastClr="000000"/>
                </a:solidFill>
              </a:ln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Прямоугольник 13"/>
              <p:cNvSpPr/>
              <p:nvPr/>
            </p:nvSpPr>
            <p:spPr>
              <a:xfrm>
                <a:off x="1322469" y="948665"/>
                <a:ext cx="446404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/>
                          <a:ea typeface="Cambria Math"/>
                        </a:rPr>
                        <m:t>𝑦</m:t>
                      </m:r>
                    </m:oMath>
                  </m:oMathPara>
                </a14:m>
                <a:endParaRPr lang="ru-RU" sz="24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4" name="Прямоугольник 1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22469" y="948665"/>
                <a:ext cx="446404" cy="461665"/>
              </a:xfrm>
              <a:prstGeom prst="rect">
                <a:avLst/>
              </a:prstGeom>
              <a:blipFill rotWithShape="1">
                <a:blip r:embed="rId3"/>
                <a:stretch>
                  <a:fillRect b="-1333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Прямоугольник 14"/>
              <p:cNvSpPr/>
              <p:nvPr/>
            </p:nvSpPr>
            <p:spPr>
              <a:xfrm>
                <a:off x="3730790" y="3221194"/>
                <a:ext cx="442429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/>
                          <a:ea typeface="Cambria Math"/>
                        </a:rPr>
                        <m:t>𝑥</m:t>
                      </m:r>
                    </m:oMath>
                  </m:oMathPara>
                </a14:m>
                <a:endParaRPr lang="ru-RU" sz="24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5" name="Прямоугольник 1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30790" y="3221194"/>
                <a:ext cx="442429" cy="461665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6" name="Овал 15"/>
          <p:cNvSpPr/>
          <p:nvPr/>
        </p:nvSpPr>
        <p:spPr>
          <a:xfrm>
            <a:off x="2825650" y="2101823"/>
            <a:ext cx="138397" cy="112176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7" name="Прямоугольник 16"/>
              <p:cNvSpPr/>
              <p:nvPr/>
            </p:nvSpPr>
            <p:spPr>
              <a:xfrm>
                <a:off x="2325610" y="2757346"/>
                <a:ext cx="380232" cy="33855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1600" b="1" i="1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𝜶</m:t>
                      </m:r>
                    </m:oMath>
                  </m:oMathPara>
                </a14:m>
                <a:endParaRPr lang="ru-RU" b="1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7" name="Прямоугольник 1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25610" y="2757346"/>
                <a:ext cx="380232" cy="338554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8" name="Дуга 17"/>
          <p:cNvSpPr/>
          <p:nvPr/>
        </p:nvSpPr>
        <p:spPr>
          <a:xfrm rot="5400000" flipH="1">
            <a:off x="1982918" y="2941263"/>
            <a:ext cx="262511" cy="233231"/>
          </a:xfrm>
          <a:prstGeom prst="arc">
            <a:avLst>
              <a:gd name="adj1" fmla="val 13682631"/>
              <a:gd name="adj2" fmla="val 789404"/>
            </a:avLst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9" name="Прямоугольник 18"/>
              <p:cNvSpPr/>
              <p:nvPr/>
            </p:nvSpPr>
            <p:spPr>
              <a:xfrm>
                <a:off x="1307586" y="3267360"/>
                <a:ext cx="417101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800" b="1" i="1" smtClean="0">
                          <a:solidFill>
                            <a:srgbClr val="0070C0"/>
                          </a:solidFill>
                          <a:latin typeface="Cambria Math"/>
                          <a:ea typeface="Cambria Math"/>
                        </a:rPr>
                        <m:t>𝑶</m:t>
                      </m:r>
                    </m:oMath>
                  </m:oMathPara>
                </a14:m>
                <a:endParaRPr lang="ru-RU" sz="2800" b="1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9" name="Прямоугольник 1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07586" y="3267360"/>
                <a:ext cx="417101" cy="369332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3" name="Овал 22"/>
          <p:cNvSpPr/>
          <p:nvPr/>
        </p:nvSpPr>
        <p:spPr>
          <a:xfrm>
            <a:off x="2810523" y="4072009"/>
            <a:ext cx="138397" cy="112176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3" name="Прямоугольник 32"/>
              <p:cNvSpPr/>
              <p:nvPr/>
            </p:nvSpPr>
            <p:spPr>
              <a:xfrm>
                <a:off x="2909159" y="1734061"/>
                <a:ext cx="1804587" cy="36933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18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800" b="0" i="1" smtClean="0">
                            <a:latin typeface="Cambria Math"/>
                          </a:rPr>
                          <m:t>𝑀</m:t>
                        </m:r>
                      </m:e>
                      <m:sub>
                        <m:r>
                          <a:rPr lang="en-US" sz="1800" b="0" i="1" smtClean="0">
                            <a:latin typeface="Cambria Math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sz="1800" i="1" dirty="0">
                    <a:latin typeface="Arial" pitchFamily="34" charset="0"/>
                    <a:cs typeface="Arial" pitchFamily="34" charset="0"/>
                  </a:rPr>
                  <a:t>(</a:t>
                </a:r>
                <a14:m>
                  <m:oMath xmlns:m="http://schemas.openxmlformats.org/officeDocument/2006/math">
                    <m:r>
                      <a:rPr lang="en-US" sz="1800" b="0" i="1" smtClean="0">
                        <a:solidFill>
                          <a:srgbClr val="002060"/>
                        </a:solidFill>
                        <a:latin typeface="Cambria Math"/>
                        <a:ea typeface="Cambria Math"/>
                      </a:rPr>
                      <m:t>𝑐𝑜𝑠</m:t>
                    </m:r>
                    <m:r>
                      <a:rPr lang="en-US" sz="1800" i="1">
                        <a:solidFill>
                          <a:srgbClr val="002060"/>
                        </a:solidFill>
                        <a:latin typeface="Cambria Math"/>
                        <a:ea typeface="Cambria Math"/>
                      </a:rPr>
                      <m:t>𝛼</m:t>
                    </m:r>
                    <m:r>
                      <a:rPr lang="en-US" sz="1800" b="0" i="1" smtClean="0">
                        <a:solidFill>
                          <a:srgbClr val="002060"/>
                        </a:solidFill>
                        <a:latin typeface="Cambria Math"/>
                        <a:ea typeface="Cambria Math"/>
                      </a:rPr>
                      <m:t>;</m:t>
                    </m:r>
                    <m:r>
                      <a:rPr lang="en-US" sz="1800" b="0" i="1" smtClean="0">
                        <a:solidFill>
                          <a:srgbClr val="002060"/>
                        </a:solidFill>
                        <a:latin typeface="Cambria Math"/>
                        <a:ea typeface="Cambria Math"/>
                      </a:rPr>
                      <m:t>𝑠𝑖𝑛</m:t>
                    </m:r>
                    <m:r>
                      <a:rPr lang="en-US" sz="1800" b="0" i="1" smtClean="0">
                        <a:solidFill>
                          <a:srgbClr val="002060"/>
                        </a:solidFill>
                        <a:latin typeface="Cambria Math"/>
                        <a:ea typeface="Cambria Math"/>
                      </a:rPr>
                      <m:t>𝛼</m:t>
                    </m:r>
                    <m:r>
                      <a:rPr lang="en-US" sz="1800" b="0" i="1" smtClean="0">
                        <a:solidFill>
                          <a:srgbClr val="002060"/>
                        </a:solidFill>
                        <a:latin typeface="Cambria Math"/>
                        <a:ea typeface="Cambria Math"/>
                      </a:rPr>
                      <m:t>)</m:t>
                    </m:r>
                  </m:oMath>
                </a14:m>
                <a:endParaRPr lang="ru-RU" sz="1800" i="1" dirty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33" name="Прямоугольник 3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09159" y="1734061"/>
                <a:ext cx="1804587" cy="369332"/>
              </a:xfrm>
              <a:prstGeom prst="rect">
                <a:avLst/>
              </a:prstGeom>
              <a:blipFill rotWithShape="1">
                <a:blip r:embed="rId7"/>
                <a:stretch>
                  <a:fillRect t="-9836" b="-2295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5" name="Прямоугольник 34"/>
              <p:cNvSpPr/>
              <p:nvPr/>
            </p:nvSpPr>
            <p:spPr>
              <a:xfrm>
                <a:off x="3326087" y="2679638"/>
                <a:ext cx="1060995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solidFill>
                            <a:srgbClr val="7030A0"/>
                          </a:solidFill>
                          <a:latin typeface="Cambria Math"/>
                        </a:rPr>
                        <m:t>𝑷</m:t>
                      </m:r>
                      <m:r>
                        <a:rPr lang="en-US" sz="2000" b="1" i="1" smtClean="0">
                          <a:solidFill>
                            <a:srgbClr val="7030A0"/>
                          </a:solidFill>
                          <a:latin typeface="Cambria Math"/>
                        </a:rPr>
                        <m:t>(</m:t>
                      </m:r>
                      <m:r>
                        <a:rPr lang="en-US" sz="2000" b="1" i="1" smtClean="0">
                          <a:solidFill>
                            <a:srgbClr val="7030A0"/>
                          </a:solidFill>
                          <a:latin typeface="Cambria Math"/>
                        </a:rPr>
                        <m:t>𝟏</m:t>
                      </m:r>
                      <m:r>
                        <a:rPr lang="en-US" sz="2000" b="1" i="1" smtClean="0">
                          <a:solidFill>
                            <a:srgbClr val="7030A0"/>
                          </a:solidFill>
                          <a:latin typeface="Cambria Math"/>
                        </a:rPr>
                        <m:t>;</m:t>
                      </m:r>
                      <m:r>
                        <a:rPr lang="en-US" sz="2000" b="1" i="1" smtClean="0">
                          <a:solidFill>
                            <a:srgbClr val="7030A0"/>
                          </a:solidFill>
                          <a:latin typeface="Cambria Math"/>
                        </a:rPr>
                        <m:t>𝟎</m:t>
                      </m:r>
                      <m:r>
                        <a:rPr lang="en-US" sz="2000" b="1" i="1" smtClean="0">
                          <a:solidFill>
                            <a:srgbClr val="7030A0"/>
                          </a:solidFill>
                          <a:latin typeface="Cambria Math"/>
                        </a:rPr>
                        <m:t>)</m:t>
                      </m:r>
                    </m:oMath>
                  </m:oMathPara>
                </a14:m>
                <a:endParaRPr lang="ru-RU" sz="2000" b="1" dirty="0">
                  <a:solidFill>
                    <a:srgbClr val="7030A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35" name="Прямоугольник 3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26087" y="2679638"/>
                <a:ext cx="1060995" cy="400110"/>
              </a:xfrm>
              <a:prstGeom prst="rect">
                <a:avLst/>
              </a:prstGeom>
              <a:blipFill rotWithShape="1">
                <a:blip r:embed="rId8"/>
                <a:stretch>
                  <a:fillRect b="-1846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41" name="Прямая соединительная линия 40"/>
          <p:cNvCxnSpPr>
            <a:endCxn id="16" idx="3"/>
          </p:cNvCxnSpPr>
          <p:nvPr/>
        </p:nvCxnSpPr>
        <p:spPr>
          <a:xfrm flipV="1">
            <a:off x="1800180" y="2197571"/>
            <a:ext cx="1045738" cy="971466"/>
          </a:xfrm>
          <a:prstGeom prst="line">
            <a:avLst/>
          </a:prstGeom>
          <a:ln>
            <a:solidFill>
              <a:srgbClr val="0070C0"/>
            </a:solidFill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45" name="Прямая соединительная линия 44"/>
          <p:cNvCxnSpPr>
            <a:endCxn id="23" idx="1"/>
          </p:cNvCxnSpPr>
          <p:nvPr/>
        </p:nvCxnSpPr>
        <p:spPr>
          <a:xfrm>
            <a:off x="1782960" y="3169037"/>
            <a:ext cx="1047831" cy="919400"/>
          </a:xfrm>
          <a:prstGeom prst="line">
            <a:avLst/>
          </a:prstGeom>
          <a:ln>
            <a:solidFill>
              <a:srgbClr val="0070C0"/>
            </a:solidFill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sp>
        <p:nvSpPr>
          <p:cNvPr id="48" name="Дуга 47"/>
          <p:cNvSpPr/>
          <p:nvPr/>
        </p:nvSpPr>
        <p:spPr>
          <a:xfrm rot="7819977" flipH="1">
            <a:off x="1982919" y="3186161"/>
            <a:ext cx="262511" cy="233231"/>
          </a:xfrm>
          <a:prstGeom prst="arc">
            <a:avLst>
              <a:gd name="adj1" fmla="val 13682631"/>
              <a:gd name="adj2" fmla="val 789404"/>
            </a:avLst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9" name="Прямоугольник 48"/>
              <p:cNvSpPr/>
              <p:nvPr/>
            </p:nvSpPr>
            <p:spPr>
              <a:xfrm>
                <a:off x="2212905" y="3204662"/>
                <a:ext cx="534121" cy="33855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600" b="1" i="1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−</m:t>
                      </m:r>
                      <m:r>
                        <a:rPr lang="ru-RU" sz="1600" b="1" i="1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𝜶</m:t>
                      </m:r>
                    </m:oMath>
                  </m:oMathPara>
                </a14:m>
                <a:endParaRPr lang="ru-RU" b="1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49" name="Прямоугольник 4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12905" y="3204662"/>
                <a:ext cx="534121" cy="338554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0" name="Овал 49"/>
          <p:cNvSpPr/>
          <p:nvPr/>
        </p:nvSpPr>
        <p:spPr>
          <a:xfrm>
            <a:off x="3299187" y="3130110"/>
            <a:ext cx="138397" cy="112176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51" name="Прямая соединительная линия 50"/>
          <p:cNvCxnSpPr>
            <a:endCxn id="23" idx="0"/>
          </p:cNvCxnSpPr>
          <p:nvPr/>
        </p:nvCxnSpPr>
        <p:spPr>
          <a:xfrm flipH="1">
            <a:off x="2879722" y="2188589"/>
            <a:ext cx="12835" cy="1883420"/>
          </a:xfrm>
          <a:prstGeom prst="line">
            <a:avLst/>
          </a:prstGeom>
          <a:ln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70" name="Прямоугольник 69"/>
              <p:cNvSpPr/>
              <p:nvPr/>
            </p:nvSpPr>
            <p:spPr>
              <a:xfrm>
                <a:off x="5473888" y="1582910"/>
                <a:ext cx="1391215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0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 b="0" i="1" smtClean="0">
                              <a:latin typeface="Cambria Math"/>
                            </a:rPr>
                            <m:t>𝑀</m:t>
                          </m:r>
                        </m:e>
                        <m:sub>
                          <m:r>
                            <a:rPr lang="en-US" sz="2000" b="0" i="1" smtClean="0">
                              <a:latin typeface="Cambria Math"/>
                            </a:rPr>
                            <m:t>1</m:t>
                          </m:r>
                        </m:sub>
                      </m:sSub>
                      <m:r>
                        <a:rPr lang="en-US" sz="2000" b="0" i="1" smtClean="0">
                          <a:latin typeface="Cambria Math"/>
                        </a:rPr>
                        <m:t>(</m:t>
                      </m:r>
                      <m:sSub>
                        <m:sSubPr>
                          <m:ctrlPr>
                            <a:rPr lang="en-US" sz="20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 b="0" i="1" smtClean="0">
                              <a:latin typeface="Cambria Math"/>
                            </a:rPr>
                            <m:t>𝑥</m:t>
                          </m:r>
                        </m:e>
                        <m:sub>
                          <m:r>
                            <a:rPr lang="en-US" sz="2000" b="0" i="1" smtClean="0">
                              <a:latin typeface="Cambria Math"/>
                            </a:rPr>
                            <m:t>1</m:t>
                          </m:r>
                        </m:sub>
                      </m:sSub>
                      <m:r>
                        <a:rPr lang="en-US" sz="2000" b="0" i="1" smtClean="0">
                          <a:latin typeface="Cambria Math"/>
                        </a:rPr>
                        <m:t>;</m:t>
                      </m:r>
                      <m:sSub>
                        <m:sSubPr>
                          <m:ctrlPr>
                            <a:rPr lang="en-US" sz="20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 b="0" i="1" smtClean="0">
                              <a:latin typeface="Cambria Math"/>
                            </a:rPr>
                            <m:t>𝑦</m:t>
                          </m:r>
                        </m:e>
                        <m:sub>
                          <m:r>
                            <a:rPr lang="en-US" sz="2000" b="0" i="1" smtClean="0">
                              <a:latin typeface="Cambria Math"/>
                            </a:rPr>
                            <m:t>1</m:t>
                          </m:r>
                        </m:sub>
                      </m:sSub>
                      <m:r>
                        <a:rPr lang="en-US" sz="2000" b="0" i="1" smtClean="0">
                          <a:latin typeface="Cambria Math"/>
                        </a:rPr>
                        <m:t>)</m:t>
                      </m:r>
                    </m:oMath>
                  </m:oMathPara>
                </a14:m>
                <a:endParaRPr lang="ru-RU" sz="24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70" name="Прямоугольник 6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73888" y="1582910"/>
                <a:ext cx="1391215" cy="400110"/>
              </a:xfrm>
              <a:prstGeom prst="rect">
                <a:avLst/>
              </a:prstGeom>
              <a:blipFill rotWithShape="1">
                <a:blip r:embed="rId10"/>
                <a:stretch>
                  <a:fillRect b="-1846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2" name="Левая фигурная скобка 71"/>
          <p:cNvSpPr/>
          <p:nvPr/>
        </p:nvSpPr>
        <p:spPr>
          <a:xfrm rot="16200000">
            <a:off x="6778618" y="1261212"/>
            <a:ext cx="373761" cy="1874794"/>
          </a:xfrm>
          <a:prstGeom prst="leftBrace">
            <a:avLst>
              <a:gd name="adj1" fmla="val 50514"/>
              <a:gd name="adj2" fmla="val 50000"/>
            </a:avLst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3" name="Прямоугольник 72"/>
          <p:cNvSpPr/>
          <p:nvPr/>
        </p:nvSpPr>
        <p:spPr>
          <a:xfrm>
            <a:off x="5091274" y="2403852"/>
            <a:ext cx="3867149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dirty="0">
                <a:solidFill>
                  <a:srgbClr val="002060"/>
                </a:solidFill>
                <a:ea typeface="Cambria Math"/>
              </a:rPr>
              <a:t>Симметрично относительно </a:t>
            </a:r>
            <a:r>
              <a:rPr lang="en-US" sz="2000" b="1" dirty="0">
                <a:solidFill>
                  <a:srgbClr val="002060"/>
                </a:solidFill>
                <a:ea typeface="Cambria Math"/>
              </a:rPr>
              <a:t>Ox </a:t>
            </a:r>
            <a:endParaRPr lang="ru-RU" sz="2000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74" name="Прямая соединительная линия 73"/>
          <p:cNvCxnSpPr/>
          <p:nvPr/>
        </p:nvCxnSpPr>
        <p:spPr>
          <a:xfrm flipH="1">
            <a:off x="1823068" y="2158468"/>
            <a:ext cx="999961" cy="16428"/>
          </a:xfrm>
          <a:prstGeom prst="line">
            <a:avLst/>
          </a:prstGeom>
          <a:ln>
            <a:solidFill>
              <a:srgbClr val="C0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8" name="Прямая соединительная линия 77"/>
          <p:cNvCxnSpPr/>
          <p:nvPr/>
        </p:nvCxnSpPr>
        <p:spPr>
          <a:xfrm flipH="1">
            <a:off x="1785476" y="4111669"/>
            <a:ext cx="999961" cy="16428"/>
          </a:xfrm>
          <a:prstGeom prst="line">
            <a:avLst/>
          </a:prstGeom>
          <a:ln>
            <a:solidFill>
              <a:srgbClr val="C0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79" name="Прямоугольник 78"/>
              <p:cNvSpPr/>
              <p:nvPr/>
            </p:nvSpPr>
            <p:spPr>
              <a:xfrm>
                <a:off x="950339" y="1983166"/>
                <a:ext cx="808748" cy="43088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200" b="0" i="1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𝑠𝑖𝑛</m:t>
                      </m:r>
                      <m:r>
                        <a:rPr lang="en-US" sz="2200" b="0" i="1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𝛼</m:t>
                      </m:r>
                    </m:oMath>
                  </m:oMathPara>
                </a14:m>
                <a:endParaRPr lang="ru-RU" sz="2200" dirty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79" name="Прямоугольник 7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50339" y="1983166"/>
                <a:ext cx="808748" cy="430887"/>
              </a:xfrm>
              <a:prstGeom prst="rect">
                <a:avLst/>
              </a:prstGeom>
              <a:blipFill rotWithShape="1"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0" name="Прямоугольник 79"/>
              <p:cNvSpPr/>
              <p:nvPr/>
            </p:nvSpPr>
            <p:spPr>
              <a:xfrm>
                <a:off x="648649" y="3820316"/>
                <a:ext cx="1257588" cy="43088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200" i="1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𝑠𝑖𝑛</m:t>
                      </m:r>
                      <m:r>
                        <a:rPr lang="en-US" sz="2200" b="0" i="1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⁡(−</m:t>
                      </m:r>
                      <m:r>
                        <a:rPr lang="en-US" sz="2200" i="1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𝛼</m:t>
                      </m:r>
                      <m:r>
                        <a:rPr lang="en-US" sz="2200" b="0" i="1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)</m:t>
                      </m:r>
                    </m:oMath>
                  </m:oMathPara>
                </a14:m>
                <a:endParaRPr lang="ru-RU" sz="2200" i="1" dirty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80" name="Прямоугольник 7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8649" y="3820316"/>
                <a:ext cx="1257588" cy="430887"/>
              </a:xfrm>
              <a:prstGeom prst="rect">
                <a:avLst/>
              </a:prstGeom>
              <a:blipFill rotWithShape="1">
                <a:blip r:embed="rId13"/>
                <a:stretch>
                  <a:fillRect b="-1714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2" name="Прямоугольник 81"/>
              <p:cNvSpPr/>
              <p:nvPr/>
            </p:nvSpPr>
            <p:spPr>
              <a:xfrm>
                <a:off x="2785437" y="4246089"/>
                <a:ext cx="2518280" cy="36933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180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800" b="0" i="1" smtClean="0">
                            <a:solidFill>
                              <a:srgbClr val="002060"/>
                            </a:solidFill>
                            <a:latin typeface="Cambria Math"/>
                          </a:rPr>
                          <m:t>𝑀</m:t>
                        </m:r>
                      </m:e>
                      <m:sub>
                        <m:r>
                          <a:rPr lang="en-US" sz="1800" b="0" i="1" smtClean="0">
                            <a:solidFill>
                              <a:srgbClr val="002060"/>
                            </a:solidFill>
                            <a:latin typeface="Cambria Math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sz="1800" i="1" dirty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(</a:t>
                </a:r>
                <a14:m>
                  <m:oMath xmlns:m="http://schemas.openxmlformats.org/officeDocument/2006/math">
                    <m:r>
                      <a:rPr lang="en-US" sz="1800" b="0" i="1" smtClean="0">
                        <a:solidFill>
                          <a:srgbClr val="002060"/>
                        </a:solidFill>
                        <a:latin typeface="Cambria Math"/>
                        <a:ea typeface="Cambria Math"/>
                      </a:rPr>
                      <m:t>𝑐𝑜𝑠</m:t>
                    </m:r>
                    <m:r>
                      <a:rPr lang="en-US" sz="1800" b="0" i="1" smtClean="0">
                        <a:solidFill>
                          <a:srgbClr val="002060"/>
                        </a:solidFill>
                        <a:latin typeface="Cambria Math"/>
                        <a:ea typeface="Cambria Math"/>
                      </a:rPr>
                      <m:t>⁡(−</m:t>
                    </m:r>
                    <m:r>
                      <a:rPr lang="en-US" sz="1800" b="0" i="1">
                        <a:solidFill>
                          <a:srgbClr val="002060"/>
                        </a:solidFill>
                        <a:latin typeface="Cambria Math"/>
                        <a:ea typeface="Cambria Math"/>
                      </a:rPr>
                      <m:t>𝛼</m:t>
                    </m:r>
                    <m:r>
                      <a:rPr lang="en-US" sz="1800" b="0" i="1" smtClean="0">
                        <a:solidFill>
                          <a:srgbClr val="002060"/>
                        </a:solidFill>
                        <a:latin typeface="Cambria Math"/>
                        <a:ea typeface="Cambria Math"/>
                      </a:rPr>
                      <m:t>);</m:t>
                    </m:r>
                    <m:r>
                      <a:rPr lang="en-US" sz="1800" b="0" i="1" smtClean="0">
                        <a:solidFill>
                          <a:srgbClr val="002060"/>
                        </a:solidFill>
                        <a:latin typeface="Cambria Math"/>
                        <a:ea typeface="Cambria Math"/>
                      </a:rPr>
                      <m:t>𝑠𝑖𝑛</m:t>
                    </m:r>
                    <m:r>
                      <a:rPr lang="en-US" sz="1800" b="0" i="1" smtClean="0">
                        <a:solidFill>
                          <a:srgbClr val="002060"/>
                        </a:solidFill>
                        <a:latin typeface="Cambria Math"/>
                        <a:ea typeface="Cambria Math"/>
                      </a:rPr>
                      <m:t>⁡(−</m:t>
                    </m:r>
                    <m:r>
                      <a:rPr lang="en-US" sz="1800" b="0" i="1" smtClean="0">
                        <a:solidFill>
                          <a:srgbClr val="002060"/>
                        </a:solidFill>
                        <a:latin typeface="Cambria Math"/>
                        <a:ea typeface="Cambria Math"/>
                      </a:rPr>
                      <m:t>𝛼</m:t>
                    </m:r>
                    <m:r>
                      <a:rPr lang="en-US" sz="1800" b="0" i="1" smtClean="0">
                        <a:solidFill>
                          <a:srgbClr val="002060"/>
                        </a:solidFill>
                        <a:latin typeface="Cambria Math"/>
                        <a:ea typeface="Cambria Math"/>
                      </a:rPr>
                      <m:t>))</m:t>
                    </m:r>
                  </m:oMath>
                </a14:m>
                <a:endParaRPr lang="ru-RU" sz="1800" i="1" dirty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82" name="Прямоугольник 8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85437" y="4246089"/>
                <a:ext cx="2518280" cy="369332"/>
              </a:xfrm>
              <a:prstGeom prst="rect">
                <a:avLst/>
              </a:prstGeom>
              <a:blipFill rotWithShape="1">
                <a:blip r:embed="rId14"/>
                <a:stretch>
                  <a:fillRect t="-10000" b="-250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2" name="Прямоугольник 101"/>
              <p:cNvSpPr/>
              <p:nvPr/>
            </p:nvSpPr>
            <p:spPr>
              <a:xfrm>
                <a:off x="3378394" y="1410330"/>
                <a:ext cx="525528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000" b="1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 b="1" i="1" smtClean="0">
                              <a:solidFill>
                                <a:srgbClr val="00B050"/>
                              </a:solidFill>
                              <a:latin typeface="Cambria Math"/>
                            </a:rPr>
                            <m:t>𝒙</m:t>
                          </m:r>
                        </m:e>
                        <m:sub>
                          <m:r>
                            <a:rPr lang="en-US" sz="2000" b="1" i="1" smtClean="0">
                              <a:solidFill>
                                <a:srgbClr val="00B050"/>
                              </a:solidFill>
                              <a:latin typeface="Cambria Math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endParaRPr lang="ru-RU" sz="2400" b="1" dirty="0">
                  <a:solidFill>
                    <a:srgbClr val="00B05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02" name="Прямоугольник 10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78394" y="1410330"/>
                <a:ext cx="525528" cy="400110"/>
              </a:xfrm>
              <a:prstGeom prst="rect">
                <a:avLst/>
              </a:prstGeom>
              <a:blipFill rotWithShape="1">
                <a:blip r:embed="rId15"/>
                <a:stretch>
                  <a:fillRect b="-303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4" name="Прямоугольник 103"/>
              <p:cNvSpPr/>
              <p:nvPr/>
            </p:nvSpPr>
            <p:spPr>
              <a:xfrm>
                <a:off x="3944924" y="1410330"/>
                <a:ext cx="531940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000" b="1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 b="1" i="1" smtClean="0">
                              <a:solidFill>
                                <a:srgbClr val="00B050"/>
                              </a:solidFill>
                              <a:latin typeface="Cambria Math"/>
                            </a:rPr>
                            <m:t>𝒚</m:t>
                          </m:r>
                        </m:e>
                        <m:sub>
                          <m:r>
                            <a:rPr lang="en-US" sz="2000" b="1" i="1" smtClean="0">
                              <a:solidFill>
                                <a:srgbClr val="00B050"/>
                              </a:solidFill>
                              <a:latin typeface="Cambria Math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endParaRPr lang="ru-RU" sz="2400" b="1" dirty="0">
                  <a:solidFill>
                    <a:srgbClr val="00B05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04" name="Прямоугольник 10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44924" y="1410330"/>
                <a:ext cx="531940" cy="400110"/>
              </a:xfrm>
              <a:prstGeom prst="rect">
                <a:avLst/>
              </a:prstGeom>
              <a:blipFill rotWithShape="1">
                <a:blip r:embed="rId16"/>
                <a:stretch>
                  <a:fillRect b="-1060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5" name="Прямоугольник 104"/>
              <p:cNvSpPr/>
              <p:nvPr/>
            </p:nvSpPr>
            <p:spPr>
              <a:xfrm>
                <a:off x="3483094" y="3898936"/>
                <a:ext cx="525528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000" b="1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 b="1" i="1" smtClean="0">
                              <a:solidFill>
                                <a:srgbClr val="00B050"/>
                              </a:solidFill>
                              <a:latin typeface="Cambria Math"/>
                            </a:rPr>
                            <m:t>𝒙</m:t>
                          </m:r>
                        </m:e>
                        <m:sub>
                          <m:r>
                            <a:rPr lang="en-US" sz="2000" b="1" i="1" smtClean="0">
                              <a:solidFill>
                                <a:srgbClr val="00B050"/>
                              </a:solidFill>
                              <a:latin typeface="Cambria Math"/>
                            </a:rPr>
                            <m:t>𝟐</m:t>
                          </m:r>
                        </m:sub>
                      </m:sSub>
                    </m:oMath>
                  </m:oMathPara>
                </a14:m>
                <a:endParaRPr lang="ru-RU" sz="2400" b="1" dirty="0">
                  <a:solidFill>
                    <a:srgbClr val="00B05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05" name="Прямоугольник 10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83094" y="3898936"/>
                <a:ext cx="525528" cy="400110"/>
              </a:xfrm>
              <a:prstGeom prst="rect">
                <a:avLst/>
              </a:prstGeom>
              <a:blipFill rotWithShape="1">
                <a:blip r:embed="rId17"/>
                <a:stretch>
                  <a:fillRect b="-461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6" name="Прямоугольник 105"/>
              <p:cNvSpPr/>
              <p:nvPr/>
            </p:nvSpPr>
            <p:spPr>
              <a:xfrm>
                <a:off x="4244308" y="3898936"/>
                <a:ext cx="531940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000" b="1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 b="1" i="1" smtClean="0">
                              <a:solidFill>
                                <a:srgbClr val="00B050"/>
                              </a:solidFill>
                              <a:latin typeface="Cambria Math"/>
                            </a:rPr>
                            <m:t>𝒚</m:t>
                          </m:r>
                        </m:e>
                        <m:sub>
                          <m:r>
                            <a:rPr lang="en-US" sz="2000" b="1" i="1" smtClean="0">
                              <a:solidFill>
                                <a:srgbClr val="00B050"/>
                              </a:solidFill>
                              <a:latin typeface="Cambria Math"/>
                            </a:rPr>
                            <m:t>𝟐</m:t>
                          </m:r>
                        </m:sub>
                      </m:sSub>
                    </m:oMath>
                  </m:oMathPara>
                </a14:m>
                <a:endParaRPr lang="ru-RU" sz="2400" b="1" dirty="0">
                  <a:solidFill>
                    <a:srgbClr val="00B05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06" name="Прямоугольник 10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44308" y="3898936"/>
                <a:ext cx="531940" cy="400110"/>
              </a:xfrm>
              <a:prstGeom prst="rect">
                <a:avLst/>
              </a:prstGeom>
              <a:blipFill rotWithShape="1">
                <a:blip r:embed="rId18"/>
                <a:stretch>
                  <a:fillRect b="-1230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7" name="Прямоугольник 106"/>
              <p:cNvSpPr/>
              <p:nvPr/>
            </p:nvSpPr>
            <p:spPr>
              <a:xfrm>
                <a:off x="4576491" y="2941880"/>
                <a:ext cx="1130694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000" b="1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 b="1" i="1" smtClean="0">
                              <a:solidFill>
                                <a:srgbClr val="0070C0"/>
                              </a:solidFill>
                              <a:latin typeface="Cambria Math"/>
                            </a:rPr>
                            <m:t>𝒙</m:t>
                          </m:r>
                        </m:e>
                        <m:sub>
                          <m:r>
                            <a:rPr lang="en-US" sz="2000" b="1" i="1" smtClean="0">
                              <a:solidFill>
                                <a:srgbClr val="0070C0"/>
                              </a:solidFill>
                              <a:latin typeface="Cambria Math"/>
                            </a:rPr>
                            <m:t>𝟐</m:t>
                          </m:r>
                        </m:sub>
                      </m:sSub>
                      <m:r>
                        <a:rPr lang="en-US" sz="2000" b="1" i="1" smtClean="0">
                          <a:solidFill>
                            <a:srgbClr val="0070C0"/>
                          </a:solidFill>
                          <a:latin typeface="Cambria Math"/>
                        </a:rPr>
                        <m:t>=</m:t>
                      </m:r>
                      <m:sSub>
                        <m:sSubPr>
                          <m:ctrlPr>
                            <a:rPr lang="en-US" sz="2000" b="1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 b="1" i="1">
                              <a:solidFill>
                                <a:srgbClr val="0070C0"/>
                              </a:solidFill>
                              <a:latin typeface="Cambria Math"/>
                            </a:rPr>
                            <m:t>𝒙</m:t>
                          </m:r>
                        </m:e>
                        <m:sub>
                          <m:r>
                            <a:rPr lang="en-US" sz="2000" b="1" i="1" smtClean="0">
                              <a:solidFill>
                                <a:srgbClr val="0070C0"/>
                              </a:solidFill>
                              <a:latin typeface="Cambria Math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endParaRPr lang="ru-RU" sz="2400" b="1" dirty="0">
                  <a:solidFill>
                    <a:srgbClr val="0070C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07" name="Прямоугольник 10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76491" y="2941880"/>
                <a:ext cx="1130694" cy="400110"/>
              </a:xfrm>
              <a:prstGeom prst="rect">
                <a:avLst/>
              </a:prstGeom>
              <a:blipFill rotWithShape="1">
                <a:blip r:embed="rId19"/>
                <a:stretch>
                  <a:fillRect b="-461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9" name="Прямоугольник 108"/>
              <p:cNvSpPr/>
              <p:nvPr/>
            </p:nvSpPr>
            <p:spPr>
              <a:xfrm>
                <a:off x="4564180" y="3491996"/>
                <a:ext cx="1335879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000" b="1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 b="1" i="1" smtClean="0">
                              <a:solidFill>
                                <a:srgbClr val="0070C0"/>
                              </a:solidFill>
                              <a:latin typeface="Cambria Math"/>
                            </a:rPr>
                            <m:t>𝒚</m:t>
                          </m:r>
                        </m:e>
                        <m:sub>
                          <m:r>
                            <a:rPr lang="en-US" sz="2000" b="1" i="1" smtClean="0">
                              <a:solidFill>
                                <a:srgbClr val="0070C0"/>
                              </a:solidFill>
                              <a:latin typeface="Cambria Math"/>
                            </a:rPr>
                            <m:t>𝟐</m:t>
                          </m:r>
                        </m:sub>
                      </m:sSub>
                      <m:r>
                        <a:rPr lang="en-US" sz="2000" b="1" i="1" smtClean="0">
                          <a:solidFill>
                            <a:srgbClr val="0070C0"/>
                          </a:solidFill>
                          <a:latin typeface="Cambria Math"/>
                        </a:rPr>
                        <m:t>=</m:t>
                      </m:r>
                      <m:sSub>
                        <m:sSubPr>
                          <m:ctrlPr>
                            <a:rPr lang="en-US" sz="2000" b="1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 b="1" i="1" smtClean="0">
                              <a:solidFill>
                                <a:srgbClr val="0070C0"/>
                              </a:solidFill>
                              <a:latin typeface="Cambria Math"/>
                            </a:rPr>
                            <m:t>−</m:t>
                          </m:r>
                          <m:r>
                            <a:rPr lang="en-US" sz="2000" b="1" i="1" smtClean="0">
                              <a:solidFill>
                                <a:srgbClr val="0070C0"/>
                              </a:solidFill>
                              <a:latin typeface="Cambria Math"/>
                            </a:rPr>
                            <m:t>𝒚</m:t>
                          </m:r>
                        </m:e>
                        <m:sub>
                          <m:r>
                            <a:rPr lang="en-US" sz="2000" b="1" i="1" smtClean="0">
                              <a:solidFill>
                                <a:srgbClr val="0070C0"/>
                              </a:solidFill>
                              <a:latin typeface="Cambria Math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endParaRPr lang="ru-RU" sz="2400" b="1" dirty="0">
                  <a:solidFill>
                    <a:srgbClr val="0070C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09" name="Прямоугольник 10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64180" y="3491996"/>
                <a:ext cx="1335879" cy="400110"/>
              </a:xfrm>
              <a:prstGeom prst="rect">
                <a:avLst/>
              </a:prstGeom>
              <a:blipFill rotWithShape="1">
                <a:blip r:embed="rId20"/>
                <a:stretch>
                  <a:fillRect b="-1230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0" name="Прямоугольник 109"/>
              <p:cNvSpPr/>
              <p:nvPr/>
            </p:nvSpPr>
            <p:spPr>
              <a:xfrm>
                <a:off x="5754110" y="2946830"/>
                <a:ext cx="2353657" cy="43088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200" b="1" i="0" smtClean="0">
                          <a:solidFill>
                            <a:srgbClr val="7030A0"/>
                          </a:solidFill>
                          <a:latin typeface="Cambria Math"/>
                          <a:ea typeface="Cambria Math"/>
                        </a:rPr>
                        <m:t>𝐜𝐨𝐬</m:t>
                      </m:r>
                      <m:r>
                        <a:rPr lang="en-US" sz="2200" b="1" i="1" smtClean="0">
                          <a:solidFill>
                            <a:srgbClr val="7030A0"/>
                          </a:solidFill>
                          <a:latin typeface="Cambria Math"/>
                          <a:ea typeface="Cambria Math"/>
                        </a:rPr>
                        <m:t>⁡(−</m:t>
                      </m:r>
                      <m:r>
                        <a:rPr lang="en-US" sz="2200" b="1" i="1" smtClean="0">
                          <a:solidFill>
                            <a:srgbClr val="7030A0"/>
                          </a:solidFill>
                          <a:latin typeface="Cambria Math"/>
                          <a:ea typeface="Cambria Math"/>
                        </a:rPr>
                        <m:t>𝜶</m:t>
                      </m:r>
                      <m:r>
                        <a:rPr lang="en-US" sz="2200" b="1" i="1" smtClean="0">
                          <a:solidFill>
                            <a:srgbClr val="7030A0"/>
                          </a:solidFill>
                          <a:latin typeface="Cambria Math"/>
                          <a:ea typeface="Cambria Math"/>
                        </a:rPr>
                        <m:t>)=</m:t>
                      </m:r>
                      <m:r>
                        <a:rPr lang="en-US" sz="2200" b="1" i="0" smtClean="0">
                          <a:solidFill>
                            <a:srgbClr val="7030A0"/>
                          </a:solidFill>
                          <a:latin typeface="Cambria Math"/>
                          <a:ea typeface="Cambria Math"/>
                        </a:rPr>
                        <m:t>𝐜𝐨𝐬</m:t>
                      </m:r>
                      <m:r>
                        <a:rPr lang="en-US" sz="2200" b="1" i="1" smtClean="0">
                          <a:solidFill>
                            <a:srgbClr val="7030A0"/>
                          </a:solidFill>
                          <a:latin typeface="Cambria Math"/>
                          <a:ea typeface="Cambria Math"/>
                        </a:rPr>
                        <m:t>⁡</m:t>
                      </m:r>
                      <m:r>
                        <a:rPr lang="en-US" sz="2200" b="1" i="1" smtClean="0">
                          <a:solidFill>
                            <a:srgbClr val="7030A0"/>
                          </a:solidFill>
                          <a:latin typeface="Cambria Math"/>
                          <a:ea typeface="Cambria Math"/>
                        </a:rPr>
                        <m:t>𝜶</m:t>
                      </m:r>
                    </m:oMath>
                  </m:oMathPara>
                </a14:m>
                <a:endParaRPr lang="ru-RU" sz="2200" b="1" dirty="0"/>
              </a:p>
            </p:txBody>
          </p:sp>
        </mc:Choice>
        <mc:Fallback xmlns="">
          <p:sp>
            <p:nvSpPr>
              <p:cNvPr id="110" name="Прямоугольник 10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54110" y="2946830"/>
                <a:ext cx="2353657" cy="430887"/>
              </a:xfrm>
              <a:prstGeom prst="rect">
                <a:avLst/>
              </a:prstGeom>
              <a:blipFill rotWithShape="1">
                <a:blip r:embed="rId21"/>
                <a:stretch>
                  <a:fillRect b="-1549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1" name="Прямоугольник 110"/>
              <p:cNvSpPr/>
              <p:nvPr/>
            </p:nvSpPr>
            <p:spPr>
              <a:xfrm>
                <a:off x="5768918" y="3476607"/>
                <a:ext cx="2496453" cy="43088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US" sz="2200" b="1" i="1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funcPr>
                        <m:fName>
                          <m:r>
                            <a:rPr lang="en-US" sz="2200" b="1" i="0" smtClean="0">
                              <a:solidFill>
                                <a:srgbClr val="7030A0"/>
                              </a:solidFill>
                              <a:latin typeface="Cambria Math"/>
                              <a:ea typeface="Cambria Math"/>
                            </a:rPr>
                            <m:t>𝐬𝐢𝐧</m:t>
                          </m:r>
                        </m:fName>
                        <m:e>
                          <m:d>
                            <m:dPr>
                              <m:ctrlPr>
                                <a:rPr lang="en-US" sz="2200" b="1" i="1" smtClean="0">
                                  <a:solidFill>
                                    <a:srgbClr val="7030A0"/>
                                  </a:solidFill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dPr>
                            <m:e>
                              <m:r>
                                <a:rPr lang="en-US" sz="2200" b="1" i="1" smtClean="0">
                                  <a:solidFill>
                                    <a:srgbClr val="7030A0"/>
                                  </a:solidFill>
                                  <a:latin typeface="Cambria Math"/>
                                  <a:ea typeface="Cambria Math"/>
                                </a:rPr>
                                <m:t>−</m:t>
                              </m:r>
                              <m:r>
                                <a:rPr lang="en-US" sz="2200" b="1" i="1" smtClean="0">
                                  <a:solidFill>
                                    <a:srgbClr val="7030A0"/>
                                  </a:solidFill>
                                  <a:latin typeface="Cambria Math"/>
                                  <a:ea typeface="Cambria Math"/>
                                </a:rPr>
                                <m:t>𝜶</m:t>
                              </m:r>
                            </m:e>
                          </m:d>
                        </m:e>
                      </m:func>
                      <m:r>
                        <a:rPr lang="en-US" sz="2200" b="1" i="1" smtClean="0">
                          <a:solidFill>
                            <a:srgbClr val="7030A0"/>
                          </a:solidFill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sz="2200" b="1" i="0" smtClean="0">
                          <a:solidFill>
                            <a:srgbClr val="7030A0"/>
                          </a:solidFill>
                          <a:latin typeface="Cambria Math"/>
                          <a:ea typeface="Cambria Math"/>
                        </a:rPr>
                        <m:t>−</m:t>
                      </m:r>
                      <m:r>
                        <a:rPr lang="en-US" sz="2200" b="1" i="0" smtClean="0">
                          <a:solidFill>
                            <a:srgbClr val="7030A0"/>
                          </a:solidFill>
                          <a:latin typeface="Cambria Math"/>
                          <a:ea typeface="Cambria Math"/>
                        </a:rPr>
                        <m:t>𝐬𝐢𝐧</m:t>
                      </m:r>
                      <m:r>
                        <a:rPr lang="en-US" sz="2200" b="1" i="1" smtClean="0">
                          <a:solidFill>
                            <a:srgbClr val="7030A0"/>
                          </a:solidFill>
                          <a:latin typeface="Cambria Math"/>
                          <a:ea typeface="Cambria Math"/>
                        </a:rPr>
                        <m:t>⁡</m:t>
                      </m:r>
                      <m:r>
                        <a:rPr lang="en-US" sz="2200" b="1" i="1" smtClean="0">
                          <a:solidFill>
                            <a:srgbClr val="7030A0"/>
                          </a:solidFill>
                          <a:latin typeface="Cambria Math"/>
                          <a:ea typeface="Cambria Math"/>
                        </a:rPr>
                        <m:t>𝜶</m:t>
                      </m:r>
                    </m:oMath>
                  </m:oMathPara>
                </a14:m>
                <a:endParaRPr lang="ru-RU" sz="2200" b="1" dirty="0"/>
              </a:p>
            </p:txBody>
          </p:sp>
        </mc:Choice>
        <mc:Fallback xmlns="">
          <p:sp>
            <p:nvSpPr>
              <p:cNvPr id="111" name="Прямоугольник 11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68918" y="3476607"/>
                <a:ext cx="2496453" cy="430887"/>
              </a:xfrm>
              <a:prstGeom prst="rect">
                <a:avLst/>
              </a:prstGeom>
              <a:blipFill rotWithShape="1">
                <a:blip r:embed="rId2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6" name="Прямоугольник 125"/>
              <p:cNvSpPr/>
              <p:nvPr/>
            </p:nvSpPr>
            <p:spPr>
              <a:xfrm>
                <a:off x="7308304" y="1579691"/>
                <a:ext cx="1409104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0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 b="0" i="1" smtClean="0">
                              <a:latin typeface="Cambria Math"/>
                            </a:rPr>
                            <m:t>𝑀</m:t>
                          </m:r>
                        </m:e>
                        <m:sub>
                          <m:r>
                            <a:rPr lang="en-US" sz="2000" b="0" i="1" smtClean="0">
                              <a:latin typeface="Cambria Math"/>
                            </a:rPr>
                            <m:t>2</m:t>
                          </m:r>
                        </m:sub>
                      </m:sSub>
                      <m:r>
                        <a:rPr lang="en-US" sz="2000" b="0" i="1" smtClean="0">
                          <a:latin typeface="Cambria Math"/>
                        </a:rPr>
                        <m:t>(</m:t>
                      </m:r>
                      <m:sSub>
                        <m:sSubPr>
                          <m:ctrlPr>
                            <a:rPr lang="en-US" sz="20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 b="0" i="1" smtClean="0">
                              <a:latin typeface="Cambria Math"/>
                            </a:rPr>
                            <m:t>𝑥</m:t>
                          </m:r>
                        </m:e>
                        <m:sub>
                          <m:r>
                            <a:rPr lang="en-US" sz="2000" b="0" i="1" smtClean="0">
                              <a:latin typeface="Cambria Math"/>
                            </a:rPr>
                            <m:t>2</m:t>
                          </m:r>
                        </m:sub>
                      </m:sSub>
                      <m:r>
                        <a:rPr lang="en-US" sz="2000" b="0" i="1" smtClean="0">
                          <a:latin typeface="Cambria Math"/>
                        </a:rPr>
                        <m:t>;</m:t>
                      </m:r>
                      <m:sSub>
                        <m:sSubPr>
                          <m:ctrlPr>
                            <a:rPr lang="en-US" sz="20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 b="0" i="1" smtClean="0">
                              <a:latin typeface="Cambria Math"/>
                            </a:rPr>
                            <m:t>𝑦</m:t>
                          </m:r>
                        </m:e>
                        <m:sub>
                          <m:r>
                            <a:rPr lang="en-US" sz="2000" b="0" i="1" smtClean="0">
                              <a:latin typeface="Cambria Math"/>
                            </a:rPr>
                            <m:t>2</m:t>
                          </m:r>
                        </m:sub>
                      </m:sSub>
                      <m:r>
                        <a:rPr lang="en-US" sz="2000" b="0" i="1" smtClean="0">
                          <a:latin typeface="Cambria Math"/>
                        </a:rPr>
                        <m:t>)</m:t>
                      </m:r>
                    </m:oMath>
                  </m:oMathPara>
                </a14:m>
                <a:endParaRPr lang="ru-RU" sz="24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26" name="Прямоугольник 12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08304" y="1579691"/>
                <a:ext cx="1409104" cy="400110"/>
              </a:xfrm>
              <a:prstGeom prst="rect">
                <a:avLst/>
              </a:prstGeom>
              <a:blipFill rotWithShape="1">
                <a:blip r:embed="rId23"/>
                <a:stretch>
                  <a:fillRect b="-1666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7" name="Прямоугольник 126"/>
          <p:cNvSpPr/>
          <p:nvPr/>
        </p:nvSpPr>
        <p:spPr>
          <a:xfrm>
            <a:off x="8501247" y="3209762"/>
            <a:ext cx="53251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/>
              <a:t>(1)</a:t>
            </a:r>
            <a:endParaRPr lang="ru-RU" sz="2400" b="1" dirty="0"/>
          </a:p>
        </p:txBody>
      </p:sp>
      <p:sp>
        <p:nvSpPr>
          <p:cNvPr id="128" name="Левая фигурная скобка 127"/>
          <p:cNvSpPr/>
          <p:nvPr/>
        </p:nvSpPr>
        <p:spPr>
          <a:xfrm rot="10800000">
            <a:off x="8107767" y="3050523"/>
            <a:ext cx="373761" cy="837697"/>
          </a:xfrm>
          <a:prstGeom prst="leftBrace">
            <a:avLst>
              <a:gd name="adj1" fmla="val 19581"/>
              <a:gd name="adj2" fmla="val 50000"/>
            </a:avLst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8222399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3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9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4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7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0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3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1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4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9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0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2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7" dur="5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0" dur="5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3" dur="5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6" dur="5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1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>
                      <p:stCondLst>
                        <p:cond delay="indefinite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6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7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9" dur="500"/>
                                        <p:tgtEl>
                                          <p:spTgt spid="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0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2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3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5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6" fill="hold">
                      <p:stCondLst>
                        <p:cond delay="indefinite"/>
                      </p:stCondLst>
                      <p:childTnLst>
                        <p:par>
                          <p:cTn id="127" fill="hold">
                            <p:stCondLst>
                              <p:cond delay="0"/>
                            </p:stCondLst>
                            <p:childTnLst>
                              <p:par>
                                <p:cTn id="12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0" dur="50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1" fill="hold">
                      <p:stCondLst>
                        <p:cond delay="indefinite"/>
                      </p:stCondLst>
                      <p:childTnLst>
                        <p:par>
                          <p:cTn id="132" fill="hold">
                            <p:stCondLst>
                              <p:cond delay="0"/>
                            </p:stCondLst>
                            <p:childTnLst>
                              <p:par>
                                <p:cTn id="13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5" dur="5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6" fill="hold">
                      <p:stCondLst>
                        <p:cond delay="indefinite"/>
                      </p:stCondLst>
                      <p:childTnLst>
                        <p:par>
                          <p:cTn id="137" fill="hold">
                            <p:stCondLst>
                              <p:cond delay="0"/>
                            </p:stCondLst>
                            <p:childTnLst>
                              <p:par>
                                <p:cTn id="13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0" dur="5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1" fill="hold">
                      <p:stCondLst>
                        <p:cond delay="indefinite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5" dur="500"/>
                                        <p:tgtEl>
                                          <p:spTgt spid="1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6" fill="hold">
                      <p:stCondLst>
                        <p:cond delay="indefinite"/>
                      </p:stCondLst>
                      <p:childTnLst>
                        <p:par>
                          <p:cTn id="147" fill="hold">
                            <p:stCondLst>
                              <p:cond delay="0"/>
                            </p:stCondLst>
                            <p:childTnLst>
                              <p:par>
                                <p:cTn id="14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0" dur="500"/>
                                        <p:tgtEl>
                                          <p:spTgt spid="1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3" dur="500"/>
                                        <p:tgtEl>
                                          <p:spTgt spid="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/>
      <p:bldP spid="15" grpId="0"/>
      <p:bldP spid="16" grpId="0" animBg="1"/>
      <p:bldP spid="17" grpId="0"/>
      <p:bldP spid="18" grpId="0" animBg="1"/>
      <p:bldP spid="19" grpId="0"/>
      <p:bldP spid="23" grpId="0" animBg="1"/>
      <p:bldP spid="33" grpId="0"/>
      <p:bldP spid="35" grpId="0"/>
      <p:bldP spid="48" grpId="0" animBg="1"/>
      <p:bldP spid="49" grpId="0"/>
      <p:bldP spid="50" grpId="0" animBg="1"/>
      <p:bldP spid="70" grpId="0"/>
      <p:bldP spid="72" grpId="0" animBg="1"/>
      <p:bldP spid="73" grpId="0"/>
      <p:bldP spid="79" grpId="0"/>
      <p:bldP spid="80" grpId="0"/>
      <p:bldP spid="82" grpId="0"/>
      <p:bldP spid="102" grpId="0"/>
      <p:bldP spid="104" grpId="0"/>
      <p:bldP spid="105" grpId="0"/>
      <p:bldP spid="106" grpId="0"/>
      <p:bldP spid="107" grpId="0"/>
      <p:bldP spid="109" grpId="0"/>
      <p:bldP spid="110" grpId="0"/>
      <p:bldP spid="111" grpId="0"/>
      <p:bldP spid="126" grpId="0"/>
      <p:bldP spid="127" grpId="0"/>
      <p:bldP spid="128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0" name="Прямоугольник 19"/>
              <p:cNvSpPr/>
              <p:nvPr/>
            </p:nvSpPr>
            <p:spPr>
              <a:xfrm>
                <a:off x="34767" y="915566"/>
                <a:ext cx="5444119" cy="79727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US" sz="22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funcPr>
                        <m:fName>
                          <m:r>
                            <a:rPr lang="en-US" sz="2200" b="1" i="0" smtClean="0">
                              <a:solidFill>
                                <a:srgbClr val="FF0000"/>
                              </a:solidFill>
                              <a:latin typeface="Cambria Math"/>
                              <a:ea typeface="Cambria Math"/>
                            </a:rPr>
                            <m:t>𝐭𝐠</m:t>
                          </m:r>
                        </m:fName>
                        <m:e>
                          <m:d>
                            <m:dPr>
                              <m:ctrlPr>
                                <a:rPr lang="en-US" sz="2200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dPr>
                            <m:e>
                              <m:r>
                                <a:rPr lang="en-US" sz="2200" b="1" i="0" smtClean="0">
                                  <a:solidFill>
                                    <a:srgbClr val="FF0000"/>
                                  </a:solidFill>
                                  <a:latin typeface="Cambria Math"/>
                                  <a:ea typeface="Cambria Math"/>
                                </a:rPr>
                                <m:t>−</m:t>
                              </m:r>
                              <m:r>
                                <a:rPr lang="en-US" sz="2200" b="1" i="0" smtClean="0">
                                  <a:solidFill>
                                    <a:srgbClr val="FF0000"/>
                                  </a:solidFill>
                                  <a:latin typeface="Cambria Math"/>
                                  <a:ea typeface="Cambria Math"/>
                                </a:rPr>
                                <m:t>𝛂</m:t>
                              </m:r>
                            </m:e>
                          </m:d>
                        </m:e>
                      </m:func>
                      <m:r>
                        <a:rPr lang="en-US" sz="2200" b="0" i="1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=</m:t>
                      </m:r>
                      <m:f>
                        <m:fPr>
                          <m:ctrlPr>
                            <a:rPr lang="en-US" sz="2200" b="0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fPr>
                        <m:num>
                          <m:r>
                            <m:rPr>
                              <m:sty m:val="p"/>
                            </m:rPr>
                            <a:rPr lang="en-US" sz="2200" b="0" i="0" smtClean="0">
                              <a:solidFill>
                                <a:srgbClr val="002060"/>
                              </a:solidFill>
                              <a:latin typeface="Cambria Math"/>
                              <a:ea typeface="Cambria Math"/>
                            </a:rPr>
                            <m:t>sin</m:t>
                          </m:r>
                          <m:r>
                            <a:rPr lang="en-US" sz="2200" b="0" i="1" smtClean="0">
                              <a:solidFill>
                                <a:srgbClr val="002060"/>
                              </a:solidFill>
                              <a:latin typeface="Cambria Math"/>
                              <a:ea typeface="Cambria Math"/>
                            </a:rPr>
                            <m:t>⁡(−</m:t>
                          </m:r>
                          <m:r>
                            <a:rPr lang="en-US" sz="2200" b="0" i="1" smtClean="0">
                              <a:solidFill>
                                <a:srgbClr val="002060"/>
                              </a:solidFill>
                              <a:latin typeface="Cambria Math"/>
                              <a:ea typeface="Cambria Math"/>
                            </a:rPr>
                            <m:t>𝛼</m:t>
                          </m:r>
                          <m:r>
                            <a:rPr lang="en-US" sz="2200" b="0" i="1" smtClean="0">
                              <a:solidFill>
                                <a:srgbClr val="002060"/>
                              </a:solidFill>
                              <a:latin typeface="Cambria Math"/>
                              <a:ea typeface="Cambria Math"/>
                            </a:rPr>
                            <m:t>)</m:t>
                          </m:r>
                        </m:num>
                        <m:den>
                          <m:r>
                            <m:rPr>
                              <m:sty m:val="p"/>
                            </m:rPr>
                            <a:rPr lang="en-US" sz="2200" b="0" i="0" smtClean="0">
                              <a:solidFill>
                                <a:srgbClr val="002060"/>
                              </a:solidFill>
                              <a:latin typeface="Cambria Math"/>
                              <a:ea typeface="Cambria Math"/>
                            </a:rPr>
                            <m:t>cos</m:t>
                          </m:r>
                          <m:r>
                            <a:rPr lang="en-US" sz="2200" b="0" i="1" smtClean="0">
                              <a:solidFill>
                                <a:srgbClr val="002060"/>
                              </a:solidFill>
                              <a:latin typeface="Cambria Math"/>
                              <a:ea typeface="Cambria Math"/>
                            </a:rPr>
                            <m:t>⁡(−</m:t>
                          </m:r>
                          <m:r>
                            <a:rPr lang="en-US" sz="2200" b="0" i="1" smtClean="0">
                              <a:solidFill>
                                <a:srgbClr val="002060"/>
                              </a:solidFill>
                              <a:latin typeface="Cambria Math"/>
                              <a:ea typeface="Cambria Math"/>
                            </a:rPr>
                            <m:t>𝛼</m:t>
                          </m:r>
                          <m:r>
                            <a:rPr lang="en-US" sz="2200" b="0" i="1" smtClean="0">
                              <a:solidFill>
                                <a:srgbClr val="002060"/>
                              </a:solidFill>
                              <a:latin typeface="Cambria Math"/>
                              <a:ea typeface="Cambria Math"/>
                            </a:rPr>
                            <m:t>)</m:t>
                          </m:r>
                        </m:den>
                      </m:f>
                      <m:r>
                        <a:rPr lang="en-US" sz="2200" b="0" i="1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=</m:t>
                      </m:r>
                      <m:f>
                        <m:fPr>
                          <m:ctrlPr>
                            <a:rPr lang="en-US" sz="2200" b="0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fPr>
                        <m:num>
                          <m:r>
                            <a:rPr lang="en-US" sz="2200" b="0" i="1" smtClean="0">
                              <a:solidFill>
                                <a:srgbClr val="002060"/>
                              </a:solidFill>
                              <a:latin typeface="Cambria Math"/>
                              <a:ea typeface="Cambria Math"/>
                            </a:rPr>
                            <m:t>−</m:t>
                          </m:r>
                          <m:r>
                            <a:rPr lang="en-US" sz="2200" b="0" i="1" smtClean="0">
                              <a:solidFill>
                                <a:srgbClr val="002060"/>
                              </a:solidFill>
                              <a:latin typeface="Cambria Math"/>
                              <a:ea typeface="Cambria Math"/>
                            </a:rPr>
                            <m:t>𝑠𝑖𝑛</m:t>
                          </m:r>
                          <m:r>
                            <a:rPr lang="en-US" sz="2200" b="0" i="1" smtClean="0">
                              <a:solidFill>
                                <a:srgbClr val="002060"/>
                              </a:solidFill>
                              <a:latin typeface="Cambria Math"/>
                              <a:ea typeface="Cambria Math"/>
                            </a:rPr>
                            <m:t>𝛼</m:t>
                          </m:r>
                        </m:num>
                        <m:den>
                          <m:r>
                            <a:rPr lang="en-US" sz="2200" b="0" i="1" smtClean="0">
                              <a:solidFill>
                                <a:srgbClr val="002060"/>
                              </a:solidFill>
                              <a:latin typeface="Cambria Math"/>
                              <a:ea typeface="Cambria Math"/>
                            </a:rPr>
                            <m:t>𝑐𝑜𝑠</m:t>
                          </m:r>
                          <m:r>
                            <a:rPr lang="en-US" sz="2200" b="0" i="1" smtClean="0">
                              <a:solidFill>
                                <a:srgbClr val="002060"/>
                              </a:solidFill>
                              <a:latin typeface="Cambria Math"/>
                              <a:ea typeface="Cambria Math"/>
                            </a:rPr>
                            <m:t>𝛼</m:t>
                          </m:r>
                        </m:den>
                      </m:f>
                      <m:r>
                        <a:rPr lang="en-US" sz="2200" b="0" i="1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sz="2200" b="1" i="1" smtClean="0">
                          <a:solidFill>
                            <a:srgbClr val="FF0000"/>
                          </a:solidFill>
                          <a:latin typeface="Cambria Math"/>
                          <a:ea typeface="Cambria Math"/>
                        </a:rPr>
                        <m:t>−</m:t>
                      </m:r>
                      <m:r>
                        <a:rPr lang="en-US" sz="2200" b="1" i="1" smtClean="0">
                          <a:solidFill>
                            <a:srgbClr val="FF0000"/>
                          </a:solidFill>
                          <a:latin typeface="Cambria Math"/>
                          <a:ea typeface="Cambria Math"/>
                        </a:rPr>
                        <m:t>𝒕𝒈</m:t>
                      </m:r>
                      <m:r>
                        <a:rPr lang="en-US" sz="2200" b="1" i="1" smtClean="0">
                          <a:solidFill>
                            <a:srgbClr val="FF0000"/>
                          </a:solidFill>
                          <a:latin typeface="Cambria Math"/>
                          <a:ea typeface="Cambria Math"/>
                        </a:rPr>
                        <m:t>𝜶</m:t>
                      </m:r>
                      <m:r>
                        <a:rPr lang="en-US" sz="2200" b="1" i="0" smtClean="0">
                          <a:solidFill>
                            <a:srgbClr val="FF0000"/>
                          </a:solidFill>
                          <a:latin typeface="Cambria Math"/>
                          <a:ea typeface="Cambria Math"/>
                        </a:rPr>
                        <m:t>     </m:t>
                      </m:r>
                      <m:r>
                        <a:rPr lang="en-US" sz="2200" b="1" i="0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(</m:t>
                      </m:r>
                      <m:r>
                        <a:rPr lang="en-US" sz="2200" b="1" i="0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𝟐</m:t>
                      </m:r>
                      <m:r>
                        <a:rPr lang="en-US" sz="2200" b="1" i="0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)</m:t>
                      </m:r>
                    </m:oMath>
                  </m:oMathPara>
                </a14:m>
                <a:endParaRPr lang="ru-RU" sz="2200" b="1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0" name="Прямоугольник 1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767" y="915566"/>
                <a:ext cx="5444119" cy="797270"/>
              </a:xfrm>
              <a:prstGeom prst="rect">
                <a:avLst/>
              </a:prstGeom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Прямоугольник 20"/>
              <p:cNvSpPr/>
              <p:nvPr/>
            </p:nvSpPr>
            <p:spPr>
              <a:xfrm>
                <a:off x="25183" y="1712836"/>
                <a:ext cx="5598007" cy="79727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US" sz="22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funcPr>
                        <m:fName>
                          <m:r>
                            <a:rPr lang="en-US" sz="2200" b="1" i="0" smtClean="0">
                              <a:solidFill>
                                <a:srgbClr val="FF0000"/>
                              </a:solidFill>
                              <a:latin typeface="Cambria Math"/>
                              <a:ea typeface="Cambria Math"/>
                            </a:rPr>
                            <m:t>𝐜𝐭𝐠</m:t>
                          </m:r>
                        </m:fName>
                        <m:e>
                          <m:d>
                            <m:dPr>
                              <m:ctrlPr>
                                <a:rPr lang="en-US" sz="2200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dPr>
                            <m:e>
                              <m:r>
                                <a:rPr lang="en-US" sz="2200" b="1" i="0" smtClean="0">
                                  <a:solidFill>
                                    <a:srgbClr val="FF0000"/>
                                  </a:solidFill>
                                  <a:latin typeface="Cambria Math"/>
                                  <a:ea typeface="Cambria Math"/>
                                </a:rPr>
                                <m:t>−</m:t>
                              </m:r>
                              <m:r>
                                <a:rPr lang="en-US" sz="2200" b="1" i="0" smtClean="0">
                                  <a:solidFill>
                                    <a:srgbClr val="FF0000"/>
                                  </a:solidFill>
                                  <a:latin typeface="Cambria Math"/>
                                  <a:ea typeface="Cambria Math"/>
                                </a:rPr>
                                <m:t>𝛂</m:t>
                              </m:r>
                            </m:e>
                          </m:d>
                        </m:e>
                      </m:func>
                      <m:r>
                        <a:rPr lang="en-US" sz="2200" b="0" i="1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=</m:t>
                      </m:r>
                      <m:f>
                        <m:fPr>
                          <m:ctrlPr>
                            <a:rPr lang="en-US" sz="2200" b="0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fPr>
                        <m:num>
                          <m:r>
                            <m:rPr>
                              <m:sty m:val="p"/>
                            </m:rPr>
                            <a:rPr lang="en-US" sz="2200" b="0" i="0" smtClean="0">
                              <a:solidFill>
                                <a:srgbClr val="002060"/>
                              </a:solidFill>
                              <a:latin typeface="Cambria Math"/>
                              <a:ea typeface="Cambria Math"/>
                            </a:rPr>
                            <m:t>cos</m:t>
                          </m:r>
                          <m:r>
                            <a:rPr lang="en-US" sz="2200" b="0" i="1" smtClean="0">
                              <a:solidFill>
                                <a:srgbClr val="002060"/>
                              </a:solidFill>
                              <a:latin typeface="Cambria Math"/>
                              <a:ea typeface="Cambria Math"/>
                            </a:rPr>
                            <m:t>⁡(−</m:t>
                          </m:r>
                          <m:r>
                            <a:rPr lang="en-US" sz="2200" b="0" i="1" smtClean="0">
                              <a:solidFill>
                                <a:srgbClr val="002060"/>
                              </a:solidFill>
                              <a:latin typeface="Cambria Math"/>
                              <a:ea typeface="Cambria Math"/>
                            </a:rPr>
                            <m:t>𝛼</m:t>
                          </m:r>
                          <m:r>
                            <a:rPr lang="en-US" sz="2200" b="0" i="1" smtClean="0">
                              <a:solidFill>
                                <a:srgbClr val="002060"/>
                              </a:solidFill>
                              <a:latin typeface="Cambria Math"/>
                              <a:ea typeface="Cambria Math"/>
                            </a:rPr>
                            <m:t>)</m:t>
                          </m:r>
                        </m:num>
                        <m:den>
                          <m:r>
                            <m:rPr>
                              <m:sty m:val="p"/>
                            </m:rPr>
                            <a:rPr lang="en-US" sz="2200" b="0" i="0" smtClean="0">
                              <a:solidFill>
                                <a:srgbClr val="002060"/>
                              </a:solidFill>
                              <a:latin typeface="Cambria Math"/>
                              <a:ea typeface="Cambria Math"/>
                            </a:rPr>
                            <m:t>sin</m:t>
                          </m:r>
                          <m:r>
                            <a:rPr lang="en-US" sz="2200" b="0" i="1" smtClean="0">
                              <a:solidFill>
                                <a:srgbClr val="002060"/>
                              </a:solidFill>
                              <a:latin typeface="Cambria Math"/>
                              <a:ea typeface="Cambria Math"/>
                            </a:rPr>
                            <m:t>⁡(−</m:t>
                          </m:r>
                          <m:r>
                            <a:rPr lang="en-US" sz="2200" b="0" i="1" smtClean="0">
                              <a:solidFill>
                                <a:srgbClr val="002060"/>
                              </a:solidFill>
                              <a:latin typeface="Cambria Math"/>
                              <a:ea typeface="Cambria Math"/>
                            </a:rPr>
                            <m:t>𝛼</m:t>
                          </m:r>
                          <m:r>
                            <a:rPr lang="en-US" sz="2200" b="0" i="1" smtClean="0">
                              <a:solidFill>
                                <a:srgbClr val="002060"/>
                              </a:solidFill>
                              <a:latin typeface="Cambria Math"/>
                              <a:ea typeface="Cambria Math"/>
                            </a:rPr>
                            <m:t>)</m:t>
                          </m:r>
                        </m:den>
                      </m:f>
                      <m:r>
                        <a:rPr lang="en-US" sz="2200" b="0" i="1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=</m:t>
                      </m:r>
                      <m:f>
                        <m:fPr>
                          <m:ctrlPr>
                            <a:rPr lang="en-US" sz="2200" b="0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fPr>
                        <m:num>
                          <m:r>
                            <a:rPr lang="en-US" sz="2200" b="0" i="1" smtClean="0">
                              <a:solidFill>
                                <a:srgbClr val="002060"/>
                              </a:solidFill>
                              <a:latin typeface="Cambria Math"/>
                              <a:ea typeface="Cambria Math"/>
                            </a:rPr>
                            <m:t>𝑐𝑜𝑠</m:t>
                          </m:r>
                          <m:r>
                            <a:rPr lang="en-US" sz="2200" b="0" i="1" smtClean="0">
                              <a:solidFill>
                                <a:srgbClr val="002060"/>
                              </a:solidFill>
                              <a:latin typeface="Cambria Math"/>
                              <a:ea typeface="Cambria Math"/>
                            </a:rPr>
                            <m:t>𝛼</m:t>
                          </m:r>
                        </m:num>
                        <m:den>
                          <m:r>
                            <a:rPr lang="en-US" sz="2200" b="0" i="1" smtClean="0">
                              <a:solidFill>
                                <a:srgbClr val="002060"/>
                              </a:solidFill>
                              <a:latin typeface="Cambria Math"/>
                              <a:ea typeface="Cambria Math"/>
                            </a:rPr>
                            <m:t>−</m:t>
                          </m:r>
                          <m:r>
                            <a:rPr lang="en-US" sz="2200" b="0" i="1" smtClean="0">
                              <a:solidFill>
                                <a:srgbClr val="002060"/>
                              </a:solidFill>
                              <a:latin typeface="Cambria Math"/>
                              <a:ea typeface="Cambria Math"/>
                            </a:rPr>
                            <m:t>𝑠𝑖𝑛</m:t>
                          </m:r>
                          <m:r>
                            <a:rPr lang="en-US" sz="2200" b="0" i="1" smtClean="0">
                              <a:solidFill>
                                <a:srgbClr val="002060"/>
                              </a:solidFill>
                              <a:latin typeface="Cambria Math"/>
                              <a:ea typeface="Cambria Math"/>
                            </a:rPr>
                            <m:t>𝛼</m:t>
                          </m:r>
                        </m:den>
                      </m:f>
                      <m:r>
                        <a:rPr lang="en-US" sz="2200" b="0" i="1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sz="2200" b="1" i="1" smtClean="0">
                          <a:solidFill>
                            <a:srgbClr val="FF0000"/>
                          </a:solidFill>
                          <a:latin typeface="Cambria Math"/>
                          <a:ea typeface="Cambria Math"/>
                        </a:rPr>
                        <m:t>−</m:t>
                      </m:r>
                      <m:r>
                        <a:rPr lang="en-US" sz="2200" b="1" i="1" smtClean="0">
                          <a:solidFill>
                            <a:srgbClr val="FF0000"/>
                          </a:solidFill>
                          <a:latin typeface="Cambria Math"/>
                          <a:ea typeface="Cambria Math"/>
                        </a:rPr>
                        <m:t>𝒄𝒕𝒈</m:t>
                      </m:r>
                      <m:r>
                        <a:rPr lang="en-US" sz="2200" b="1" i="1" smtClean="0">
                          <a:solidFill>
                            <a:srgbClr val="FF0000"/>
                          </a:solidFill>
                          <a:latin typeface="Cambria Math"/>
                          <a:ea typeface="Cambria Math"/>
                        </a:rPr>
                        <m:t>𝜶</m:t>
                      </m:r>
                      <m:r>
                        <a:rPr lang="en-US" sz="2200" b="1" i="1" smtClean="0">
                          <a:solidFill>
                            <a:srgbClr val="FF0000"/>
                          </a:solidFill>
                          <a:latin typeface="Cambria Math"/>
                          <a:ea typeface="Cambria Math"/>
                        </a:rPr>
                        <m:t>   (</m:t>
                      </m:r>
                      <m:r>
                        <a:rPr lang="en-US" sz="2200" b="1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𝟑</m:t>
                      </m:r>
                      <m:r>
                        <a:rPr lang="en-US" sz="2200" b="1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)</m:t>
                      </m:r>
                    </m:oMath>
                  </m:oMathPara>
                </a14:m>
                <a:endParaRPr lang="ru-RU" sz="2200" b="1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1" name="Прямоугольник 2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183" y="1712836"/>
                <a:ext cx="5598007" cy="797270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2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1800" dirty="0"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3" name="object 4"/>
              <p:cNvSpPr txBox="1">
                <a:spLocks/>
              </p:cNvSpPr>
              <p:nvPr/>
            </p:nvSpPr>
            <p:spPr>
              <a:xfrm>
                <a:off x="0" y="69579"/>
                <a:ext cx="9144000" cy="519639"/>
              </a:xfrm>
              <a:prstGeom prst="rect">
                <a:avLst/>
              </a:prstGeom>
            </p:spPr>
            <p:txBody>
              <a:bodyPr vert="horz" wrap="square" lIns="0" tIns="26171" rIns="0" bIns="0" rtlCol="0">
                <a:spAutoFit/>
              </a:bodyPr>
              <a:lstStyle>
                <a:lvl1pPr>
                  <a:defRPr sz="2650" b="1" i="0">
                    <a:solidFill>
                      <a:srgbClr val="FEFEFE"/>
                    </a:solidFill>
                    <a:latin typeface="Arial"/>
                    <a:ea typeface="+mj-ea"/>
                    <a:cs typeface="Arial"/>
                  </a:defRPr>
                </a:lvl1pPr>
              </a:lstStyle>
              <a:p>
                <a:pPr marL="20131" algn="ctr">
                  <a:lnSpc>
                    <a:spcPts val="4431"/>
                  </a:lnSpc>
                </a:pPr>
                <a:r>
                  <a:rPr lang="ru-RU" sz="2400" dirty="0">
                    <a:solidFill>
                      <a:schemeClr val="bg1"/>
                    </a:solidFill>
                  </a:rPr>
                  <a:t>СИНУС, КОСИНУС, ТАНГЕНС И КОТАНГЕНС УГЛОВ </a:t>
                </a:r>
                <a14:m>
                  <m:oMath xmlns:m="http://schemas.openxmlformats.org/officeDocument/2006/math">
                    <m:r>
                      <a:rPr lang="ru-RU" sz="2400" i="1" dirty="0">
                        <a:solidFill>
                          <a:schemeClr val="bg1"/>
                        </a:solidFill>
                        <a:latin typeface="Cambria Math"/>
                        <a:ea typeface="Cambria Math"/>
                      </a:rPr>
                      <m:t>𝜶</m:t>
                    </m:r>
                  </m:oMath>
                </a14:m>
                <a:r>
                  <a:rPr lang="ru-RU" sz="2400" dirty="0">
                    <a:solidFill>
                      <a:schemeClr val="bg1"/>
                    </a:solidFill>
                  </a:rPr>
                  <a:t> И</a:t>
                </a:r>
                <a:r>
                  <a:rPr lang="en-US" sz="2400" dirty="0">
                    <a:solidFill>
                      <a:schemeClr val="bg1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US" sz="2400">
                        <a:solidFill>
                          <a:schemeClr val="bg1"/>
                        </a:solidFill>
                        <a:latin typeface="Cambria Math"/>
                        <a:ea typeface="Cambria Math"/>
                      </a:rPr>
                      <m:t>−</m:t>
                    </m:r>
                    <m:r>
                      <a:rPr lang="ru-RU" sz="2400" i="1">
                        <a:solidFill>
                          <a:schemeClr val="bg1"/>
                        </a:solidFill>
                        <a:latin typeface="Cambria Math"/>
                        <a:ea typeface="Cambria Math"/>
                      </a:rPr>
                      <m:t>𝜶</m:t>
                    </m:r>
                  </m:oMath>
                </a14:m>
                <a:r>
                  <a:rPr lang="en-US" sz="2400" dirty="0">
                    <a:solidFill>
                      <a:schemeClr val="bg1"/>
                    </a:solidFill>
                  </a:rPr>
                  <a:t> </a:t>
                </a:r>
              </a:p>
            </p:txBody>
          </p:sp>
        </mc:Choice>
        <mc:Fallback xmlns="">
          <p:sp>
            <p:nvSpPr>
              <p:cNvPr id="23" name="object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69579"/>
                <a:ext cx="9144000" cy="519639"/>
              </a:xfrm>
              <a:prstGeom prst="rect">
                <a:avLst/>
              </a:prstGeom>
              <a:blipFill>
                <a:blip r:embed="rId4"/>
                <a:stretch>
                  <a:fillRect b="-33333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Прямоугольник 1"/>
              <p:cNvSpPr/>
              <p:nvPr/>
            </p:nvSpPr>
            <p:spPr>
              <a:xfrm>
                <a:off x="5862812" y="971144"/>
                <a:ext cx="2381165" cy="71994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i="1" smtClean="0">
                          <a:latin typeface="Cambria Math"/>
                          <a:ea typeface="Cambria Math"/>
                        </a:rPr>
                        <m:t>𝛼</m:t>
                      </m:r>
                      <m:r>
                        <a:rPr lang="en-US" sz="2400" i="1" smtClean="0">
                          <a:latin typeface="Cambria Math"/>
                          <a:ea typeface="Cambria Math"/>
                        </a:rPr>
                        <m:t>≠</m:t>
                      </m:r>
                      <m:f>
                        <m:fPr>
                          <m:ctrlPr>
                            <a:rPr lang="en-US" sz="2400" i="1" smtClean="0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fPr>
                        <m:num>
                          <m:r>
                            <a:rPr lang="en-US" sz="2400" i="1" smtClean="0">
                              <a:latin typeface="Cambria Math"/>
                              <a:ea typeface="Cambria Math"/>
                            </a:rPr>
                            <m:t>𝜋</m:t>
                          </m:r>
                        </m:num>
                        <m:den>
                          <m:r>
                            <a:rPr lang="en-US" sz="2400" b="0" i="1" smtClean="0">
                              <a:latin typeface="Cambria Math"/>
                              <a:ea typeface="Cambria Math"/>
                            </a:rPr>
                            <m:t>2</m:t>
                          </m:r>
                        </m:den>
                      </m:f>
                      <m:r>
                        <a:rPr lang="en-US" sz="2400" b="0" i="1" smtClean="0">
                          <a:latin typeface="Cambria Math"/>
                          <a:ea typeface="Cambria Math"/>
                        </a:rPr>
                        <m:t>+</m:t>
                      </m:r>
                      <m:r>
                        <a:rPr lang="en-US" sz="2400" b="0" i="1" smtClean="0">
                          <a:latin typeface="Cambria Math"/>
                          <a:ea typeface="Cambria Math"/>
                        </a:rPr>
                        <m:t>𝜋</m:t>
                      </m:r>
                      <m:r>
                        <a:rPr lang="en-US" sz="2400" b="0" i="1" smtClean="0">
                          <a:latin typeface="Cambria Math"/>
                          <a:ea typeface="Cambria Math"/>
                        </a:rPr>
                        <m:t>𝑘</m:t>
                      </m:r>
                      <m:r>
                        <a:rPr lang="en-US" sz="2400" b="0" i="1" smtClean="0">
                          <a:latin typeface="Cambria Math"/>
                          <a:ea typeface="Cambria Math"/>
                        </a:rPr>
                        <m:t>, </m:t>
                      </m:r>
                      <m:r>
                        <a:rPr lang="en-US" sz="2400" b="0" i="1" smtClean="0">
                          <a:latin typeface="Cambria Math"/>
                          <a:ea typeface="Cambria Math"/>
                        </a:rPr>
                        <m:t>𝑘</m:t>
                      </m:r>
                      <m:r>
                        <a:rPr lang="en-US" sz="2400" b="0" i="1" smtClean="0">
                          <a:latin typeface="Cambria Math"/>
                          <a:ea typeface="Cambria Math"/>
                        </a:rPr>
                        <m:t>𝜖</m:t>
                      </m:r>
                      <m:r>
                        <a:rPr lang="en-US" sz="2400" b="0" i="1" smtClean="0">
                          <a:latin typeface="Cambria Math"/>
                          <a:ea typeface="Cambria Math"/>
                        </a:rPr>
                        <m:t>𝑍</m:t>
                      </m:r>
                    </m:oMath>
                  </m:oMathPara>
                </a14:m>
                <a:endParaRPr lang="ru-RU" sz="24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" name="Прямоугольник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62812" y="971144"/>
                <a:ext cx="2381165" cy="719941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Прямоугольник 24"/>
              <p:cNvSpPr/>
              <p:nvPr/>
            </p:nvSpPr>
            <p:spPr>
              <a:xfrm>
                <a:off x="5897913" y="1880638"/>
                <a:ext cx="1825756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i="1" smtClean="0">
                          <a:latin typeface="Cambria Math"/>
                          <a:ea typeface="Cambria Math"/>
                        </a:rPr>
                        <m:t>𝛼</m:t>
                      </m:r>
                      <m:r>
                        <a:rPr lang="en-US" sz="2400" i="1" smtClean="0">
                          <a:latin typeface="Cambria Math"/>
                          <a:ea typeface="Cambria Math"/>
                        </a:rPr>
                        <m:t>≠</m:t>
                      </m:r>
                      <m:r>
                        <a:rPr lang="en-US" sz="2400" b="0" i="1" smtClean="0">
                          <a:latin typeface="Cambria Math"/>
                          <a:ea typeface="Cambria Math"/>
                        </a:rPr>
                        <m:t>𝜋</m:t>
                      </m:r>
                      <m:r>
                        <a:rPr lang="en-US" sz="2400" b="0" i="1" smtClean="0">
                          <a:latin typeface="Cambria Math"/>
                          <a:ea typeface="Cambria Math"/>
                        </a:rPr>
                        <m:t>𝑘</m:t>
                      </m:r>
                      <m:r>
                        <a:rPr lang="en-US" sz="2400" b="0" i="1" smtClean="0">
                          <a:latin typeface="Cambria Math"/>
                          <a:ea typeface="Cambria Math"/>
                        </a:rPr>
                        <m:t>, </m:t>
                      </m:r>
                      <m:r>
                        <a:rPr lang="en-US" sz="2400" b="0" i="1" smtClean="0">
                          <a:latin typeface="Cambria Math"/>
                          <a:ea typeface="Cambria Math"/>
                        </a:rPr>
                        <m:t>𝑘</m:t>
                      </m:r>
                      <m:r>
                        <a:rPr lang="en-US" sz="2400" b="0" i="1" smtClean="0">
                          <a:latin typeface="Cambria Math"/>
                          <a:ea typeface="Cambria Math"/>
                        </a:rPr>
                        <m:t>𝜖</m:t>
                      </m:r>
                      <m:r>
                        <a:rPr lang="en-US" sz="2400" b="0" i="1" smtClean="0">
                          <a:latin typeface="Cambria Math"/>
                          <a:ea typeface="Cambria Math"/>
                        </a:rPr>
                        <m:t>𝑍</m:t>
                      </m:r>
                    </m:oMath>
                  </m:oMathPara>
                </a14:m>
                <a:endParaRPr lang="ru-RU" sz="24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5" name="Прямоугольник 2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97913" y="1880638"/>
                <a:ext cx="1825756" cy="461665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Прямоугольник 27"/>
              <p:cNvSpPr/>
              <p:nvPr/>
            </p:nvSpPr>
            <p:spPr>
              <a:xfrm>
                <a:off x="44397" y="3602101"/>
                <a:ext cx="4487319" cy="72834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200" b="1" i="1" smtClean="0">
                          <a:solidFill>
                            <a:schemeClr val="tx1"/>
                          </a:solidFill>
                          <a:latin typeface="Cambria Math"/>
                          <a:cs typeface="Arial" pitchFamily="34" charset="0"/>
                        </a:rPr>
                        <m:t>𝒔𝒊𝒏</m:t>
                      </m:r>
                      <m:r>
                        <a:rPr lang="en-US" sz="2200" b="1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  <a:cs typeface="Arial" pitchFamily="34" charset="0"/>
                        </a:rPr>
                        <m:t>𝜶</m:t>
                      </m:r>
                      <m:r>
                        <a:rPr lang="en-US" sz="2200" b="1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  <a:cs typeface="Arial" pitchFamily="34" charset="0"/>
                        </a:rPr>
                        <m:t>=</m:t>
                      </m:r>
                      <m:r>
                        <a:rPr lang="en-US" sz="2200" b="1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  <a:cs typeface="Arial" pitchFamily="34" charset="0"/>
                        </a:rPr>
                        <m:t>𝒔𝒊𝒏</m:t>
                      </m:r>
                      <m:d>
                        <m:dPr>
                          <m:ctrlPr>
                            <a:rPr lang="en-US" sz="22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/>
                              <a:cs typeface="Arial" pitchFamily="34" charset="0"/>
                            </a:rPr>
                          </m:ctrlPr>
                        </m:dPr>
                        <m:e>
                          <m:r>
                            <a:rPr lang="en-US" sz="2200" b="1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  <a:cs typeface="Arial" pitchFamily="34" charset="0"/>
                            </a:rPr>
                            <m:t>−</m:t>
                          </m:r>
                          <m:f>
                            <m:fPr>
                              <m:ctrlPr>
                                <a:rPr lang="en-US" sz="22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fPr>
                            <m:num>
                              <m:r>
                                <a:rPr lang="en-US" sz="2200" b="1" i="1">
                                  <a:solidFill>
                                    <a:schemeClr val="tx1"/>
                                  </a:solidFill>
                                  <a:latin typeface="Cambria Math"/>
                                  <a:ea typeface="Cambria Math"/>
                                </a:rPr>
                                <m:t>𝝅</m:t>
                              </m:r>
                            </m:num>
                            <m:den>
                              <m:r>
                                <a:rPr lang="en-US" sz="2200" b="1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  <a:ea typeface="Cambria Math"/>
                                </a:rPr>
                                <m:t>𝟔</m:t>
                              </m:r>
                            </m:den>
                          </m:f>
                        </m:e>
                      </m:d>
                      <m:r>
                        <a:rPr lang="en-US" sz="2200" b="1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  <a:cs typeface="Arial" pitchFamily="34" charset="0"/>
                        </a:rPr>
                        <m:t>=−</m:t>
                      </m:r>
                      <m:r>
                        <a:rPr lang="en-US" sz="2200" b="1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  <a:cs typeface="Arial" pitchFamily="34" charset="0"/>
                        </a:rPr>
                        <m:t>𝒔𝒊𝒏</m:t>
                      </m:r>
                      <m:f>
                        <m:fPr>
                          <m:ctrlPr>
                            <a:rPr lang="en-US" sz="22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en-US" sz="2200" b="1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  <a:cs typeface="Arial" pitchFamily="34" charset="0"/>
                            </a:rPr>
                            <m:t>𝝅</m:t>
                          </m:r>
                        </m:num>
                        <m:den>
                          <m:r>
                            <a:rPr lang="en-US" sz="2200" b="1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  <a:cs typeface="Arial" pitchFamily="34" charset="0"/>
                            </a:rPr>
                            <m:t>𝟔</m:t>
                          </m:r>
                        </m:den>
                      </m:f>
                      <m:r>
                        <a:rPr lang="en-US" sz="2200" b="1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  <a:cs typeface="Arial" pitchFamily="34" charset="0"/>
                        </a:rPr>
                        <m:t>=</m:t>
                      </m:r>
                      <m:r>
                        <a:rPr lang="en-US" sz="2200" b="1" i="1" smtClean="0">
                          <a:solidFill>
                            <a:srgbClr val="7030A0"/>
                          </a:solidFill>
                          <a:latin typeface="Cambria Math"/>
                          <a:ea typeface="Cambria Math"/>
                          <a:cs typeface="Arial" pitchFamily="34" charset="0"/>
                        </a:rPr>
                        <m:t>−</m:t>
                      </m:r>
                      <m:f>
                        <m:fPr>
                          <m:ctrlPr>
                            <a:rPr lang="en-US" sz="2200" b="1" i="1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  <a:ea typeface="Cambria Math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en-US" sz="2200" b="1" i="1" smtClean="0">
                              <a:solidFill>
                                <a:srgbClr val="7030A0"/>
                              </a:solidFill>
                              <a:latin typeface="Cambria Math"/>
                              <a:ea typeface="Cambria Math"/>
                              <a:cs typeface="Arial" pitchFamily="34" charset="0"/>
                            </a:rPr>
                            <m:t>𝟏</m:t>
                          </m:r>
                        </m:num>
                        <m:den>
                          <m:r>
                            <a:rPr lang="en-US" sz="2200" b="1" i="1" smtClean="0">
                              <a:solidFill>
                                <a:srgbClr val="7030A0"/>
                              </a:solidFill>
                              <a:latin typeface="Cambria Math"/>
                              <a:ea typeface="Cambria Math"/>
                              <a:cs typeface="Arial" pitchFamily="34" charset="0"/>
                            </a:rPr>
                            <m:t>𝟐</m:t>
                          </m:r>
                        </m:den>
                      </m:f>
                    </m:oMath>
                  </m:oMathPara>
                </a14:m>
                <a:endParaRPr lang="ru-RU" sz="2200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8" name="Прямоугольник 2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397" y="3602101"/>
                <a:ext cx="4487319" cy="728341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Прямоугольник 28"/>
              <p:cNvSpPr/>
              <p:nvPr/>
            </p:nvSpPr>
            <p:spPr>
              <a:xfrm>
                <a:off x="74236" y="4299942"/>
                <a:ext cx="4258538" cy="80457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200" b="1" i="1" smtClean="0">
                          <a:solidFill>
                            <a:schemeClr val="tx1"/>
                          </a:solidFill>
                          <a:latin typeface="Cambria Math"/>
                          <a:cs typeface="Arial" pitchFamily="34" charset="0"/>
                        </a:rPr>
                        <m:t>𝒄𝒐𝒔</m:t>
                      </m:r>
                      <m:r>
                        <a:rPr lang="en-US" sz="2200" b="1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  <a:cs typeface="Arial" pitchFamily="34" charset="0"/>
                        </a:rPr>
                        <m:t>𝜶</m:t>
                      </m:r>
                      <m:r>
                        <a:rPr lang="en-US" sz="2200" b="1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  <a:cs typeface="Arial" pitchFamily="34" charset="0"/>
                        </a:rPr>
                        <m:t>=</m:t>
                      </m:r>
                      <m:r>
                        <a:rPr lang="en-US" sz="2200" b="1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  <a:cs typeface="Arial" pitchFamily="34" charset="0"/>
                        </a:rPr>
                        <m:t>𝒄𝒐𝒔</m:t>
                      </m:r>
                      <m:d>
                        <m:dPr>
                          <m:ctrlPr>
                            <a:rPr lang="en-US" sz="22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/>
                              <a:cs typeface="Arial" pitchFamily="34" charset="0"/>
                            </a:rPr>
                          </m:ctrlPr>
                        </m:dPr>
                        <m:e>
                          <m:r>
                            <a:rPr lang="en-US" sz="2200" b="1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  <a:cs typeface="Arial" pitchFamily="34" charset="0"/>
                            </a:rPr>
                            <m:t>−</m:t>
                          </m:r>
                          <m:f>
                            <m:fPr>
                              <m:ctrlPr>
                                <a:rPr lang="en-US" sz="22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fPr>
                            <m:num>
                              <m:r>
                                <a:rPr lang="en-US" sz="2200" b="1" i="1">
                                  <a:solidFill>
                                    <a:schemeClr val="tx1"/>
                                  </a:solidFill>
                                  <a:latin typeface="Cambria Math"/>
                                  <a:ea typeface="Cambria Math"/>
                                </a:rPr>
                                <m:t>𝝅</m:t>
                              </m:r>
                            </m:num>
                            <m:den>
                              <m:r>
                                <a:rPr lang="en-US" sz="2200" b="1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  <a:ea typeface="Cambria Math"/>
                                </a:rPr>
                                <m:t>𝟔</m:t>
                              </m:r>
                            </m:den>
                          </m:f>
                        </m:e>
                      </m:d>
                      <m:r>
                        <a:rPr lang="en-US" sz="2200" b="1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  <a:cs typeface="Arial" pitchFamily="34" charset="0"/>
                        </a:rPr>
                        <m:t>=</m:t>
                      </m:r>
                      <m:r>
                        <a:rPr lang="en-US" sz="2200" b="1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  <a:cs typeface="Arial" pitchFamily="34" charset="0"/>
                        </a:rPr>
                        <m:t>𝒄𝒐𝒔</m:t>
                      </m:r>
                      <m:f>
                        <m:fPr>
                          <m:ctrlPr>
                            <a:rPr lang="en-US" sz="22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en-US" sz="2200" b="1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  <a:cs typeface="Arial" pitchFamily="34" charset="0"/>
                            </a:rPr>
                            <m:t>𝝅</m:t>
                          </m:r>
                        </m:num>
                        <m:den>
                          <m:r>
                            <a:rPr lang="en-US" sz="2200" b="1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  <a:cs typeface="Arial" pitchFamily="34" charset="0"/>
                            </a:rPr>
                            <m:t>𝟔</m:t>
                          </m:r>
                        </m:den>
                      </m:f>
                      <m:r>
                        <a:rPr lang="en-US" sz="2200" b="1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  <a:cs typeface="Arial" pitchFamily="34" charset="0"/>
                        </a:rPr>
                        <m:t>=</m:t>
                      </m:r>
                      <m:f>
                        <m:fPr>
                          <m:ctrlPr>
                            <a:rPr lang="en-US" sz="2200" b="1" i="1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  <a:ea typeface="Cambria Math"/>
                              <a:cs typeface="Arial" pitchFamily="34" charset="0"/>
                            </a:rPr>
                          </m:ctrlPr>
                        </m:fPr>
                        <m:num>
                          <m:rad>
                            <m:radPr>
                              <m:degHide m:val="on"/>
                              <m:ctrlPr>
                                <a:rPr lang="en-US" sz="2200" b="1" i="1" smtClean="0">
                                  <a:solidFill>
                                    <a:srgbClr val="7030A0"/>
                                  </a:solidFill>
                                  <a:latin typeface="Cambria Math" panose="02040503050406030204" pitchFamily="18" charset="0"/>
                                  <a:ea typeface="Cambria Math"/>
                                  <a:cs typeface="Arial" pitchFamily="34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sz="2200" b="1" i="1" smtClean="0">
                                  <a:solidFill>
                                    <a:srgbClr val="7030A0"/>
                                  </a:solidFill>
                                  <a:latin typeface="Cambria Math"/>
                                  <a:ea typeface="Cambria Math"/>
                                  <a:cs typeface="Arial" pitchFamily="34" charset="0"/>
                                </a:rPr>
                                <m:t>𝟑</m:t>
                              </m:r>
                            </m:e>
                          </m:rad>
                        </m:num>
                        <m:den>
                          <m:r>
                            <a:rPr lang="en-US" sz="2200" b="1" i="1" smtClean="0">
                              <a:solidFill>
                                <a:srgbClr val="7030A0"/>
                              </a:solidFill>
                              <a:latin typeface="Cambria Math"/>
                              <a:ea typeface="Cambria Math"/>
                              <a:cs typeface="Arial" pitchFamily="34" charset="0"/>
                            </a:rPr>
                            <m:t>𝟐</m:t>
                          </m:r>
                        </m:den>
                      </m:f>
                    </m:oMath>
                  </m:oMathPara>
                </a14:m>
                <a:endParaRPr lang="ru-RU" sz="2200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9" name="Прямоугольник 2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236" y="4299942"/>
                <a:ext cx="4258538" cy="804579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Прямоугольник 29"/>
              <p:cNvSpPr/>
              <p:nvPr/>
            </p:nvSpPr>
            <p:spPr>
              <a:xfrm>
                <a:off x="4572488" y="3535911"/>
                <a:ext cx="4316759" cy="79175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200" b="1" i="1" smtClean="0">
                          <a:solidFill>
                            <a:schemeClr val="tx1"/>
                          </a:solidFill>
                          <a:latin typeface="Cambria Math"/>
                          <a:cs typeface="Arial" pitchFamily="34" charset="0"/>
                        </a:rPr>
                        <m:t>𝒕𝒈</m:t>
                      </m:r>
                      <m:r>
                        <a:rPr lang="en-US" sz="2200" b="1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  <a:cs typeface="Arial" pitchFamily="34" charset="0"/>
                        </a:rPr>
                        <m:t>𝜶</m:t>
                      </m:r>
                      <m:r>
                        <a:rPr lang="en-US" sz="2200" b="1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  <a:cs typeface="Arial" pitchFamily="34" charset="0"/>
                        </a:rPr>
                        <m:t>=</m:t>
                      </m:r>
                      <m:r>
                        <a:rPr lang="en-US" sz="2200" b="1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  <a:cs typeface="Arial" pitchFamily="34" charset="0"/>
                        </a:rPr>
                        <m:t>𝒕𝒈</m:t>
                      </m:r>
                      <m:d>
                        <m:dPr>
                          <m:ctrlPr>
                            <a:rPr lang="en-US" sz="22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/>
                              <a:cs typeface="Arial" pitchFamily="34" charset="0"/>
                            </a:rPr>
                          </m:ctrlPr>
                        </m:dPr>
                        <m:e>
                          <m:r>
                            <a:rPr lang="en-US" sz="2200" b="1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  <a:cs typeface="Arial" pitchFamily="34" charset="0"/>
                            </a:rPr>
                            <m:t>−</m:t>
                          </m:r>
                          <m:f>
                            <m:fPr>
                              <m:ctrlPr>
                                <a:rPr lang="en-US" sz="22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fPr>
                            <m:num>
                              <m:r>
                                <a:rPr lang="en-US" sz="2200" b="1" i="1">
                                  <a:solidFill>
                                    <a:schemeClr val="tx1"/>
                                  </a:solidFill>
                                  <a:latin typeface="Cambria Math"/>
                                  <a:ea typeface="Cambria Math"/>
                                </a:rPr>
                                <m:t>𝝅</m:t>
                              </m:r>
                            </m:num>
                            <m:den>
                              <m:r>
                                <a:rPr lang="en-US" sz="2200" b="1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  <a:ea typeface="Cambria Math"/>
                                </a:rPr>
                                <m:t>𝟔</m:t>
                              </m:r>
                            </m:den>
                          </m:f>
                        </m:e>
                      </m:d>
                      <m:r>
                        <a:rPr lang="en-US" sz="2200" b="1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  <a:cs typeface="Arial" pitchFamily="34" charset="0"/>
                        </a:rPr>
                        <m:t>=−</m:t>
                      </m:r>
                      <m:r>
                        <a:rPr lang="en-US" sz="2200" b="1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  <a:cs typeface="Arial" pitchFamily="34" charset="0"/>
                        </a:rPr>
                        <m:t>𝒕𝒈</m:t>
                      </m:r>
                      <m:f>
                        <m:fPr>
                          <m:ctrlPr>
                            <a:rPr lang="en-US" sz="22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en-US" sz="2200" b="1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  <a:cs typeface="Arial" pitchFamily="34" charset="0"/>
                            </a:rPr>
                            <m:t>𝝅</m:t>
                          </m:r>
                        </m:num>
                        <m:den>
                          <m:r>
                            <a:rPr lang="en-US" sz="2200" b="1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  <a:cs typeface="Arial" pitchFamily="34" charset="0"/>
                            </a:rPr>
                            <m:t>𝟔</m:t>
                          </m:r>
                        </m:den>
                      </m:f>
                      <m:r>
                        <a:rPr lang="en-US" sz="2200" b="1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  <a:cs typeface="Arial" pitchFamily="34" charset="0"/>
                        </a:rPr>
                        <m:t>=</m:t>
                      </m:r>
                      <m:r>
                        <a:rPr lang="en-US" sz="2200" b="1" i="1" smtClean="0">
                          <a:solidFill>
                            <a:srgbClr val="7030A0"/>
                          </a:solidFill>
                          <a:latin typeface="Cambria Math"/>
                          <a:ea typeface="Cambria Math"/>
                          <a:cs typeface="Arial" pitchFamily="34" charset="0"/>
                        </a:rPr>
                        <m:t>−</m:t>
                      </m:r>
                      <m:f>
                        <m:fPr>
                          <m:ctrlPr>
                            <a:rPr lang="en-US" sz="2200" b="1" i="1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  <a:ea typeface="Cambria Math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en-US" sz="2200" b="1" i="1" smtClean="0">
                              <a:solidFill>
                                <a:srgbClr val="7030A0"/>
                              </a:solidFill>
                              <a:latin typeface="Cambria Math"/>
                              <a:ea typeface="Cambria Math"/>
                              <a:cs typeface="Arial" pitchFamily="34" charset="0"/>
                            </a:rPr>
                            <m:t>𝟏</m:t>
                          </m:r>
                        </m:num>
                        <m:den>
                          <m:rad>
                            <m:radPr>
                              <m:degHide m:val="on"/>
                              <m:ctrlPr>
                                <a:rPr lang="en-US" sz="2200" b="1" i="1">
                                  <a:solidFill>
                                    <a:srgbClr val="7030A0"/>
                                  </a:solidFill>
                                  <a:latin typeface="Cambria Math" panose="02040503050406030204" pitchFamily="18" charset="0"/>
                                  <a:ea typeface="Cambria Math"/>
                                  <a:cs typeface="Arial" pitchFamily="34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sz="2200" b="1" i="1">
                                  <a:solidFill>
                                    <a:srgbClr val="7030A0"/>
                                  </a:solidFill>
                                  <a:latin typeface="Cambria Math"/>
                                  <a:ea typeface="Cambria Math"/>
                                  <a:cs typeface="Arial" pitchFamily="34" charset="0"/>
                                </a:rPr>
                                <m:t>𝟑</m:t>
                              </m:r>
                            </m:e>
                          </m:rad>
                        </m:den>
                      </m:f>
                    </m:oMath>
                  </m:oMathPara>
                </a14:m>
                <a:endParaRPr lang="ru-RU" sz="2200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30" name="Прямоугольник 2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72488" y="3535911"/>
                <a:ext cx="4316759" cy="791755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1" name="Прямоугольник 30"/>
              <p:cNvSpPr/>
              <p:nvPr/>
            </p:nvSpPr>
            <p:spPr>
              <a:xfrm>
                <a:off x="4381986" y="4393686"/>
                <a:ext cx="4697761" cy="67473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200" b="1" i="1" smtClean="0">
                          <a:solidFill>
                            <a:schemeClr val="tx1"/>
                          </a:solidFill>
                          <a:latin typeface="Cambria Math"/>
                          <a:cs typeface="Arial" pitchFamily="34" charset="0"/>
                        </a:rPr>
                        <m:t>𝒄𝒕𝒈</m:t>
                      </m:r>
                      <m:r>
                        <a:rPr lang="en-US" sz="2200" b="1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  <a:cs typeface="Arial" pitchFamily="34" charset="0"/>
                        </a:rPr>
                        <m:t>𝜶</m:t>
                      </m:r>
                      <m:r>
                        <a:rPr lang="en-US" sz="2200" b="1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  <a:cs typeface="Arial" pitchFamily="34" charset="0"/>
                        </a:rPr>
                        <m:t>=</m:t>
                      </m:r>
                      <m:r>
                        <a:rPr lang="en-US" sz="2200" b="1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  <a:cs typeface="Arial" pitchFamily="34" charset="0"/>
                        </a:rPr>
                        <m:t>𝒄𝒕𝒈</m:t>
                      </m:r>
                      <m:d>
                        <m:dPr>
                          <m:ctrlPr>
                            <a:rPr lang="en-US" sz="22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/>
                              <a:cs typeface="Arial" pitchFamily="34" charset="0"/>
                            </a:rPr>
                          </m:ctrlPr>
                        </m:dPr>
                        <m:e>
                          <m:r>
                            <a:rPr lang="en-US" sz="2200" b="1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  <a:cs typeface="Arial" pitchFamily="34" charset="0"/>
                            </a:rPr>
                            <m:t>−</m:t>
                          </m:r>
                          <m:f>
                            <m:fPr>
                              <m:ctrlPr>
                                <a:rPr lang="en-US" sz="22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fPr>
                            <m:num>
                              <m:r>
                                <a:rPr lang="en-US" sz="2200" b="1" i="1">
                                  <a:solidFill>
                                    <a:schemeClr val="tx1"/>
                                  </a:solidFill>
                                  <a:latin typeface="Cambria Math"/>
                                  <a:ea typeface="Cambria Math"/>
                                </a:rPr>
                                <m:t>𝝅</m:t>
                              </m:r>
                            </m:num>
                            <m:den>
                              <m:r>
                                <a:rPr lang="en-US" sz="2200" b="1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  <a:ea typeface="Cambria Math"/>
                                </a:rPr>
                                <m:t>𝟔</m:t>
                              </m:r>
                            </m:den>
                          </m:f>
                        </m:e>
                      </m:d>
                      <m:r>
                        <a:rPr lang="en-US" sz="2200" b="1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  <a:cs typeface="Arial" pitchFamily="34" charset="0"/>
                        </a:rPr>
                        <m:t>=−</m:t>
                      </m:r>
                      <m:r>
                        <a:rPr lang="en-US" sz="2200" b="1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  <a:cs typeface="Arial" pitchFamily="34" charset="0"/>
                        </a:rPr>
                        <m:t>𝒄𝒕𝒈</m:t>
                      </m:r>
                      <m:f>
                        <m:fPr>
                          <m:ctrlPr>
                            <a:rPr lang="en-US" sz="22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en-US" sz="2200" b="1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  <a:cs typeface="Arial" pitchFamily="34" charset="0"/>
                            </a:rPr>
                            <m:t>𝝅</m:t>
                          </m:r>
                        </m:num>
                        <m:den>
                          <m:r>
                            <a:rPr lang="en-US" sz="2200" b="1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  <a:cs typeface="Arial" pitchFamily="34" charset="0"/>
                            </a:rPr>
                            <m:t>𝟔</m:t>
                          </m:r>
                        </m:den>
                      </m:f>
                      <m:r>
                        <a:rPr lang="en-US" sz="2200" b="1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  <a:cs typeface="Arial" pitchFamily="34" charset="0"/>
                        </a:rPr>
                        <m:t>=</m:t>
                      </m:r>
                      <m:r>
                        <a:rPr lang="en-US" sz="2200" b="1" i="1" smtClean="0">
                          <a:solidFill>
                            <a:srgbClr val="7030A0"/>
                          </a:solidFill>
                          <a:latin typeface="Cambria Math"/>
                          <a:ea typeface="Cambria Math"/>
                          <a:cs typeface="Arial" pitchFamily="34" charset="0"/>
                        </a:rPr>
                        <m:t>−</m:t>
                      </m:r>
                      <m:rad>
                        <m:radPr>
                          <m:degHide m:val="on"/>
                          <m:ctrlPr>
                            <a:rPr lang="en-US" sz="2200" b="1" i="1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  <a:ea typeface="Cambria Math"/>
                              <a:cs typeface="Arial" pitchFamily="34" charset="0"/>
                            </a:rPr>
                          </m:ctrlPr>
                        </m:radPr>
                        <m:deg/>
                        <m:e>
                          <m:r>
                            <a:rPr lang="en-US" sz="2200" b="1" i="1">
                              <a:solidFill>
                                <a:srgbClr val="7030A0"/>
                              </a:solidFill>
                              <a:latin typeface="Cambria Math"/>
                              <a:ea typeface="Cambria Math"/>
                              <a:cs typeface="Arial" pitchFamily="34" charset="0"/>
                            </a:rPr>
                            <m:t>𝟑</m:t>
                          </m:r>
                        </m:e>
                      </m:rad>
                    </m:oMath>
                  </m:oMathPara>
                </a14:m>
                <a:endParaRPr lang="ru-RU" sz="2200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31" name="Прямоугольник 3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81986" y="4393686"/>
                <a:ext cx="4697761" cy="674736"/>
              </a:xfrm>
              <a:prstGeom prst="rect">
                <a:avLst/>
              </a:prstGeom>
              <a:blipFill rotWithShape="1"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4" name="Прямоугольник 13"/>
              <p:cNvSpPr/>
              <p:nvPr/>
            </p:nvSpPr>
            <p:spPr>
              <a:xfrm>
                <a:off x="35496" y="2781890"/>
                <a:ext cx="8784975" cy="101399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ru-RU" sz="2800" dirty="0" smtClean="0">
                    <a:solidFill>
                      <a:srgbClr val="00B050"/>
                    </a:solidFill>
                    <a:latin typeface="Cambria Math" panose="02040503050406030204" pitchFamily="18" charset="0"/>
                  </a:rPr>
                  <a:t>Пример </a:t>
                </a:r>
                <a:r>
                  <a:rPr lang="ru-RU" sz="2800" dirty="0" smtClean="0">
                    <a:solidFill>
                      <a:srgbClr val="00B050"/>
                    </a:solidFill>
                    <a:latin typeface="Cambria Math" panose="02040503050406030204" pitchFamily="18" charset="0"/>
                  </a:rPr>
                  <a:t>1</a:t>
                </a:r>
                <a:r>
                  <a:rPr lang="en-US" sz="2800" dirty="0" smtClean="0">
                    <a:solidFill>
                      <a:srgbClr val="00B050"/>
                    </a:solidFill>
                    <a:latin typeface="Cambria Math" panose="02040503050406030204" pitchFamily="18" charset="0"/>
                  </a:rPr>
                  <a:t>. </a:t>
                </a:r>
                <a:r>
                  <a:rPr lang="ru-RU" sz="2400" dirty="0">
                    <a:latin typeface="Cambria Math" panose="02040503050406030204" pitchFamily="18" charset="0"/>
                  </a:rPr>
                  <a:t>Вычислите</a:t>
                </a:r>
                <a:r>
                  <a:rPr lang="en-US" sz="2400" dirty="0">
                    <a:latin typeface="Cambria Math" panose="02040503050406030204" pitchFamily="18" charset="0"/>
                  </a:rPr>
                  <a:t>:</a:t>
                </a:r>
                <a:r>
                  <a:rPr lang="en-US" sz="2400" dirty="0">
                    <a:solidFill>
                      <a:srgbClr val="00B050"/>
                    </a:solidFill>
                    <a:latin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400" b="1" i="1">
                        <a:solidFill>
                          <a:srgbClr val="7030A0"/>
                        </a:solidFill>
                        <a:latin typeface="Cambria Math"/>
                        <a:cs typeface="Arial" pitchFamily="34" charset="0"/>
                      </a:rPr>
                      <m:t>𝒔𝒊𝒏</m:t>
                    </m:r>
                    <m:r>
                      <a:rPr lang="en-US" sz="2400" b="1" i="1">
                        <a:solidFill>
                          <a:srgbClr val="7030A0"/>
                        </a:solidFill>
                        <a:latin typeface="Cambria Math"/>
                        <a:ea typeface="Cambria Math"/>
                        <a:cs typeface="Arial" pitchFamily="34" charset="0"/>
                      </a:rPr>
                      <m:t>𝜶</m:t>
                    </m:r>
                    <m:r>
                      <a:rPr lang="en-US" sz="2400" b="1" i="1">
                        <a:solidFill>
                          <a:srgbClr val="7030A0"/>
                        </a:solidFill>
                        <a:latin typeface="Cambria Math"/>
                        <a:ea typeface="Cambria Math"/>
                        <a:cs typeface="Arial" pitchFamily="34" charset="0"/>
                      </a:rPr>
                      <m:t>, </m:t>
                    </m:r>
                    <m:r>
                      <a:rPr lang="en-US" sz="2400" b="1" i="1">
                        <a:solidFill>
                          <a:srgbClr val="7030A0"/>
                        </a:solidFill>
                        <a:latin typeface="Cambria Math"/>
                        <a:ea typeface="Cambria Math"/>
                        <a:cs typeface="Arial" pitchFamily="34" charset="0"/>
                      </a:rPr>
                      <m:t>𝒄𝒐𝒔</m:t>
                    </m:r>
                    <m:r>
                      <a:rPr lang="en-US" sz="2400" b="1" i="1">
                        <a:solidFill>
                          <a:srgbClr val="7030A0"/>
                        </a:solidFill>
                        <a:latin typeface="Cambria Math"/>
                        <a:ea typeface="Cambria Math"/>
                        <a:cs typeface="Arial" pitchFamily="34" charset="0"/>
                      </a:rPr>
                      <m:t>𝜶</m:t>
                    </m:r>
                    <m:r>
                      <a:rPr lang="en-US" sz="2400" b="1" i="1">
                        <a:solidFill>
                          <a:srgbClr val="7030A0"/>
                        </a:solidFill>
                        <a:latin typeface="Cambria Math"/>
                        <a:ea typeface="Cambria Math"/>
                        <a:cs typeface="Arial" pitchFamily="34" charset="0"/>
                      </a:rPr>
                      <m:t>, </m:t>
                    </m:r>
                    <m:r>
                      <a:rPr lang="en-US" sz="2400" b="1" i="1">
                        <a:solidFill>
                          <a:srgbClr val="7030A0"/>
                        </a:solidFill>
                        <a:latin typeface="Cambria Math"/>
                        <a:ea typeface="Cambria Math"/>
                        <a:cs typeface="Arial" pitchFamily="34" charset="0"/>
                      </a:rPr>
                      <m:t>𝒕𝒈</m:t>
                    </m:r>
                    <m:r>
                      <a:rPr lang="en-US" sz="2400" b="1" i="1">
                        <a:solidFill>
                          <a:srgbClr val="7030A0"/>
                        </a:solidFill>
                        <a:latin typeface="Cambria Math"/>
                        <a:ea typeface="Cambria Math"/>
                        <a:cs typeface="Arial" pitchFamily="34" charset="0"/>
                      </a:rPr>
                      <m:t>𝜶</m:t>
                    </m:r>
                    <m:r>
                      <a:rPr lang="en-US" sz="2400" b="1" i="1">
                        <a:solidFill>
                          <a:srgbClr val="7030A0"/>
                        </a:solidFill>
                        <a:latin typeface="Cambria Math"/>
                        <a:ea typeface="Cambria Math"/>
                        <a:cs typeface="Arial" pitchFamily="34" charset="0"/>
                      </a:rPr>
                      <m:t> и </m:t>
                    </m:r>
                    <m:r>
                      <a:rPr lang="en-US" sz="2400" b="1" i="1">
                        <a:solidFill>
                          <a:srgbClr val="7030A0"/>
                        </a:solidFill>
                        <a:latin typeface="Cambria Math"/>
                        <a:ea typeface="Cambria Math"/>
                        <a:cs typeface="Arial" pitchFamily="34" charset="0"/>
                      </a:rPr>
                      <m:t>𝒄𝒕𝒈</m:t>
                    </m:r>
                    <m:r>
                      <a:rPr lang="en-US" sz="2400" b="1" i="1">
                        <a:solidFill>
                          <a:srgbClr val="7030A0"/>
                        </a:solidFill>
                        <a:latin typeface="Cambria Math"/>
                        <a:ea typeface="Cambria Math"/>
                        <a:cs typeface="Arial" pitchFamily="34" charset="0"/>
                      </a:rPr>
                      <m:t>𝜶</m:t>
                    </m:r>
                    <m:r>
                      <a:rPr lang="ru-RU" sz="2400" b="1" i="1">
                        <a:solidFill>
                          <a:srgbClr val="7030A0"/>
                        </a:solidFill>
                        <a:latin typeface="Cambria Math" panose="02040503050406030204" pitchFamily="18" charset="0"/>
                        <a:ea typeface="Cambria Math"/>
                        <a:cs typeface="Arial" pitchFamily="34" charset="0"/>
                      </a:rPr>
                      <m:t>,</m:t>
                    </m:r>
                  </m:oMath>
                </a14:m>
                <a:r>
                  <a:rPr lang="ru-RU" sz="240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ru-RU" sz="2400" dirty="0">
                    <a:latin typeface="Cambria Math" panose="02040503050406030204" pitchFamily="18" charset="0"/>
                  </a:rPr>
                  <a:t>где</a:t>
                </a:r>
                <a:r>
                  <a:rPr lang="ru-RU" sz="2400" dirty="0"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400" b="1" i="1">
                        <a:solidFill>
                          <a:srgbClr val="7030A0"/>
                        </a:solidFill>
                        <a:latin typeface="Cambria Math"/>
                        <a:ea typeface="Cambria Math"/>
                      </a:rPr>
                      <m:t>𝜶</m:t>
                    </m:r>
                    <m:r>
                      <a:rPr lang="en-US" sz="2400" b="1" i="1">
                        <a:solidFill>
                          <a:srgbClr val="7030A0"/>
                        </a:solidFill>
                        <a:latin typeface="Cambria Math"/>
                        <a:ea typeface="Cambria Math"/>
                      </a:rPr>
                      <m:t>=−</m:t>
                    </m:r>
                    <m:f>
                      <m:fPr>
                        <m:ctrlPr>
                          <a:rPr lang="en-US" sz="2400" b="1" i="1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fPr>
                      <m:num>
                        <m:r>
                          <a:rPr lang="en-US" sz="2400" b="1" i="1">
                            <a:solidFill>
                              <a:srgbClr val="7030A0"/>
                            </a:solidFill>
                            <a:latin typeface="Cambria Math"/>
                            <a:ea typeface="Cambria Math"/>
                          </a:rPr>
                          <m:t>𝝅</m:t>
                        </m:r>
                      </m:num>
                      <m:den>
                        <m:r>
                          <a:rPr lang="en-US" sz="2400" b="1" i="1">
                            <a:solidFill>
                              <a:srgbClr val="7030A0"/>
                            </a:solidFill>
                            <a:latin typeface="Cambria Math"/>
                            <a:ea typeface="Cambria Math"/>
                          </a:rPr>
                          <m:t>𝟔</m:t>
                        </m:r>
                      </m:den>
                    </m:f>
                  </m:oMath>
                </a14:m>
                <a:r>
                  <a:rPr lang="en-US" sz="2400" dirty="0">
                    <a:latin typeface="Arial" pitchFamily="34" charset="0"/>
                    <a:cs typeface="Arial" pitchFamily="34" charset="0"/>
                  </a:rPr>
                  <a:t> </a:t>
                </a:r>
                <a:endParaRPr lang="ru-RU" sz="2400" dirty="0">
                  <a:latin typeface="Arial" pitchFamily="34" charset="0"/>
                  <a:cs typeface="Arial" pitchFamily="34" charset="0"/>
                </a:endParaRPr>
              </a:p>
              <a:p>
                <a:endParaRPr lang="ru-RU" sz="2800" dirty="0">
                  <a:solidFill>
                    <a:srgbClr val="00B050"/>
                  </a:solidFill>
                  <a:latin typeface="Cambria Math" panose="02040503050406030204" pitchFamily="18" charset="0"/>
                </a:endParaRPr>
              </a:p>
            </p:txBody>
          </p:sp>
        </mc:Choice>
        <mc:Fallback>
          <p:sp>
            <p:nvSpPr>
              <p:cNvPr id="14" name="Прямоугольник 1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496" y="2781890"/>
                <a:ext cx="8784975" cy="1013996"/>
              </a:xfrm>
              <a:prstGeom prst="rect">
                <a:avLst/>
              </a:prstGeom>
              <a:blipFill rotWithShape="0">
                <a:blip r:embed="rId12"/>
                <a:stretch>
                  <a:fillRect l="-1457" t="-718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51348843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21" grpId="0"/>
      <p:bldP spid="2" grpId="0"/>
      <p:bldP spid="25" grpId="0"/>
      <p:bldP spid="28" grpId="0"/>
      <p:bldP spid="29" grpId="0"/>
      <p:bldP spid="30" grpId="0"/>
      <p:bldP spid="31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1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object 4"/>
          <p:cNvSpPr txBox="1">
            <a:spLocks/>
          </p:cNvSpPr>
          <p:nvPr/>
        </p:nvSpPr>
        <p:spPr>
          <a:xfrm>
            <a:off x="0" y="127308"/>
            <a:ext cx="9144000" cy="457314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ru-RU" sz="2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РЕШЕНИЕ ПРИМЕРОВ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74236" y="784218"/>
            <a:ext cx="387990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dirty="0">
                <a:solidFill>
                  <a:srgbClr val="00B050"/>
                </a:solidFill>
                <a:latin typeface="Cambria Math" panose="02040503050406030204" pitchFamily="18" charset="0"/>
              </a:rPr>
              <a:t>Пример 2</a:t>
            </a:r>
            <a:r>
              <a:rPr lang="en-US" sz="2800" dirty="0">
                <a:solidFill>
                  <a:srgbClr val="00B050"/>
                </a:solidFill>
                <a:latin typeface="Cambria Math" panose="02040503050406030204" pitchFamily="18" charset="0"/>
              </a:rPr>
              <a:t>. </a:t>
            </a:r>
            <a:r>
              <a:rPr lang="ru-RU" sz="2800" dirty="0">
                <a:latin typeface="Cambria Math" panose="02040503050406030204" pitchFamily="18" charset="0"/>
              </a:rPr>
              <a:t>Вычислите</a:t>
            </a:r>
            <a:r>
              <a:rPr lang="en-US" sz="2800" dirty="0">
                <a:latin typeface="Cambria Math" panose="02040503050406030204" pitchFamily="18" charset="0"/>
              </a:rPr>
              <a:t>:</a:t>
            </a:r>
            <a:r>
              <a:rPr lang="en-US" sz="2800" dirty="0">
                <a:solidFill>
                  <a:srgbClr val="00B050"/>
                </a:solidFill>
                <a:latin typeface="Cambria Math" panose="02040503050406030204" pitchFamily="18" charset="0"/>
              </a:rPr>
              <a:t> </a:t>
            </a:r>
            <a:endParaRPr lang="ru-RU" sz="2800" dirty="0">
              <a:solidFill>
                <a:srgbClr val="00B050"/>
              </a:solidFill>
              <a:latin typeface="Cambria Math" panose="020405030504060302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Прямоугольник 17"/>
              <p:cNvSpPr/>
              <p:nvPr/>
            </p:nvSpPr>
            <p:spPr>
              <a:xfrm>
                <a:off x="96066" y="1348838"/>
                <a:ext cx="5706947" cy="62203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300" b="0" i="1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  <a:cs typeface="Arial" pitchFamily="34" charset="0"/>
                      </a:rPr>
                      <m:t>1) </m:t>
                    </m:r>
                    <m:r>
                      <a:rPr lang="en-US" sz="2300" b="0" i="1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  <a:cs typeface="Arial" pitchFamily="34" charset="0"/>
                      </a:rPr>
                      <m:t>𝑠𝑖𝑛</m:t>
                    </m:r>
                    <m:d>
                      <m:dPr>
                        <m:ctrlPr>
                          <a:rPr lang="en-US" sz="23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/>
                            <a:cs typeface="Arial" pitchFamily="34" charset="0"/>
                          </a:rPr>
                        </m:ctrlPr>
                      </m:dPr>
                      <m:e>
                        <m:r>
                          <a:rPr lang="en-US" sz="2300" b="0" i="1" smtClean="0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  <a:cs typeface="Arial" pitchFamily="34" charset="0"/>
                          </a:rPr>
                          <m:t>−</m:t>
                        </m:r>
                        <m:f>
                          <m:fPr>
                            <m:ctrlPr>
                              <a:rPr lang="en-US" sz="23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/>
                              </a:rPr>
                            </m:ctrlPr>
                          </m:fPr>
                          <m:num>
                            <m:r>
                              <a:rPr lang="en-US" sz="2300" b="0" i="1">
                                <a:solidFill>
                                  <a:schemeClr val="tx1"/>
                                </a:solidFill>
                                <a:latin typeface="Cambria Math"/>
                                <a:ea typeface="Cambria Math"/>
                              </a:rPr>
                              <m:t>𝜋</m:t>
                            </m:r>
                          </m:num>
                          <m:den>
                            <m:r>
                              <a:rPr lang="en-US" sz="2300" b="0" i="1" smtClean="0">
                                <a:solidFill>
                                  <a:schemeClr val="tx1"/>
                                </a:solidFill>
                                <a:latin typeface="Cambria Math"/>
                                <a:ea typeface="Cambria Math"/>
                              </a:rPr>
                              <m:t>6</m:t>
                            </m:r>
                          </m:den>
                        </m:f>
                      </m:e>
                    </m:d>
                    <m:r>
                      <a:rPr lang="en-US" sz="2300" b="0" i="1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  <a:cs typeface="Arial" pitchFamily="34" charset="0"/>
                      </a:rPr>
                      <m:t>;</m:t>
                    </m:r>
                  </m:oMath>
                </a14:m>
                <a:r>
                  <a:rPr lang="en-US" sz="2300" dirty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   </a:t>
                </a:r>
                <a14:m>
                  <m:oMath xmlns:m="http://schemas.openxmlformats.org/officeDocument/2006/math">
                    <m:r>
                      <a:rPr lang="en-US" sz="2300" b="0" i="0" smtClean="0">
                        <a:latin typeface="Cambria Math"/>
                        <a:ea typeface="Cambria Math"/>
                        <a:cs typeface="Arial" pitchFamily="34" charset="0"/>
                      </a:rPr>
                      <m:t> 2) </m:t>
                    </m:r>
                    <m:r>
                      <a:rPr lang="en-US" sz="2300" b="0" i="1">
                        <a:latin typeface="Cambria Math"/>
                        <a:ea typeface="Cambria Math"/>
                        <a:cs typeface="Arial" pitchFamily="34" charset="0"/>
                      </a:rPr>
                      <m:t>𝑐𝑜𝑠</m:t>
                    </m:r>
                    <m:d>
                      <m:dPr>
                        <m:ctrlPr>
                          <a:rPr lang="en-US" sz="2300" i="1">
                            <a:latin typeface="Cambria Math" panose="02040503050406030204" pitchFamily="18" charset="0"/>
                            <a:ea typeface="Cambria Math"/>
                            <a:cs typeface="Arial" pitchFamily="34" charset="0"/>
                          </a:rPr>
                        </m:ctrlPr>
                      </m:dPr>
                      <m:e>
                        <m:r>
                          <a:rPr lang="en-US" sz="2300" b="0" i="1">
                            <a:latin typeface="Cambria Math"/>
                            <a:ea typeface="Cambria Math"/>
                            <a:cs typeface="Arial" pitchFamily="34" charset="0"/>
                          </a:rPr>
                          <m:t>−</m:t>
                        </m:r>
                        <m:f>
                          <m:fPr>
                            <m:ctrlPr>
                              <a:rPr lang="en-US" sz="2300" i="1">
                                <a:latin typeface="Cambria Math" panose="02040503050406030204" pitchFamily="18" charset="0"/>
                                <a:ea typeface="Cambria Math"/>
                              </a:rPr>
                            </m:ctrlPr>
                          </m:fPr>
                          <m:num>
                            <m:r>
                              <a:rPr lang="en-US" sz="2300" b="0" i="1">
                                <a:latin typeface="Cambria Math"/>
                                <a:ea typeface="Cambria Math"/>
                              </a:rPr>
                              <m:t>𝜋</m:t>
                            </m:r>
                          </m:num>
                          <m:den>
                            <m:r>
                              <a:rPr lang="en-US" sz="2300" b="0" i="1" smtClean="0">
                                <a:latin typeface="Cambria Math"/>
                                <a:ea typeface="Cambria Math"/>
                              </a:rPr>
                              <m:t>4</m:t>
                            </m:r>
                          </m:den>
                        </m:f>
                      </m:e>
                    </m:d>
                  </m:oMath>
                </a14:m>
                <a:r>
                  <a:rPr lang="en-US" sz="2300" dirty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;   </a:t>
                </a:r>
                <a14:m>
                  <m:oMath xmlns:m="http://schemas.openxmlformats.org/officeDocument/2006/math">
                    <m:r>
                      <a:rPr lang="en-US" sz="2300" b="0" i="0" smtClean="0">
                        <a:latin typeface="Cambria Math"/>
                        <a:ea typeface="Cambria Math"/>
                        <a:cs typeface="Arial" pitchFamily="34" charset="0"/>
                      </a:rPr>
                      <m:t> 3) </m:t>
                    </m:r>
                    <m:r>
                      <a:rPr lang="en-US" sz="2300" b="0" i="1">
                        <a:latin typeface="Cambria Math"/>
                        <a:ea typeface="Cambria Math"/>
                        <a:cs typeface="Arial" pitchFamily="34" charset="0"/>
                      </a:rPr>
                      <m:t>𝑡𝑔</m:t>
                    </m:r>
                    <m:d>
                      <m:dPr>
                        <m:ctrlPr>
                          <a:rPr lang="en-US" sz="2300" i="1">
                            <a:latin typeface="Cambria Math" panose="02040503050406030204" pitchFamily="18" charset="0"/>
                            <a:ea typeface="Cambria Math"/>
                            <a:cs typeface="Arial" pitchFamily="34" charset="0"/>
                          </a:rPr>
                        </m:ctrlPr>
                      </m:dPr>
                      <m:e>
                        <m:r>
                          <a:rPr lang="en-US" sz="2300" b="0" i="1">
                            <a:latin typeface="Cambria Math"/>
                            <a:ea typeface="Cambria Math"/>
                            <a:cs typeface="Arial" pitchFamily="34" charset="0"/>
                          </a:rPr>
                          <m:t>−</m:t>
                        </m:r>
                        <m:f>
                          <m:fPr>
                            <m:ctrlPr>
                              <a:rPr lang="en-US" sz="2300" i="1">
                                <a:latin typeface="Cambria Math" panose="02040503050406030204" pitchFamily="18" charset="0"/>
                                <a:ea typeface="Cambria Math"/>
                              </a:rPr>
                            </m:ctrlPr>
                          </m:fPr>
                          <m:num>
                            <m:r>
                              <a:rPr lang="en-US" sz="2300" b="0" i="1">
                                <a:latin typeface="Cambria Math"/>
                                <a:ea typeface="Cambria Math"/>
                              </a:rPr>
                              <m:t>𝜋</m:t>
                            </m:r>
                          </m:num>
                          <m:den>
                            <m:r>
                              <a:rPr lang="en-US" sz="2300" b="0" i="1" smtClean="0">
                                <a:latin typeface="Cambria Math"/>
                                <a:ea typeface="Cambria Math"/>
                              </a:rPr>
                              <m:t>3</m:t>
                            </m:r>
                          </m:den>
                        </m:f>
                      </m:e>
                    </m:d>
                  </m:oMath>
                </a14:m>
                <a:r>
                  <a:rPr lang="en-US" sz="2300" dirty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. </a:t>
                </a:r>
                <a:endParaRPr lang="ru-RU" sz="2300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8" name="Прямоугольник 1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6066" y="1348838"/>
                <a:ext cx="5706947" cy="622030"/>
              </a:xfrm>
              <a:prstGeom prst="rect">
                <a:avLst/>
              </a:prstGeom>
              <a:blipFill rotWithShape="1">
                <a:blip r:embed="rId3"/>
                <a:stretch>
                  <a:fillRect b="-588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Прямоугольник 22"/>
              <p:cNvSpPr/>
              <p:nvPr/>
            </p:nvSpPr>
            <p:spPr>
              <a:xfrm>
                <a:off x="113517" y="2643758"/>
                <a:ext cx="3699987" cy="72834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200" b="0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  <a:cs typeface="Arial" pitchFamily="34" charset="0"/>
                        </a:rPr>
                        <m:t>1) </m:t>
                      </m:r>
                      <m:r>
                        <a:rPr lang="en-US" sz="2200" b="0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  <a:cs typeface="Arial" pitchFamily="34" charset="0"/>
                        </a:rPr>
                        <m:t>𝑠𝑖𝑛</m:t>
                      </m:r>
                      <m:d>
                        <m:dPr>
                          <m:ctrlPr>
                            <a:rPr lang="en-US" sz="22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/>
                              <a:cs typeface="Arial" pitchFamily="34" charset="0"/>
                            </a:rPr>
                          </m:ctrlPr>
                        </m:dPr>
                        <m:e>
                          <m:r>
                            <a:rPr lang="en-US" sz="2200" b="0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  <a:cs typeface="Arial" pitchFamily="34" charset="0"/>
                            </a:rPr>
                            <m:t>−</m:t>
                          </m:r>
                          <m:f>
                            <m:fPr>
                              <m:ctrlPr>
                                <a:rPr lang="en-US" sz="22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fPr>
                            <m:num>
                              <m:r>
                                <a:rPr lang="en-US" sz="2200" b="0" i="1">
                                  <a:solidFill>
                                    <a:schemeClr val="tx1"/>
                                  </a:solidFill>
                                  <a:latin typeface="Cambria Math"/>
                                  <a:ea typeface="Cambria Math"/>
                                </a:rPr>
                                <m:t>𝜋</m:t>
                              </m:r>
                            </m:num>
                            <m:den>
                              <m:r>
                                <a:rPr lang="en-US" sz="2200" b="0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  <a:ea typeface="Cambria Math"/>
                                </a:rPr>
                                <m:t>6</m:t>
                              </m:r>
                            </m:den>
                          </m:f>
                        </m:e>
                      </m:d>
                      <m:r>
                        <a:rPr lang="en-US" sz="2200" b="0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  <a:cs typeface="Arial" pitchFamily="34" charset="0"/>
                        </a:rPr>
                        <m:t>=−</m:t>
                      </m:r>
                      <m:r>
                        <a:rPr lang="en-US" sz="2200" b="0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  <a:cs typeface="Arial" pitchFamily="34" charset="0"/>
                        </a:rPr>
                        <m:t>𝑠𝑖𝑛</m:t>
                      </m:r>
                      <m:f>
                        <m:fPr>
                          <m:ctrlPr>
                            <a:rPr lang="en-US" sz="22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en-US" sz="2200" b="0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  <a:cs typeface="Arial" pitchFamily="34" charset="0"/>
                            </a:rPr>
                            <m:t>𝜋</m:t>
                          </m:r>
                        </m:num>
                        <m:den>
                          <m:r>
                            <a:rPr lang="en-US" sz="2200" b="0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  <a:cs typeface="Arial" pitchFamily="34" charset="0"/>
                            </a:rPr>
                            <m:t>6</m:t>
                          </m:r>
                        </m:den>
                      </m:f>
                      <m:r>
                        <a:rPr lang="en-US" sz="2200" b="0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  <a:cs typeface="Arial" pitchFamily="34" charset="0"/>
                        </a:rPr>
                        <m:t>=</m:t>
                      </m:r>
                      <m:r>
                        <a:rPr lang="en-US" sz="2200" b="0" i="1" smtClean="0">
                          <a:solidFill>
                            <a:srgbClr val="7030A0"/>
                          </a:solidFill>
                          <a:latin typeface="Cambria Math"/>
                          <a:ea typeface="Cambria Math"/>
                          <a:cs typeface="Arial" pitchFamily="34" charset="0"/>
                        </a:rPr>
                        <m:t>−</m:t>
                      </m:r>
                      <m:f>
                        <m:fPr>
                          <m:ctrlPr>
                            <a:rPr lang="en-US" sz="2200" i="1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  <a:ea typeface="Cambria Math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en-US" sz="2200" b="0" i="1" smtClean="0">
                              <a:solidFill>
                                <a:srgbClr val="7030A0"/>
                              </a:solidFill>
                              <a:latin typeface="Cambria Math"/>
                              <a:ea typeface="Cambria Math"/>
                              <a:cs typeface="Arial" pitchFamily="34" charset="0"/>
                            </a:rPr>
                            <m:t>1</m:t>
                          </m:r>
                        </m:num>
                        <m:den>
                          <m:r>
                            <a:rPr lang="en-US" sz="2200" b="0" i="1" smtClean="0">
                              <a:solidFill>
                                <a:srgbClr val="7030A0"/>
                              </a:solidFill>
                              <a:latin typeface="Cambria Math"/>
                              <a:ea typeface="Cambria Math"/>
                              <a:cs typeface="Arial" pitchFamily="34" charset="0"/>
                            </a:rPr>
                            <m:t>2</m:t>
                          </m:r>
                        </m:den>
                      </m:f>
                    </m:oMath>
                  </m:oMathPara>
                </a14:m>
                <a:endParaRPr lang="ru-RU" sz="2200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3" name="Прямоугольник 2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3517" y="2643758"/>
                <a:ext cx="3699987" cy="728341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Прямоугольник 23"/>
              <p:cNvSpPr/>
              <p:nvPr/>
            </p:nvSpPr>
            <p:spPr>
              <a:xfrm>
                <a:off x="113517" y="3341597"/>
                <a:ext cx="3477940" cy="80349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200" b="0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  <a:cs typeface="Arial" pitchFamily="34" charset="0"/>
                        </a:rPr>
                        <m:t>2) </m:t>
                      </m:r>
                      <m:r>
                        <a:rPr lang="en-US" sz="2200" b="0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  <a:cs typeface="Arial" pitchFamily="34" charset="0"/>
                        </a:rPr>
                        <m:t>𝑐𝑜𝑠</m:t>
                      </m:r>
                      <m:d>
                        <m:dPr>
                          <m:ctrlPr>
                            <a:rPr lang="en-US" sz="22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/>
                              <a:cs typeface="Arial" pitchFamily="34" charset="0"/>
                            </a:rPr>
                          </m:ctrlPr>
                        </m:dPr>
                        <m:e>
                          <m:r>
                            <a:rPr lang="en-US" sz="2200" b="0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  <a:cs typeface="Arial" pitchFamily="34" charset="0"/>
                            </a:rPr>
                            <m:t>−</m:t>
                          </m:r>
                          <m:f>
                            <m:fPr>
                              <m:ctrlPr>
                                <a:rPr lang="en-US" sz="22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fPr>
                            <m:num>
                              <m:r>
                                <a:rPr lang="en-US" sz="2200" b="0" i="1">
                                  <a:solidFill>
                                    <a:schemeClr val="tx1"/>
                                  </a:solidFill>
                                  <a:latin typeface="Cambria Math"/>
                                  <a:ea typeface="Cambria Math"/>
                                </a:rPr>
                                <m:t>𝜋</m:t>
                              </m:r>
                            </m:num>
                            <m:den>
                              <m:r>
                                <a:rPr lang="en-US" sz="2200" b="0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  <a:ea typeface="Cambria Math"/>
                                </a:rPr>
                                <m:t>4</m:t>
                              </m:r>
                            </m:den>
                          </m:f>
                        </m:e>
                      </m:d>
                      <m:r>
                        <a:rPr lang="en-US" sz="2200" b="0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  <a:cs typeface="Arial" pitchFamily="34" charset="0"/>
                        </a:rPr>
                        <m:t>=</m:t>
                      </m:r>
                      <m:r>
                        <a:rPr lang="en-US" sz="2200" b="0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  <a:cs typeface="Arial" pitchFamily="34" charset="0"/>
                        </a:rPr>
                        <m:t>𝑐𝑜𝑠</m:t>
                      </m:r>
                      <m:f>
                        <m:fPr>
                          <m:ctrlPr>
                            <a:rPr lang="en-US" sz="22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en-US" sz="2200" b="0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  <a:cs typeface="Arial" pitchFamily="34" charset="0"/>
                            </a:rPr>
                            <m:t>𝜋</m:t>
                          </m:r>
                        </m:num>
                        <m:den>
                          <m:r>
                            <a:rPr lang="en-US" sz="2200" b="0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  <a:cs typeface="Arial" pitchFamily="34" charset="0"/>
                            </a:rPr>
                            <m:t>4</m:t>
                          </m:r>
                        </m:den>
                      </m:f>
                      <m:r>
                        <a:rPr lang="en-US" sz="2200" b="0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  <a:cs typeface="Arial" pitchFamily="34" charset="0"/>
                        </a:rPr>
                        <m:t>=</m:t>
                      </m:r>
                      <m:f>
                        <m:fPr>
                          <m:ctrlPr>
                            <a:rPr lang="en-US" sz="2200" i="1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  <a:ea typeface="Cambria Math"/>
                              <a:cs typeface="Arial" pitchFamily="34" charset="0"/>
                            </a:rPr>
                          </m:ctrlPr>
                        </m:fPr>
                        <m:num>
                          <m:rad>
                            <m:radPr>
                              <m:degHide m:val="on"/>
                              <m:ctrlPr>
                                <a:rPr lang="en-US" sz="2200" i="1" smtClean="0">
                                  <a:solidFill>
                                    <a:srgbClr val="7030A0"/>
                                  </a:solidFill>
                                  <a:latin typeface="Cambria Math" panose="02040503050406030204" pitchFamily="18" charset="0"/>
                                  <a:ea typeface="Cambria Math"/>
                                  <a:cs typeface="Arial" pitchFamily="34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sz="2200" b="0" i="1" smtClean="0">
                                  <a:solidFill>
                                    <a:srgbClr val="7030A0"/>
                                  </a:solidFill>
                                  <a:latin typeface="Cambria Math"/>
                                  <a:ea typeface="Cambria Math"/>
                                  <a:cs typeface="Arial" pitchFamily="34" charset="0"/>
                                </a:rPr>
                                <m:t>2</m:t>
                              </m:r>
                            </m:e>
                          </m:rad>
                        </m:num>
                        <m:den>
                          <m:r>
                            <a:rPr lang="en-US" sz="2200" b="0" i="1" smtClean="0">
                              <a:solidFill>
                                <a:srgbClr val="7030A0"/>
                              </a:solidFill>
                              <a:latin typeface="Cambria Math"/>
                              <a:ea typeface="Cambria Math"/>
                              <a:cs typeface="Arial" pitchFamily="34" charset="0"/>
                            </a:rPr>
                            <m:t>2</m:t>
                          </m:r>
                        </m:den>
                      </m:f>
                    </m:oMath>
                  </m:oMathPara>
                </a14:m>
                <a:endParaRPr lang="ru-RU" sz="2200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4" name="Прямоугольник 2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3517" y="3341597"/>
                <a:ext cx="3477940" cy="803490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Прямоугольник 24"/>
              <p:cNvSpPr/>
              <p:nvPr/>
            </p:nvSpPr>
            <p:spPr>
              <a:xfrm>
                <a:off x="113517" y="4299942"/>
                <a:ext cx="3642728" cy="66979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200" b="0" i="1" smtClean="0">
                          <a:solidFill>
                            <a:schemeClr val="tx1"/>
                          </a:solidFill>
                          <a:latin typeface="Cambria Math"/>
                          <a:cs typeface="Arial" pitchFamily="34" charset="0"/>
                        </a:rPr>
                        <m:t>3) </m:t>
                      </m:r>
                      <m:r>
                        <a:rPr lang="en-US" sz="2200" b="0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  <a:cs typeface="Arial" pitchFamily="34" charset="0"/>
                        </a:rPr>
                        <m:t>𝑡𝑔</m:t>
                      </m:r>
                      <m:d>
                        <m:dPr>
                          <m:ctrlPr>
                            <a:rPr lang="en-US" sz="22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/>
                              <a:cs typeface="Arial" pitchFamily="34" charset="0"/>
                            </a:rPr>
                          </m:ctrlPr>
                        </m:dPr>
                        <m:e>
                          <m:r>
                            <a:rPr lang="en-US" sz="2200" b="0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  <a:cs typeface="Arial" pitchFamily="34" charset="0"/>
                            </a:rPr>
                            <m:t>−</m:t>
                          </m:r>
                          <m:f>
                            <m:fPr>
                              <m:ctrlPr>
                                <a:rPr lang="en-US" sz="22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fPr>
                            <m:num>
                              <m:r>
                                <a:rPr lang="en-US" sz="2200" b="0" i="1">
                                  <a:solidFill>
                                    <a:schemeClr val="tx1"/>
                                  </a:solidFill>
                                  <a:latin typeface="Cambria Math"/>
                                  <a:ea typeface="Cambria Math"/>
                                </a:rPr>
                                <m:t>𝜋</m:t>
                              </m:r>
                            </m:num>
                            <m:den>
                              <m:r>
                                <a:rPr lang="en-US" sz="2200" b="0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  <a:ea typeface="Cambria Math"/>
                                </a:rPr>
                                <m:t>3</m:t>
                              </m:r>
                            </m:den>
                          </m:f>
                        </m:e>
                      </m:d>
                      <m:r>
                        <a:rPr lang="en-US" sz="2200" b="0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  <a:cs typeface="Arial" pitchFamily="34" charset="0"/>
                        </a:rPr>
                        <m:t>=−</m:t>
                      </m:r>
                      <m:r>
                        <a:rPr lang="en-US" sz="2200" b="0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  <a:cs typeface="Arial" pitchFamily="34" charset="0"/>
                        </a:rPr>
                        <m:t>𝑡𝑔</m:t>
                      </m:r>
                      <m:f>
                        <m:fPr>
                          <m:ctrlPr>
                            <a:rPr lang="en-US" sz="22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en-US" sz="2200" b="0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  <a:cs typeface="Arial" pitchFamily="34" charset="0"/>
                            </a:rPr>
                            <m:t>𝜋</m:t>
                          </m:r>
                        </m:num>
                        <m:den>
                          <m:r>
                            <a:rPr lang="en-US" sz="2200" b="0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  <a:cs typeface="Arial" pitchFamily="34" charset="0"/>
                            </a:rPr>
                            <m:t>3</m:t>
                          </m:r>
                        </m:den>
                      </m:f>
                      <m:r>
                        <a:rPr lang="en-US" sz="2200" b="0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  <a:cs typeface="Arial" pitchFamily="34" charset="0"/>
                        </a:rPr>
                        <m:t>=</m:t>
                      </m:r>
                      <m:r>
                        <a:rPr lang="en-US" sz="2200" b="0" i="1" smtClean="0">
                          <a:solidFill>
                            <a:srgbClr val="7030A0"/>
                          </a:solidFill>
                          <a:latin typeface="Cambria Math"/>
                          <a:ea typeface="Cambria Math"/>
                          <a:cs typeface="Arial" pitchFamily="34" charset="0"/>
                        </a:rPr>
                        <m:t>−</m:t>
                      </m:r>
                      <m:rad>
                        <m:radPr>
                          <m:degHide m:val="on"/>
                          <m:ctrlPr>
                            <a:rPr lang="en-US" sz="2200" i="1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  <a:ea typeface="Cambria Math"/>
                              <a:cs typeface="Arial" pitchFamily="34" charset="0"/>
                            </a:rPr>
                          </m:ctrlPr>
                        </m:radPr>
                        <m:deg/>
                        <m:e>
                          <m:r>
                            <a:rPr lang="en-US" sz="2200" i="1">
                              <a:solidFill>
                                <a:srgbClr val="7030A0"/>
                              </a:solidFill>
                              <a:latin typeface="Cambria Math"/>
                              <a:ea typeface="Cambria Math"/>
                              <a:cs typeface="Arial" pitchFamily="34" charset="0"/>
                            </a:rPr>
                            <m:t>3</m:t>
                          </m:r>
                        </m:e>
                      </m:rad>
                    </m:oMath>
                  </m:oMathPara>
                </a14:m>
                <a:endParaRPr lang="ru-RU" sz="2200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5" name="Прямоугольник 2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3517" y="4299942"/>
                <a:ext cx="3642728" cy="669799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Прямоугольник 9"/>
              <p:cNvSpPr/>
              <p:nvPr/>
            </p:nvSpPr>
            <p:spPr>
              <a:xfrm>
                <a:off x="107504" y="2067694"/>
                <a:ext cx="1810111" cy="52322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2800" b="1" i="0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Решение:</m:t>
                      </m:r>
                    </m:oMath>
                  </m:oMathPara>
                </a14:m>
                <a:endParaRPr lang="ru-RU" sz="2800" b="1" dirty="0">
                  <a:solidFill>
                    <a:srgbClr val="00B05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0" name="Прямоугольник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7504" y="2067694"/>
                <a:ext cx="1810111" cy="523220"/>
              </a:xfrm>
              <a:prstGeom prst="rect">
                <a:avLst/>
              </a:prstGeom>
              <a:blipFill rotWithShape="0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69942206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23" grpId="0"/>
      <p:bldP spid="24" grpId="0"/>
      <p:bldP spid="25" grpId="0"/>
      <p:bldP spid="10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1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object 4"/>
          <p:cNvSpPr txBox="1">
            <a:spLocks/>
          </p:cNvSpPr>
          <p:nvPr/>
        </p:nvSpPr>
        <p:spPr>
          <a:xfrm>
            <a:off x="0" y="127308"/>
            <a:ext cx="9144000" cy="457314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ru-RU" sz="2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РЕШЕНИЕ ПРИМЕРОВ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5" name="Прямоугольник 24"/>
              <p:cNvSpPr/>
              <p:nvPr/>
            </p:nvSpPr>
            <p:spPr>
              <a:xfrm>
                <a:off x="0" y="1923678"/>
                <a:ext cx="1810111" cy="52322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2800" b="1" i="0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Решение:</m:t>
                      </m:r>
                    </m:oMath>
                  </m:oMathPara>
                </a14:m>
                <a:endParaRPr lang="ru-RU" sz="2800" b="1" dirty="0">
                  <a:solidFill>
                    <a:srgbClr val="00B05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5" name="Прямоугольник 2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1923678"/>
                <a:ext cx="1810111" cy="523220"/>
              </a:xfrm>
              <a:prstGeom prst="rect">
                <a:avLst/>
              </a:prstGeom>
              <a:blipFill rotWithShape="0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" name="Прямоугольник 14"/>
          <p:cNvSpPr/>
          <p:nvPr/>
        </p:nvSpPr>
        <p:spPr>
          <a:xfrm>
            <a:off x="74236" y="784218"/>
            <a:ext cx="301954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i="1" dirty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275. </a:t>
            </a:r>
            <a:r>
              <a:rPr lang="ru-RU" sz="2800" dirty="0">
                <a:latin typeface="Cambria Math" panose="02040503050406030204" pitchFamily="18" charset="0"/>
              </a:rPr>
              <a:t>Вычислите</a:t>
            </a:r>
            <a:r>
              <a:rPr lang="en-US" sz="2800" dirty="0">
                <a:latin typeface="Cambria Math" panose="02040503050406030204" pitchFamily="18" charset="0"/>
              </a:rPr>
              <a:t>:</a:t>
            </a:r>
            <a:r>
              <a:rPr lang="en-US" sz="2800" dirty="0">
                <a:solidFill>
                  <a:srgbClr val="00B050"/>
                </a:solidFill>
                <a:latin typeface="Cambria Math" panose="02040503050406030204" pitchFamily="18" charset="0"/>
              </a:rPr>
              <a:t> </a:t>
            </a:r>
            <a:endParaRPr lang="ru-RU" sz="2800" dirty="0">
              <a:solidFill>
                <a:srgbClr val="00B050"/>
              </a:solidFill>
              <a:latin typeface="Cambria Math" panose="020405030504060302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Прямоугольник 17"/>
              <p:cNvSpPr/>
              <p:nvPr/>
            </p:nvSpPr>
            <p:spPr>
              <a:xfrm>
                <a:off x="54027" y="1203598"/>
                <a:ext cx="9085652" cy="64511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lnSpc>
                    <a:spcPct val="120000"/>
                  </a:lnSpc>
                </a:pPr>
                <a14:m>
                  <m:oMath xmlns:m="http://schemas.openxmlformats.org/officeDocument/2006/math">
                    <m:r>
                      <a:rPr lang="en-US" sz="2000" b="0" i="1" smtClean="0">
                        <a:solidFill>
                          <a:srgbClr val="0070C0"/>
                        </a:solidFill>
                        <a:latin typeface="Cambria Math"/>
                        <a:ea typeface="Cambria Math"/>
                        <a:cs typeface="Arial" pitchFamily="34" charset="0"/>
                      </a:rPr>
                      <m:t>1) </m:t>
                    </m:r>
                    <m:r>
                      <a:rPr lang="en-US" sz="2000" b="0" i="1" smtClean="0">
                        <a:solidFill>
                          <a:srgbClr val="0070C0"/>
                        </a:solidFill>
                        <a:latin typeface="Cambria Math"/>
                        <a:ea typeface="Cambria Math"/>
                        <a:cs typeface="Arial" pitchFamily="34" charset="0"/>
                      </a:rPr>
                      <m:t>𝑐𝑜𝑠</m:t>
                    </m:r>
                    <m:d>
                      <m:dPr>
                        <m:ctrlPr>
                          <a:rPr lang="en-US" sz="2000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ea typeface="Cambria Math"/>
                            <a:cs typeface="Arial" pitchFamily="34" charset="0"/>
                          </a:rPr>
                        </m:ctrlPr>
                      </m:dPr>
                      <m:e>
                        <m:r>
                          <a:rPr lang="en-US" sz="2000" b="0" i="1" smtClean="0">
                            <a:solidFill>
                              <a:srgbClr val="0070C0"/>
                            </a:solidFill>
                            <a:latin typeface="Cambria Math"/>
                            <a:ea typeface="Cambria Math"/>
                            <a:cs typeface="Arial" pitchFamily="34" charset="0"/>
                          </a:rPr>
                          <m:t>−</m:t>
                        </m:r>
                        <m:f>
                          <m:fPr>
                            <m:ctrlPr>
                              <a:rPr lang="en-US" sz="2000" i="1">
                                <a:solidFill>
                                  <a:srgbClr val="0070C0"/>
                                </a:solidFill>
                                <a:latin typeface="Cambria Math" panose="02040503050406030204" pitchFamily="18" charset="0"/>
                                <a:ea typeface="Cambria Math"/>
                              </a:rPr>
                            </m:ctrlPr>
                          </m:fPr>
                          <m:num>
                            <m:r>
                              <a:rPr lang="en-US" sz="2000" b="0" i="1">
                                <a:solidFill>
                                  <a:srgbClr val="0070C0"/>
                                </a:solidFill>
                                <a:latin typeface="Cambria Math"/>
                                <a:ea typeface="Cambria Math"/>
                              </a:rPr>
                              <m:t>𝜋</m:t>
                            </m:r>
                          </m:num>
                          <m:den>
                            <m:r>
                              <a:rPr lang="en-US" sz="2000" b="0" i="1" smtClean="0">
                                <a:solidFill>
                                  <a:srgbClr val="0070C0"/>
                                </a:solidFill>
                                <a:latin typeface="Cambria Math"/>
                                <a:ea typeface="Cambria Math"/>
                              </a:rPr>
                              <m:t>6</m:t>
                            </m:r>
                          </m:den>
                        </m:f>
                      </m:e>
                    </m:d>
                    <m:r>
                      <a:rPr lang="en-US" sz="2000" b="0" i="1" smtClean="0">
                        <a:solidFill>
                          <a:srgbClr val="0070C0"/>
                        </a:solidFill>
                        <a:latin typeface="Cambria Math"/>
                        <a:ea typeface="Cambria Math"/>
                        <a:cs typeface="Arial" pitchFamily="34" charset="0"/>
                      </a:rPr>
                      <m:t>𝑠𝑖𝑛</m:t>
                    </m:r>
                    <m:d>
                      <m:dPr>
                        <m:ctrlPr>
                          <a:rPr lang="en-US" sz="2000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ea typeface="Cambria Math"/>
                            <a:cs typeface="Arial" pitchFamily="34" charset="0"/>
                          </a:rPr>
                        </m:ctrlPr>
                      </m:dPr>
                      <m:e>
                        <m:r>
                          <a:rPr lang="en-US" sz="2000" b="0" i="1">
                            <a:solidFill>
                              <a:srgbClr val="0070C0"/>
                            </a:solidFill>
                            <a:latin typeface="Cambria Math"/>
                            <a:ea typeface="Cambria Math"/>
                            <a:cs typeface="Arial" pitchFamily="34" charset="0"/>
                          </a:rPr>
                          <m:t>−</m:t>
                        </m:r>
                        <m:f>
                          <m:fPr>
                            <m:ctrlPr>
                              <a:rPr lang="en-US" sz="2000" i="1">
                                <a:solidFill>
                                  <a:srgbClr val="0070C0"/>
                                </a:solidFill>
                                <a:latin typeface="Cambria Math" panose="02040503050406030204" pitchFamily="18" charset="0"/>
                                <a:ea typeface="Cambria Math"/>
                              </a:rPr>
                            </m:ctrlPr>
                          </m:fPr>
                          <m:num>
                            <m:r>
                              <a:rPr lang="en-US" sz="2000" b="0" i="1">
                                <a:solidFill>
                                  <a:srgbClr val="0070C0"/>
                                </a:solidFill>
                                <a:latin typeface="Cambria Math"/>
                                <a:ea typeface="Cambria Math"/>
                              </a:rPr>
                              <m:t>𝜋</m:t>
                            </m:r>
                          </m:num>
                          <m:den>
                            <m:r>
                              <a:rPr lang="en-US" sz="2000" b="0" i="1" smtClean="0">
                                <a:solidFill>
                                  <a:srgbClr val="0070C0"/>
                                </a:solidFill>
                                <a:latin typeface="Cambria Math"/>
                                <a:ea typeface="Cambria Math"/>
                              </a:rPr>
                              <m:t>3</m:t>
                            </m:r>
                          </m:den>
                        </m:f>
                      </m:e>
                    </m:d>
                    <m:r>
                      <a:rPr lang="en-US" sz="2000" b="0" i="0" smtClean="0">
                        <a:solidFill>
                          <a:srgbClr val="0070C0"/>
                        </a:solidFill>
                        <a:latin typeface="Cambria Math"/>
                        <a:ea typeface="Cambria Math"/>
                      </a:rPr>
                      <m:t>+</m:t>
                    </m:r>
                    <m:r>
                      <a:rPr lang="en-US" sz="2000" b="0" i="1">
                        <a:solidFill>
                          <a:srgbClr val="0070C0"/>
                        </a:solidFill>
                        <a:latin typeface="Cambria Math"/>
                        <a:ea typeface="Cambria Math"/>
                        <a:cs typeface="Arial" pitchFamily="34" charset="0"/>
                      </a:rPr>
                      <m:t>𝑡𝑔</m:t>
                    </m:r>
                    <m:d>
                      <m:dPr>
                        <m:ctrlPr>
                          <a:rPr lang="en-US" sz="2000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ea typeface="Cambria Math"/>
                            <a:cs typeface="Arial" pitchFamily="34" charset="0"/>
                          </a:rPr>
                        </m:ctrlPr>
                      </m:dPr>
                      <m:e>
                        <m:r>
                          <a:rPr lang="en-US" sz="2000" b="0" i="1">
                            <a:solidFill>
                              <a:srgbClr val="0070C0"/>
                            </a:solidFill>
                            <a:latin typeface="Cambria Math"/>
                            <a:ea typeface="Cambria Math"/>
                            <a:cs typeface="Arial" pitchFamily="34" charset="0"/>
                          </a:rPr>
                          <m:t>−</m:t>
                        </m:r>
                        <m:f>
                          <m:fPr>
                            <m:ctrlPr>
                              <a:rPr lang="en-US" sz="2000" i="1">
                                <a:solidFill>
                                  <a:srgbClr val="0070C0"/>
                                </a:solidFill>
                                <a:latin typeface="Cambria Math" panose="02040503050406030204" pitchFamily="18" charset="0"/>
                                <a:ea typeface="Cambria Math"/>
                              </a:rPr>
                            </m:ctrlPr>
                          </m:fPr>
                          <m:num>
                            <m:r>
                              <a:rPr lang="en-US" sz="2000" b="0" i="1">
                                <a:solidFill>
                                  <a:srgbClr val="0070C0"/>
                                </a:solidFill>
                                <a:latin typeface="Cambria Math"/>
                                <a:ea typeface="Cambria Math"/>
                              </a:rPr>
                              <m:t>𝜋</m:t>
                            </m:r>
                          </m:num>
                          <m:den>
                            <m:r>
                              <a:rPr lang="en-US" sz="2000" b="0" i="1" smtClean="0">
                                <a:solidFill>
                                  <a:srgbClr val="0070C0"/>
                                </a:solidFill>
                                <a:latin typeface="Cambria Math"/>
                                <a:ea typeface="Cambria Math"/>
                              </a:rPr>
                              <m:t>4</m:t>
                            </m:r>
                          </m:den>
                        </m:f>
                      </m:e>
                    </m:d>
                    <m:r>
                      <a:rPr lang="en-US" sz="2000" b="0" i="0" smtClean="0">
                        <a:solidFill>
                          <a:srgbClr val="0070C0"/>
                        </a:solidFill>
                        <a:latin typeface="Cambria Math"/>
                        <a:ea typeface="Cambria Math"/>
                      </a:rPr>
                      <m:t>; </m:t>
                    </m:r>
                    <m:r>
                      <a:rPr lang="en-US" sz="2000" b="0" i="0" smtClean="0">
                        <a:solidFill>
                          <a:srgbClr val="7030A0"/>
                        </a:solidFill>
                        <a:latin typeface="Cambria Math"/>
                        <a:ea typeface="Cambria Math"/>
                      </a:rPr>
                      <m:t>3</m:t>
                    </m:r>
                    <m:r>
                      <a:rPr lang="en-US" sz="2000" i="1">
                        <a:solidFill>
                          <a:srgbClr val="7030A0"/>
                        </a:solidFill>
                        <a:latin typeface="Cambria Math"/>
                        <a:ea typeface="Cambria Math"/>
                        <a:cs typeface="Arial" pitchFamily="34" charset="0"/>
                      </a:rPr>
                      <m:t>) </m:t>
                    </m:r>
                    <m:r>
                      <a:rPr lang="en-US" sz="2000" b="0" i="1" smtClean="0">
                        <a:solidFill>
                          <a:srgbClr val="7030A0"/>
                        </a:solidFill>
                        <a:latin typeface="Cambria Math"/>
                        <a:ea typeface="Cambria Math"/>
                        <a:cs typeface="Arial" pitchFamily="34" charset="0"/>
                      </a:rPr>
                      <m:t>2</m:t>
                    </m:r>
                    <m:r>
                      <a:rPr lang="en-US" sz="2000" b="0" i="1" smtClean="0">
                        <a:solidFill>
                          <a:srgbClr val="7030A0"/>
                        </a:solidFill>
                        <a:latin typeface="Cambria Math"/>
                        <a:ea typeface="Cambria Math"/>
                        <a:cs typeface="Arial" pitchFamily="34" charset="0"/>
                      </a:rPr>
                      <m:t>𝑠𝑖𝑛</m:t>
                    </m:r>
                    <m:d>
                      <m:dPr>
                        <m:ctrlPr>
                          <a:rPr lang="en-US" sz="2000" i="1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  <a:ea typeface="Cambria Math"/>
                            <a:cs typeface="Arial" pitchFamily="34" charset="0"/>
                          </a:rPr>
                        </m:ctrlPr>
                      </m:dPr>
                      <m:e>
                        <m:r>
                          <a:rPr lang="en-US" sz="2000" i="1">
                            <a:solidFill>
                              <a:srgbClr val="7030A0"/>
                            </a:solidFill>
                            <a:latin typeface="Cambria Math"/>
                            <a:ea typeface="Cambria Math"/>
                            <a:cs typeface="Arial" pitchFamily="34" charset="0"/>
                          </a:rPr>
                          <m:t>−</m:t>
                        </m:r>
                        <m:f>
                          <m:fPr>
                            <m:ctrlPr>
                              <a:rPr lang="en-US" sz="2000" i="1">
                                <a:solidFill>
                                  <a:srgbClr val="7030A0"/>
                                </a:solidFill>
                                <a:latin typeface="Cambria Math" panose="02040503050406030204" pitchFamily="18" charset="0"/>
                                <a:ea typeface="Cambria Math"/>
                              </a:rPr>
                            </m:ctrlPr>
                          </m:fPr>
                          <m:num>
                            <m:r>
                              <a:rPr lang="en-US" sz="2000" i="1">
                                <a:solidFill>
                                  <a:srgbClr val="7030A0"/>
                                </a:solidFill>
                                <a:latin typeface="Cambria Math"/>
                                <a:ea typeface="Cambria Math"/>
                              </a:rPr>
                              <m:t>𝜋</m:t>
                            </m:r>
                          </m:num>
                          <m:den>
                            <m:r>
                              <a:rPr lang="en-US" sz="2000" i="1">
                                <a:solidFill>
                                  <a:srgbClr val="7030A0"/>
                                </a:solidFill>
                                <a:latin typeface="Cambria Math"/>
                                <a:ea typeface="Cambria Math"/>
                              </a:rPr>
                              <m:t>6</m:t>
                            </m:r>
                          </m:den>
                        </m:f>
                      </m:e>
                    </m:d>
                    <m:r>
                      <a:rPr lang="en-US" sz="2000" b="0" i="1" smtClean="0">
                        <a:solidFill>
                          <a:srgbClr val="7030A0"/>
                        </a:solidFill>
                        <a:latin typeface="Cambria Math"/>
                        <a:ea typeface="Cambria Math"/>
                        <a:cs typeface="Arial" pitchFamily="34" charset="0"/>
                      </a:rPr>
                      <m:t>𝑐𝑜𝑠</m:t>
                    </m:r>
                    <m:d>
                      <m:dPr>
                        <m:ctrlPr>
                          <a:rPr lang="en-US" sz="2000" i="1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  <a:ea typeface="Cambria Math"/>
                            <a:cs typeface="Arial" pitchFamily="34" charset="0"/>
                          </a:rPr>
                        </m:ctrlPr>
                      </m:dPr>
                      <m:e>
                        <m:r>
                          <a:rPr lang="en-US" sz="2000" i="1">
                            <a:solidFill>
                              <a:srgbClr val="7030A0"/>
                            </a:solidFill>
                            <a:latin typeface="Cambria Math"/>
                            <a:ea typeface="Cambria Math"/>
                            <a:cs typeface="Arial" pitchFamily="34" charset="0"/>
                          </a:rPr>
                          <m:t>−</m:t>
                        </m:r>
                        <m:f>
                          <m:fPr>
                            <m:ctrlPr>
                              <a:rPr lang="en-US" sz="2000" i="1">
                                <a:solidFill>
                                  <a:srgbClr val="7030A0"/>
                                </a:solidFill>
                                <a:latin typeface="Cambria Math" panose="02040503050406030204" pitchFamily="18" charset="0"/>
                                <a:ea typeface="Cambria Math"/>
                              </a:rPr>
                            </m:ctrlPr>
                          </m:fPr>
                          <m:num>
                            <m:r>
                              <a:rPr lang="en-US" sz="2000" i="1">
                                <a:solidFill>
                                  <a:srgbClr val="7030A0"/>
                                </a:solidFill>
                                <a:latin typeface="Cambria Math"/>
                                <a:ea typeface="Cambria Math"/>
                              </a:rPr>
                              <m:t>𝜋</m:t>
                            </m:r>
                          </m:num>
                          <m:den>
                            <m:r>
                              <a:rPr lang="en-US" sz="2000" b="0" i="1" smtClean="0">
                                <a:solidFill>
                                  <a:srgbClr val="7030A0"/>
                                </a:solidFill>
                                <a:latin typeface="Cambria Math"/>
                                <a:ea typeface="Cambria Math"/>
                              </a:rPr>
                              <m:t>6</m:t>
                            </m:r>
                          </m:den>
                        </m:f>
                      </m:e>
                    </m:d>
                    <m:r>
                      <a:rPr lang="en-US" sz="2000">
                        <a:solidFill>
                          <a:srgbClr val="7030A0"/>
                        </a:solidFill>
                        <a:latin typeface="Cambria Math"/>
                        <a:ea typeface="Cambria Math"/>
                      </a:rPr>
                      <m:t>+</m:t>
                    </m:r>
                    <m:r>
                      <a:rPr lang="en-US" sz="2000" i="1">
                        <a:solidFill>
                          <a:srgbClr val="7030A0"/>
                        </a:solidFill>
                        <a:latin typeface="Cambria Math"/>
                        <a:ea typeface="Cambria Math"/>
                        <a:cs typeface="Arial" pitchFamily="34" charset="0"/>
                      </a:rPr>
                      <m:t>𝑡𝑔</m:t>
                    </m:r>
                    <m:d>
                      <m:dPr>
                        <m:ctrlPr>
                          <a:rPr lang="en-US" sz="2000" i="1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  <a:ea typeface="Cambria Math"/>
                            <a:cs typeface="Arial" pitchFamily="34" charset="0"/>
                          </a:rPr>
                        </m:ctrlPr>
                      </m:dPr>
                      <m:e>
                        <m:r>
                          <a:rPr lang="en-US" sz="2000" i="1">
                            <a:solidFill>
                              <a:srgbClr val="7030A0"/>
                            </a:solidFill>
                            <a:latin typeface="Cambria Math"/>
                            <a:ea typeface="Cambria Math"/>
                            <a:cs typeface="Arial" pitchFamily="34" charset="0"/>
                          </a:rPr>
                          <m:t>−</m:t>
                        </m:r>
                        <m:f>
                          <m:fPr>
                            <m:ctrlPr>
                              <a:rPr lang="en-US" sz="2000" i="1">
                                <a:solidFill>
                                  <a:srgbClr val="7030A0"/>
                                </a:solidFill>
                                <a:latin typeface="Cambria Math" panose="02040503050406030204" pitchFamily="18" charset="0"/>
                                <a:ea typeface="Cambria Math"/>
                              </a:rPr>
                            </m:ctrlPr>
                          </m:fPr>
                          <m:num>
                            <m:r>
                              <a:rPr lang="en-US" sz="2000" i="1">
                                <a:solidFill>
                                  <a:srgbClr val="7030A0"/>
                                </a:solidFill>
                                <a:latin typeface="Cambria Math"/>
                                <a:ea typeface="Cambria Math"/>
                              </a:rPr>
                              <m:t>𝜋</m:t>
                            </m:r>
                          </m:num>
                          <m:den>
                            <m:r>
                              <a:rPr lang="en-US" sz="2000" b="0" i="1" smtClean="0">
                                <a:solidFill>
                                  <a:srgbClr val="7030A0"/>
                                </a:solidFill>
                                <a:latin typeface="Cambria Math"/>
                                <a:ea typeface="Cambria Math"/>
                              </a:rPr>
                              <m:t>3</m:t>
                            </m:r>
                          </m:den>
                        </m:f>
                      </m:e>
                    </m:d>
                    <m:sSup>
                      <m:sSupPr>
                        <m:ctrlPr>
                          <a:rPr lang="en-US" sz="2000" b="0" i="1" smtClean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sSupPr>
                      <m:e>
                        <m:r>
                          <a:rPr lang="en-US" sz="2000" b="0" i="1" smtClean="0">
                            <a:solidFill>
                              <a:srgbClr val="7030A0"/>
                            </a:solidFill>
                            <a:latin typeface="Cambria Math"/>
                            <a:ea typeface="Cambria Math"/>
                          </a:rPr>
                          <m:t>+</m:t>
                        </m:r>
                        <m:r>
                          <a:rPr lang="en-US" sz="2000" b="0" i="1" smtClean="0">
                            <a:solidFill>
                              <a:srgbClr val="7030A0"/>
                            </a:solidFill>
                            <a:latin typeface="Cambria Math"/>
                            <a:ea typeface="Cambria Math"/>
                          </a:rPr>
                          <m:t>𝑠𝑖𝑛</m:t>
                        </m:r>
                      </m:e>
                      <m:sup>
                        <m:r>
                          <a:rPr lang="en-US" sz="2000" b="0" i="1" smtClean="0">
                            <a:solidFill>
                              <a:srgbClr val="7030A0"/>
                            </a:solidFill>
                            <a:latin typeface="Cambria Math"/>
                            <a:ea typeface="Cambria Math"/>
                          </a:rPr>
                          <m:t>2</m:t>
                        </m:r>
                      </m:sup>
                    </m:sSup>
                    <m:d>
                      <m:dPr>
                        <m:ctrlPr>
                          <a:rPr lang="en-US" sz="2000" b="0" i="1" smtClean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dPr>
                      <m:e>
                        <m:r>
                          <a:rPr lang="en-US" sz="2000" b="0" i="1" smtClean="0">
                            <a:solidFill>
                              <a:srgbClr val="7030A0"/>
                            </a:solidFill>
                            <a:latin typeface="Cambria Math"/>
                            <a:ea typeface="Cambria Math"/>
                          </a:rPr>
                          <m:t>−</m:t>
                        </m:r>
                        <m:f>
                          <m:fPr>
                            <m:ctrlPr>
                              <a:rPr lang="en-US" sz="2000" b="0" i="1" smtClean="0">
                                <a:solidFill>
                                  <a:srgbClr val="7030A0"/>
                                </a:solidFill>
                                <a:latin typeface="Cambria Math" panose="02040503050406030204" pitchFamily="18" charset="0"/>
                                <a:ea typeface="Cambria Math"/>
                              </a:rPr>
                            </m:ctrlPr>
                          </m:fPr>
                          <m:num>
                            <m:r>
                              <a:rPr lang="en-US" sz="2000" b="0" i="1" smtClean="0">
                                <a:solidFill>
                                  <a:srgbClr val="7030A0"/>
                                </a:solidFill>
                                <a:latin typeface="Cambria Math"/>
                                <a:ea typeface="Cambria Math"/>
                              </a:rPr>
                              <m:t>𝜋</m:t>
                            </m:r>
                          </m:num>
                          <m:den>
                            <m:r>
                              <a:rPr lang="en-US" sz="2000" b="0" i="1" smtClean="0">
                                <a:solidFill>
                                  <a:srgbClr val="7030A0"/>
                                </a:solidFill>
                                <a:latin typeface="Cambria Math"/>
                                <a:ea typeface="Cambria Math"/>
                              </a:rPr>
                              <m:t>4</m:t>
                            </m:r>
                          </m:den>
                        </m:f>
                      </m:e>
                    </m:d>
                  </m:oMath>
                </a14:m>
                <a:r>
                  <a:rPr lang="en-US" sz="2000" dirty="0">
                    <a:solidFill>
                      <a:srgbClr val="7030A0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endParaRPr lang="ru-RU" sz="2000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8" name="Прямоугольник 1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027" y="1203598"/>
                <a:ext cx="9085652" cy="645113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Прямоугольник 18"/>
              <p:cNvSpPr/>
              <p:nvPr/>
            </p:nvSpPr>
            <p:spPr>
              <a:xfrm>
                <a:off x="54027" y="2270080"/>
                <a:ext cx="9069765" cy="118481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200" b="0" i="1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  <a:cs typeface="Arial" pitchFamily="34" charset="0"/>
                      </a:rPr>
                      <m:t>1) </m:t>
                    </m:r>
                    <m:r>
                      <a:rPr lang="en-US" sz="2200" b="0" i="1" smtClean="0">
                        <a:solidFill>
                          <a:srgbClr val="0070C0"/>
                        </a:solidFill>
                        <a:latin typeface="Cambria Math"/>
                        <a:ea typeface="Cambria Math"/>
                        <a:cs typeface="Arial" pitchFamily="34" charset="0"/>
                      </a:rPr>
                      <m:t>𝑐𝑜𝑠</m:t>
                    </m:r>
                    <m:d>
                      <m:dPr>
                        <m:ctrlPr>
                          <a:rPr lang="en-US" sz="2200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ea typeface="Cambria Math"/>
                            <a:cs typeface="Arial" pitchFamily="34" charset="0"/>
                          </a:rPr>
                        </m:ctrlPr>
                      </m:dPr>
                      <m:e>
                        <m:r>
                          <a:rPr lang="en-US" sz="2200" b="0" i="1" smtClean="0">
                            <a:solidFill>
                              <a:srgbClr val="0070C0"/>
                            </a:solidFill>
                            <a:latin typeface="Cambria Math"/>
                            <a:ea typeface="Cambria Math"/>
                            <a:cs typeface="Arial" pitchFamily="34" charset="0"/>
                          </a:rPr>
                          <m:t>−</m:t>
                        </m:r>
                        <m:f>
                          <m:fPr>
                            <m:ctrlPr>
                              <a:rPr lang="en-US" sz="2200" i="1">
                                <a:solidFill>
                                  <a:srgbClr val="0070C0"/>
                                </a:solidFill>
                                <a:latin typeface="Cambria Math" panose="02040503050406030204" pitchFamily="18" charset="0"/>
                                <a:ea typeface="Cambria Math"/>
                              </a:rPr>
                            </m:ctrlPr>
                          </m:fPr>
                          <m:num>
                            <m:r>
                              <a:rPr lang="en-US" sz="2200" b="0" i="1">
                                <a:solidFill>
                                  <a:srgbClr val="0070C0"/>
                                </a:solidFill>
                                <a:latin typeface="Cambria Math"/>
                                <a:ea typeface="Cambria Math"/>
                              </a:rPr>
                              <m:t>𝜋</m:t>
                            </m:r>
                          </m:num>
                          <m:den>
                            <m:r>
                              <a:rPr lang="en-US" sz="2200" b="0" i="1" smtClean="0">
                                <a:solidFill>
                                  <a:srgbClr val="0070C0"/>
                                </a:solidFill>
                                <a:latin typeface="Cambria Math"/>
                                <a:ea typeface="Cambria Math"/>
                              </a:rPr>
                              <m:t>6</m:t>
                            </m:r>
                          </m:den>
                        </m:f>
                      </m:e>
                    </m:d>
                    <m:r>
                      <a:rPr lang="en-US" sz="2200" b="0" i="1" smtClean="0">
                        <a:solidFill>
                          <a:srgbClr val="0070C0"/>
                        </a:solidFill>
                        <a:latin typeface="Cambria Math"/>
                        <a:ea typeface="Cambria Math"/>
                        <a:cs typeface="Arial" pitchFamily="34" charset="0"/>
                      </a:rPr>
                      <m:t>𝑠𝑖𝑛</m:t>
                    </m:r>
                    <m:d>
                      <m:dPr>
                        <m:ctrlPr>
                          <a:rPr lang="en-US" sz="2200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ea typeface="Cambria Math"/>
                            <a:cs typeface="Arial" pitchFamily="34" charset="0"/>
                          </a:rPr>
                        </m:ctrlPr>
                      </m:dPr>
                      <m:e>
                        <m:r>
                          <a:rPr lang="en-US" sz="2200" b="0" i="1">
                            <a:solidFill>
                              <a:srgbClr val="0070C0"/>
                            </a:solidFill>
                            <a:latin typeface="Cambria Math"/>
                            <a:ea typeface="Cambria Math"/>
                            <a:cs typeface="Arial" pitchFamily="34" charset="0"/>
                          </a:rPr>
                          <m:t>−</m:t>
                        </m:r>
                        <m:f>
                          <m:fPr>
                            <m:ctrlPr>
                              <a:rPr lang="en-US" sz="2200" i="1">
                                <a:solidFill>
                                  <a:srgbClr val="0070C0"/>
                                </a:solidFill>
                                <a:latin typeface="Cambria Math" panose="02040503050406030204" pitchFamily="18" charset="0"/>
                                <a:ea typeface="Cambria Math"/>
                              </a:rPr>
                            </m:ctrlPr>
                          </m:fPr>
                          <m:num>
                            <m:r>
                              <a:rPr lang="en-US" sz="2200" b="0" i="1">
                                <a:solidFill>
                                  <a:srgbClr val="0070C0"/>
                                </a:solidFill>
                                <a:latin typeface="Cambria Math"/>
                                <a:ea typeface="Cambria Math"/>
                              </a:rPr>
                              <m:t>𝜋</m:t>
                            </m:r>
                          </m:num>
                          <m:den>
                            <m:r>
                              <a:rPr lang="en-US" sz="2200" b="0" i="1" smtClean="0">
                                <a:solidFill>
                                  <a:srgbClr val="0070C0"/>
                                </a:solidFill>
                                <a:latin typeface="Cambria Math"/>
                                <a:ea typeface="Cambria Math"/>
                              </a:rPr>
                              <m:t>3</m:t>
                            </m:r>
                          </m:den>
                        </m:f>
                      </m:e>
                    </m:d>
                    <m:r>
                      <a:rPr lang="en-US" sz="2200" b="0" i="0" smtClean="0">
                        <a:solidFill>
                          <a:srgbClr val="0070C0"/>
                        </a:solidFill>
                        <a:latin typeface="Cambria Math"/>
                        <a:ea typeface="Cambria Math"/>
                      </a:rPr>
                      <m:t>+</m:t>
                    </m:r>
                    <m:r>
                      <a:rPr lang="en-US" sz="2200" b="0" i="1">
                        <a:solidFill>
                          <a:srgbClr val="0070C0"/>
                        </a:solidFill>
                        <a:latin typeface="Cambria Math"/>
                        <a:ea typeface="Cambria Math"/>
                        <a:cs typeface="Arial" pitchFamily="34" charset="0"/>
                      </a:rPr>
                      <m:t>𝑡𝑔</m:t>
                    </m:r>
                    <m:d>
                      <m:dPr>
                        <m:ctrlPr>
                          <a:rPr lang="en-US" sz="2200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ea typeface="Cambria Math"/>
                            <a:cs typeface="Arial" pitchFamily="34" charset="0"/>
                          </a:rPr>
                        </m:ctrlPr>
                      </m:dPr>
                      <m:e>
                        <m:r>
                          <a:rPr lang="en-US" sz="2200" b="0" i="1">
                            <a:solidFill>
                              <a:srgbClr val="0070C0"/>
                            </a:solidFill>
                            <a:latin typeface="Cambria Math"/>
                            <a:ea typeface="Cambria Math"/>
                            <a:cs typeface="Arial" pitchFamily="34" charset="0"/>
                          </a:rPr>
                          <m:t>−</m:t>
                        </m:r>
                        <m:f>
                          <m:fPr>
                            <m:ctrlPr>
                              <a:rPr lang="en-US" sz="2200" i="1">
                                <a:solidFill>
                                  <a:srgbClr val="0070C0"/>
                                </a:solidFill>
                                <a:latin typeface="Cambria Math" panose="02040503050406030204" pitchFamily="18" charset="0"/>
                                <a:ea typeface="Cambria Math"/>
                              </a:rPr>
                            </m:ctrlPr>
                          </m:fPr>
                          <m:num>
                            <m:r>
                              <a:rPr lang="en-US" sz="2200" b="0" i="1">
                                <a:solidFill>
                                  <a:srgbClr val="0070C0"/>
                                </a:solidFill>
                                <a:latin typeface="Cambria Math"/>
                                <a:ea typeface="Cambria Math"/>
                              </a:rPr>
                              <m:t>𝜋</m:t>
                            </m:r>
                          </m:num>
                          <m:den>
                            <m:r>
                              <a:rPr lang="en-US" sz="2200" b="0" i="1" smtClean="0">
                                <a:solidFill>
                                  <a:srgbClr val="0070C0"/>
                                </a:solidFill>
                                <a:latin typeface="Cambria Math"/>
                                <a:ea typeface="Cambria Math"/>
                              </a:rPr>
                              <m:t>4</m:t>
                            </m:r>
                          </m:den>
                        </m:f>
                      </m:e>
                    </m:d>
                    <m:r>
                      <a:rPr lang="en-US" sz="2200" b="0" i="0" smtClean="0">
                        <a:latin typeface="Cambria Math"/>
                        <a:ea typeface="Cambria Math"/>
                      </a:rPr>
                      <m:t>=</m:t>
                    </m:r>
                    <m:r>
                      <m:rPr>
                        <m:sty m:val="p"/>
                      </m:rPr>
                      <a:rPr lang="en-US" sz="2200" b="0" i="0" smtClean="0">
                        <a:latin typeface="Cambria Math"/>
                        <a:ea typeface="Cambria Math"/>
                      </a:rPr>
                      <m:t>cos</m:t>
                    </m:r>
                    <m:f>
                      <m:fPr>
                        <m:ctrlPr>
                          <a:rPr lang="en-US" sz="2200" b="0" i="1" smtClean="0"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fPr>
                      <m:num>
                        <m:r>
                          <a:rPr lang="en-US" sz="2200" b="0" i="1" smtClean="0">
                            <a:latin typeface="Cambria Math"/>
                            <a:ea typeface="Cambria Math"/>
                          </a:rPr>
                          <m:t>𝜋</m:t>
                        </m:r>
                      </m:num>
                      <m:den>
                        <m:r>
                          <a:rPr lang="en-US" sz="2200" b="0" i="1" smtClean="0">
                            <a:latin typeface="Cambria Math"/>
                            <a:ea typeface="Cambria Math"/>
                          </a:rPr>
                          <m:t>6</m:t>
                        </m:r>
                      </m:den>
                    </m:f>
                    <m:d>
                      <m:dPr>
                        <m:ctrlPr>
                          <a:rPr lang="en-US" sz="2200" b="0" i="1" smtClean="0"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dPr>
                      <m:e>
                        <m:r>
                          <a:rPr lang="en-US" sz="2200" b="0" i="1" smtClean="0">
                            <a:latin typeface="Cambria Math"/>
                            <a:ea typeface="Cambria Math"/>
                          </a:rPr>
                          <m:t>−</m:t>
                        </m:r>
                        <m:r>
                          <a:rPr lang="en-US" sz="2200" b="0" i="1" smtClean="0">
                            <a:latin typeface="Cambria Math"/>
                            <a:ea typeface="Cambria Math"/>
                          </a:rPr>
                          <m:t>𝑠𝑖𝑛</m:t>
                        </m:r>
                        <m:f>
                          <m:fPr>
                            <m:ctrlPr>
                              <a:rPr lang="en-US" sz="2200" b="0" i="1" smtClean="0">
                                <a:latin typeface="Cambria Math" panose="02040503050406030204" pitchFamily="18" charset="0"/>
                                <a:ea typeface="Cambria Math"/>
                              </a:rPr>
                            </m:ctrlPr>
                          </m:fPr>
                          <m:num>
                            <m:r>
                              <a:rPr lang="en-US" sz="2200" b="0" i="1" smtClean="0">
                                <a:latin typeface="Cambria Math"/>
                                <a:ea typeface="Cambria Math"/>
                              </a:rPr>
                              <m:t>𝜋</m:t>
                            </m:r>
                          </m:num>
                          <m:den>
                            <m:r>
                              <a:rPr lang="en-US" sz="2200" b="0" i="1" smtClean="0">
                                <a:latin typeface="Cambria Math"/>
                                <a:ea typeface="Cambria Math"/>
                              </a:rPr>
                              <m:t>6</m:t>
                            </m:r>
                          </m:den>
                        </m:f>
                      </m:e>
                    </m:d>
                    <m:r>
                      <a:rPr lang="en-US" sz="2200" b="0" i="1" smtClean="0">
                        <a:latin typeface="Cambria Math"/>
                        <a:ea typeface="Cambria Math"/>
                      </a:rPr>
                      <m:t>−</m:t>
                    </m:r>
                    <m:r>
                      <a:rPr lang="en-US" sz="2200" b="0" i="1" smtClean="0">
                        <a:latin typeface="Cambria Math"/>
                        <a:ea typeface="Cambria Math"/>
                      </a:rPr>
                      <m:t>𝑡𝑔</m:t>
                    </m:r>
                    <m:f>
                      <m:fPr>
                        <m:ctrlPr>
                          <a:rPr lang="en-US" sz="2200" b="0" i="1" smtClean="0"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fPr>
                      <m:num>
                        <m:r>
                          <a:rPr lang="en-US" sz="2200" b="0" i="1" smtClean="0">
                            <a:latin typeface="Cambria Math"/>
                            <a:ea typeface="Cambria Math"/>
                          </a:rPr>
                          <m:t>𝜋</m:t>
                        </m:r>
                      </m:num>
                      <m:den>
                        <m:r>
                          <a:rPr lang="en-US" sz="2200" b="0" i="1" smtClean="0">
                            <a:latin typeface="Cambria Math"/>
                            <a:ea typeface="Cambria Math"/>
                          </a:rPr>
                          <m:t>4</m:t>
                        </m:r>
                      </m:den>
                    </m:f>
                    <m:r>
                      <a:rPr lang="en-US" sz="2200" b="0" i="1" smtClean="0">
                        <a:latin typeface="Cambria Math"/>
                        <a:ea typeface="Cambria Math"/>
                      </a:rPr>
                      <m:t>=</m:t>
                    </m:r>
                    <m:f>
                      <m:fPr>
                        <m:ctrlPr>
                          <a:rPr lang="en-US" sz="2200" b="0" i="1" smtClean="0"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fPr>
                      <m:num>
                        <m:rad>
                          <m:radPr>
                            <m:degHide m:val="on"/>
                            <m:ctrlPr>
                              <a:rPr lang="en-US" sz="2200" b="0" i="1" smtClean="0">
                                <a:latin typeface="Cambria Math" panose="02040503050406030204" pitchFamily="18" charset="0"/>
                                <a:ea typeface="Cambria Math"/>
                              </a:rPr>
                            </m:ctrlPr>
                          </m:radPr>
                          <m:deg/>
                          <m:e>
                            <m:r>
                              <a:rPr lang="en-US" sz="2200" b="0" i="1" smtClean="0">
                                <a:latin typeface="Cambria Math"/>
                                <a:ea typeface="Cambria Math"/>
                              </a:rPr>
                              <m:t>3</m:t>
                            </m:r>
                          </m:e>
                        </m:rad>
                      </m:num>
                      <m:den>
                        <m:r>
                          <a:rPr lang="en-US" sz="2200" b="0" i="1" smtClean="0">
                            <a:latin typeface="Cambria Math"/>
                            <a:ea typeface="Cambria Math"/>
                          </a:rPr>
                          <m:t>2</m:t>
                        </m:r>
                      </m:den>
                    </m:f>
                    <m:d>
                      <m:dPr>
                        <m:ctrlPr>
                          <a:rPr lang="en-US" sz="2200" b="0" i="1" smtClean="0"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dPr>
                      <m:e>
                        <m:r>
                          <a:rPr lang="en-US" sz="2200" b="0" i="1" smtClean="0">
                            <a:latin typeface="Cambria Math"/>
                            <a:ea typeface="Cambria Math"/>
                          </a:rPr>
                          <m:t>−</m:t>
                        </m:r>
                        <m:f>
                          <m:fPr>
                            <m:ctrlPr>
                              <a:rPr lang="en-US" sz="2200" b="0" i="1" smtClean="0">
                                <a:latin typeface="Cambria Math" panose="02040503050406030204" pitchFamily="18" charset="0"/>
                                <a:ea typeface="Cambria Math"/>
                              </a:rPr>
                            </m:ctrlPr>
                          </m:fPr>
                          <m:num>
                            <m:rad>
                              <m:radPr>
                                <m:degHide m:val="on"/>
                                <m:ctrlPr>
                                  <a:rPr lang="en-US" sz="2200" b="0" i="1" smtClean="0">
                                    <a:latin typeface="Cambria Math" panose="02040503050406030204" pitchFamily="18" charset="0"/>
                                    <a:ea typeface="Cambria Math"/>
                                  </a:rPr>
                                </m:ctrlPr>
                              </m:radPr>
                              <m:deg/>
                              <m:e>
                                <m:r>
                                  <a:rPr lang="en-US" sz="2200" b="0" i="1" smtClean="0">
                                    <a:latin typeface="Cambria Math"/>
                                    <a:ea typeface="Cambria Math"/>
                                  </a:rPr>
                                  <m:t>3</m:t>
                                </m:r>
                              </m:e>
                            </m:rad>
                          </m:num>
                          <m:den>
                            <m:r>
                              <a:rPr lang="en-US" sz="2200" b="0" i="1" smtClean="0">
                                <a:latin typeface="Cambria Math"/>
                                <a:ea typeface="Cambria Math"/>
                              </a:rPr>
                              <m:t>2</m:t>
                            </m:r>
                          </m:den>
                        </m:f>
                      </m:e>
                    </m:d>
                    <m:r>
                      <a:rPr lang="en-US" sz="2200" b="0" i="1" smtClean="0">
                        <a:latin typeface="Cambria Math"/>
                        <a:ea typeface="Cambria Math"/>
                      </a:rPr>
                      <m:t>−−</m:t>
                    </m:r>
                    <m:f>
                      <m:fPr>
                        <m:ctrlPr>
                          <a:rPr lang="en-US" sz="2200" b="0" i="1" smtClean="0"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fPr>
                      <m:num>
                        <m:rad>
                          <m:radPr>
                            <m:degHide m:val="on"/>
                            <m:ctrlPr>
                              <a:rPr lang="en-US" sz="2200" b="0" i="1" smtClean="0">
                                <a:latin typeface="Cambria Math" panose="02040503050406030204" pitchFamily="18" charset="0"/>
                                <a:ea typeface="Cambria Math"/>
                              </a:rPr>
                            </m:ctrlPr>
                          </m:radPr>
                          <m:deg/>
                          <m:e>
                            <m:r>
                              <a:rPr lang="en-US" sz="2200" b="0" i="1" smtClean="0">
                                <a:latin typeface="Cambria Math"/>
                                <a:ea typeface="Cambria Math"/>
                              </a:rPr>
                              <m:t>2</m:t>
                            </m:r>
                          </m:e>
                        </m:rad>
                      </m:num>
                      <m:den>
                        <m:r>
                          <a:rPr lang="en-US" sz="2200" b="0" i="1" smtClean="0">
                            <a:latin typeface="Cambria Math"/>
                            <a:ea typeface="Cambria Math"/>
                          </a:rPr>
                          <m:t>2</m:t>
                        </m:r>
                      </m:den>
                    </m:f>
                    <m:r>
                      <a:rPr lang="en-US" sz="2200" b="0" i="1" smtClean="0">
                        <a:latin typeface="Cambria Math"/>
                        <a:ea typeface="Cambria Math"/>
                      </a:rPr>
                      <m:t>=−</m:t>
                    </m:r>
                    <m:f>
                      <m:fPr>
                        <m:ctrlPr>
                          <a:rPr lang="en-US" sz="2200" b="0" i="1" smtClean="0"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fPr>
                      <m:num>
                        <m:r>
                          <a:rPr lang="en-US" sz="2200" b="0" i="1" smtClean="0">
                            <a:latin typeface="Cambria Math"/>
                            <a:ea typeface="Cambria Math"/>
                          </a:rPr>
                          <m:t>3</m:t>
                        </m:r>
                      </m:num>
                      <m:den>
                        <m:r>
                          <a:rPr lang="en-US" sz="2200" b="0" i="1" smtClean="0">
                            <a:latin typeface="Cambria Math"/>
                            <a:ea typeface="Cambria Math"/>
                          </a:rPr>
                          <m:t>4</m:t>
                        </m:r>
                      </m:den>
                    </m:f>
                    <m:r>
                      <a:rPr lang="en-US" sz="2200" b="0" i="1" smtClean="0">
                        <a:latin typeface="Cambria Math"/>
                        <a:ea typeface="Cambria Math"/>
                      </a:rPr>
                      <m:t>−</m:t>
                    </m:r>
                    <m:f>
                      <m:fPr>
                        <m:ctrlPr>
                          <a:rPr lang="en-US" sz="2200" b="0" i="1" smtClean="0"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fPr>
                      <m:num>
                        <m:rad>
                          <m:radPr>
                            <m:degHide m:val="on"/>
                            <m:ctrlPr>
                              <a:rPr lang="en-US" sz="2200" b="0" i="1" smtClean="0">
                                <a:latin typeface="Cambria Math" panose="02040503050406030204" pitchFamily="18" charset="0"/>
                                <a:ea typeface="Cambria Math"/>
                              </a:rPr>
                            </m:ctrlPr>
                          </m:radPr>
                          <m:deg/>
                          <m:e>
                            <m:r>
                              <a:rPr lang="en-US" sz="2200" b="0" i="1" smtClean="0">
                                <a:latin typeface="Cambria Math"/>
                                <a:ea typeface="Cambria Math"/>
                              </a:rPr>
                              <m:t>2</m:t>
                            </m:r>
                          </m:e>
                        </m:rad>
                      </m:num>
                      <m:den>
                        <m:r>
                          <a:rPr lang="en-US" sz="2200" b="0" i="1" smtClean="0">
                            <a:latin typeface="Cambria Math"/>
                            <a:ea typeface="Cambria Math"/>
                          </a:rPr>
                          <m:t>2</m:t>
                        </m:r>
                      </m:den>
                    </m:f>
                    <m:r>
                      <a:rPr lang="en-US" sz="2200" b="0" i="1" smtClean="0">
                        <a:latin typeface="Cambria Math"/>
                        <a:ea typeface="Cambria Math"/>
                      </a:rPr>
                      <m:t>=</m:t>
                    </m:r>
                    <m:f>
                      <m:fPr>
                        <m:ctrlPr>
                          <a:rPr lang="en-US" sz="22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fPr>
                      <m:num>
                        <m:r>
                          <a:rPr lang="en-US" sz="2200" b="1" i="1" smtClean="0">
                            <a:solidFill>
                              <a:srgbClr val="FF0000"/>
                            </a:solidFill>
                            <a:latin typeface="Cambria Math"/>
                            <a:ea typeface="Cambria Math"/>
                          </a:rPr>
                          <m:t>−</m:t>
                        </m:r>
                        <m:r>
                          <a:rPr lang="en-US" sz="2200" b="1" i="1" smtClean="0">
                            <a:solidFill>
                              <a:srgbClr val="FF0000"/>
                            </a:solidFill>
                            <a:latin typeface="Cambria Math"/>
                            <a:ea typeface="Cambria Math"/>
                          </a:rPr>
                          <m:t>𝟑</m:t>
                        </m:r>
                        <m:r>
                          <a:rPr lang="en-US" sz="2200" b="1" i="1" smtClean="0">
                            <a:solidFill>
                              <a:srgbClr val="FF0000"/>
                            </a:solidFill>
                            <a:latin typeface="Cambria Math"/>
                            <a:ea typeface="Cambria Math"/>
                          </a:rPr>
                          <m:t>−</m:t>
                        </m:r>
                        <m:r>
                          <a:rPr lang="en-US" sz="2200" b="1" i="1" smtClean="0">
                            <a:solidFill>
                              <a:srgbClr val="FF0000"/>
                            </a:solidFill>
                            <a:latin typeface="Cambria Math"/>
                            <a:ea typeface="Cambria Math"/>
                          </a:rPr>
                          <m:t>𝟐</m:t>
                        </m:r>
                        <m:rad>
                          <m:radPr>
                            <m:degHide m:val="on"/>
                            <m:ctrlPr>
                              <a:rPr lang="en-US" sz="2200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/>
                              </a:rPr>
                            </m:ctrlPr>
                          </m:radPr>
                          <m:deg/>
                          <m:e>
                            <m:r>
                              <a:rPr lang="en-US" sz="2200" b="1" i="1" smtClean="0">
                                <a:solidFill>
                                  <a:srgbClr val="FF0000"/>
                                </a:solidFill>
                                <a:latin typeface="Cambria Math"/>
                                <a:ea typeface="Cambria Math"/>
                              </a:rPr>
                              <m:t>𝟐</m:t>
                            </m:r>
                          </m:e>
                        </m:rad>
                      </m:num>
                      <m:den>
                        <m:r>
                          <a:rPr lang="en-US" sz="2200" b="1" i="1" smtClean="0">
                            <a:solidFill>
                              <a:srgbClr val="FF0000"/>
                            </a:solidFill>
                            <a:latin typeface="Cambria Math"/>
                            <a:ea typeface="Cambria Math"/>
                          </a:rPr>
                          <m:t>𝟒</m:t>
                        </m:r>
                      </m:den>
                    </m:f>
                  </m:oMath>
                </a14:m>
                <a:r>
                  <a:rPr lang="en-US" sz="2200" b="1" dirty="0">
                    <a:solidFill>
                      <a:srgbClr val="FF0000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</a:p>
            </p:txBody>
          </p:sp>
        </mc:Choice>
        <mc:Fallback xmlns="">
          <p:sp>
            <p:nvSpPr>
              <p:cNvPr id="19" name="Прямоугольник 1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027" y="2270080"/>
                <a:ext cx="9069765" cy="1184812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Прямоугольник 19"/>
              <p:cNvSpPr/>
              <p:nvPr/>
            </p:nvSpPr>
            <p:spPr>
              <a:xfrm>
                <a:off x="-15083" y="3395897"/>
                <a:ext cx="9138875" cy="158671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000" b="0" i="1" smtClean="0">
                          <a:latin typeface="Cambria Math"/>
                          <a:ea typeface="Cambria Math"/>
                          <a:cs typeface="Arial" pitchFamily="34" charset="0"/>
                        </a:rPr>
                        <m:t>3</m:t>
                      </m:r>
                      <m:r>
                        <a:rPr lang="en-US" sz="2000" i="1">
                          <a:latin typeface="Cambria Math"/>
                          <a:ea typeface="Cambria Math"/>
                          <a:cs typeface="Arial" pitchFamily="34" charset="0"/>
                        </a:rPr>
                        <m:t>) </m:t>
                      </m:r>
                      <m:r>
                        <a:rPr lang="en-US" sz="2000" b="0" i="1" smtClean="0">
                          <a:solidFill>
                            <a:srgbClr val="7030A0"/>
                          </a:solidFill>
                          <a:latin typeface="Cambria Math"/>
                          <a:ea typeface="Cambria Math"/>
                          <a:cs typeface="Arial" pitchFamily="34" charset="0"/>
                        </a:rPr>
                        <m:t>2</m:t>
                      </m:r>
                      <m:r>
                        <a:rPr lang="en-US" sz="2000" b="0" i="1" smtClean="0">
                          <a:solidFill>
                            <a:srgbClr val="7030A0"/>
                          </a:solidFill>
                          <a:latin typeface="Cambria Math"/>
                          <a:ea typeface="Cambria Math"/>
                          <a:cs typeface="Arial" pitchFamily="34" charset="0"/>
                        </a:rPr>
                        <m:t>𝑠𝑖𝑛</m:t>
                      </m:r>
                      <m:d>
                        <m:dPr>
                          <m:ctrlPr>
                            <a:rPr lang="en-US" sz="2000" i="1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  <a:ea typeface="Cambria Math"/>
                              <a:cs typeface="Arial" pitchFamily="34" charset="0"/>
                            </a:rPr>
                          </m:ctrlPr>
                        </m:dPr>
                        <m:e>
                          <m:r>
                            <a:rPr lang="en-US" sz="2000" i="1">
                              <a:solidFill>
                                <a:srgbClr val="7030A0"/>
                              </a:solidFill>
                              <a:latin typeface="Cambria Math"/>
                              <a:ea typeface="Cambria Math"/>
                              <a:cs typeface="Arial" pitchFamily="34" charset="0"/>
                            </a:rPr>
                            <m:t>−</m:t>
                          </m:r>
                          <m:f>
                            <m:fPr>
                              <m:ctrlPr>
                                <a:rPr lang="en-US" sz="2000" i="1">
                                  <a:solidFill>
                                    <a:srgbClr val="7030A0"/>
                                  </a:solidFill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fPr>
                            <m:num>
                              <m:r>
                                <a:rPr lang="en-US" sz="2000" i="1">
                                  <a:solidFill>
                                    <a:srgbClr val="7030A0"/>
                                  </a:solidFill>
                                  <a:latin typeface="Cambria Math"/>
                                  <a:ea typeface="Cambria Math"/>
                                </a:rPr>
                                <m:t>𝜋</m:t>
                              </m:r>
                            </m:num>
                            <m:den>
                              <m:r>
                                <a:rPr lang="en-US" sz="2000" i="1">
                                  <a:solidFill>
                                    <a:srgbClr val="7030A0"/>
                                  </a:solidFill>
                                  <a:latin typeface="Cambria Math"/>
                                  <a:ea typeface="Cambria Math"/>
                                </a:rPr>
                                <m:t>6</m:t>
                              </m:r>
                            </m:den>
                          </m:f>
                        </m:e>
                      </m:d>
                      <m:r>
                        <a:rPr lang="en-US" sz="2000" b="0" i="1" smtClean="0">
                          <a:solidFill>
                            <a:srgbClr val="7030A0"/>
                          </a:solidFill>
                          <a:latin typeface="Cambria Math"/>
                          <a:ea typeface="Cambria Math"/>
                          <a:cs typeface="Arial" pitchFamily="34" charset="0"/>
                        </a:rPr>
                        <m:t>𝑐𝑜𝑠</m:t>
                      </m:r>
                      <m:d>
                        <m:dPr>
                          <m:ctrlPr>
                            <a:rPr lang="en-US" sz="2000" i="1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  <a:ea typeface="Cambria Math"/>
                              <a:cs typeface="Arial" pitchFamily="34" charset="0"/>
                            </a:rPr>
                          </m:ctrlPr>
                        </m:dPr>
                        <m:e>
                          <m:r>
                            <a:rPr lang="en-US" sz="2000" i="1">
                              <a:solidFill>
                                <a:srgbClr val="7030A0"/>
                              </a:solidFill>
                              <a:latin typeface="Cambria Math"/>
                              <a:ea typeface="Cambria Math"/>
                              <a:cs typeface="Arial" pitchFamily="34" charset="0"/>
                            </a:rPr>
                            <m:t>−</m:t>
                          </m:r>
                          <m:f>
                            <m:fPr>
                              <m:ctrlPr>
                                <a:rPr lang="en-US" sz="2000" i="1">
                                  <a:solidFill>
                                    <a:srgbClr val="7030A0"/>
                                  </a:solidFill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fPr>
                            <m:num>
                              <m:r>
                                <a:rPr lang="en-US" sz="2000" i="1">
                                  <a:solidFill>
                                    <a:srgbClr val="7030A0"/>
                                  </a:solidFill>
                                  <a:latin typeface="Cambria Math"/>
                                  <a:ea typeface="Cambria Math"/>
                                </a:rPr>
                                <m:t>𝜋</m:t>
                              </m:r>
                            </m:num>
                            <m:den>
                              <m:r>
                                <a:rPr lang="en-US" sz="2000" b="0" i="1" smtClean="0">
                                  <a:solidFill>
                                    <a:srgbClr val="7030A0"/>
                                  </a:solidFill>
                                  <a:latin typeface="Cambria Math"/>
                                  <a:ea typeface="Cambria Math"/>
                                </a:rPr>
                                <m:t>6</m:t>
                              </m:r>
                            </m:den>
                          </m:f>
                        </m:e>
                      </m:d>
                      <m:r>
                        <a:rPr lang="en-US" sz="2000">
                          <a:solidFill>
                            <a:srgbClr val="7030A0"/>
                          </a:solidFill>
                          <a:latin typeface="Cambria Math"/>
                          <a:ea typeface="Cambria Math"/>
                        </a:rPr>
                        <m:t>+</m:t>
                      </m:r>
                      <m:r>
                        <a:rPr lang="en-US" sz="2000" i="1">
                          <a:solidFill>
                            <a:srgbClr val="7030A0"/>
                          </a:solidFill>
                          <a:latin typeface="Cambria Math"/>
                          <a:ea typeface="Cambria Math"/>
                          <a:cs typeface="Arial" pitchFamily="34" charset="0"/>
                        </a:rPr>
                        <m:t>𝑡𝑔</m:t>
                      </m:r>
                      <m:d>
                        <m:dPr>
                          <m:ctrlPr>
                            <a:rPr lang="en-US" sz="2000" i="1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  <a:ea typeface="Cambria Math"/>
                              <a:cs typeface="Arial" pitchFamily="34" charset="0"/>
                            </a:rPr>
                          </m:ctrlPr>
                        </m:dPr>
                        <m:e>
                          <m:r>
                            <a:rPr lang="en-US" sz="2000" i="1">
                              <a:solidFill>
                                <a:srgbClr val="7030A0"/>
                              </a:solidFill>
                              <a:latin typeface="Cambria Math"/>
                              <a:ea typeface="Cambria Math"/>
                              <a:cs typeface="Arial" pitchFamily="34" charset="0"/>
                            </a:rPr>
                            <m:t>−</m:t>
                          </m:r>
                          <m:f>
                            <m:fPr>
                              <m:ctrlPr>
                                <a:rPr lang="en-US" sz="2000" i="1">
                                  <a:solidFill>
                                    <a:srgbClr val="7030A0"/>
                                  </a:solidFill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fPr>
                            <m:num>
                              <m:r>
                                <a:rPr lang="en-US" sz="2000" i="1">
                                  <a:solidFill>
                                    <a:srgbClr val="7030A0"/>
                                  </a:solidFill>
                                  <a:latin typeface="Cambria Math"/>
                                  <a:ea typeface="Cambria Math"/>
                                </a:rPr>
                                <m:t>𝜋</m:t>
                              </m:r>
                            </m:num>
                            <m:den>
                              <m:r>
                                <a:rPr lang="en-US" sz="2000" b="0" i="1" smtClean="0">
                                  <a:solidFill>
                                    <a:srgbClr val="7030A0"/>
                                  </a:solidFill>
                                  <a:latin typeface="Cambria Math"/>
                                  <a:ea typeface="Cambria Math"/>
                                </a:rPr>
                                <m:t>3</m:t>
                              </m:r>
                            </m:den>
                          </m:f>
                        </m:e>
                      </m:d>
                      <m:r>
                        <a:rPr lang="en-US" sz="2000" b="0" i="0" smtClean="0">
                          <a:solidFill>
                            <a:srgbClr val="7030A0"/>
                          </a:solidFill>
                          <a:latin typeface="Cambria Math"/>
                          <a:ea typeface="Cambria Math"/>
                        </a:rPr>
                        <m:t>+</m:t>
                      </m:r>
                      <m:sSup>
                        <m:sSupPr>
                          <m:ctrlPr>
                            <a:rPr lang="en-US" sz="2000" b="0" i="1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sSupPr>
                        <m:e>
                          <m:r>
                            <a:rPr lang="en-US" sz="2000" b="0" i="1" smtClean="0">
                              <a:solidFill>
                                <a:srgbClr val="7030A0"/>
                              </a:solidFill>
                              <a:latin typeface="Cambria Math"/>
                              <a:ea typeface="Cambria Math"/>
                            </a:rPr>
                            <m:t>𝑠𝑖𝑛</m:t>
                          </m:r>
                        </m:e>
                        <m:sup>
                          <m:r>
                            <a:rPr lang="en-US" sz="2000" b="0" i="1" smtClean="0">
                              <a:solidFill>
                                <a:srgbClr val="7030A0"/>
                              </a:solidFill>
                              <a:latin typeface="Cambria Math"/>
                              <a:ea typeface="Cambria Math"/>
                            </a:rPr>
                            <m:t>2</m:t>
                          </m:r>
                        </m:sup>
                      </m:sSup>
                      <m:d>
                        <m:dPr>
                          <m:ctrlPr>
                            <a:rPr lang="en-US" sz="2000" b="0" i="1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dPr>
                        <m:e>
                          <m:r>
                            <a:rPr lang="en-US" sz="2000" b="0" i="1" smtClean="0">
                              <a:solidFill>
                                <a:srgbClr val="7030A0"/>
                              </a:solidFill>
                              <a:latin typeface="Cambria Math"/>
                              <a:ea typeface="Cambria Math"/>
                            </a:rPr>
                            <m:t>−</m:t>
                          </m:r>
                          <m:f>
                            <m:fPr>
                              <m:ctrlPr>
                                <a:rPr lang="en-US" sz="2000" b="0" i="1" smtClean="0">
                                  <a:solidFill>
                                    <a:srgbClr val="7030A0"/>
                                  </a:solidFill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fPr>
                            <m:num>
                              <m:r>
                                <a:rPr lang="en-US" sz="2000" b="0" i="1" smtClean="0">
                                  <a:solidFill>
                                    <a:srgbClr val="7030A0"/>
                                  </a:solidFill>
                                  <a:latin typeface="Cambria Math"/>
                                  <a:ea typeface="Cambria Math"/>
                                </a:rPr>
                                <m:t>𝜋</m:t>
                              </m:r>
                            </m:num>
                            <m:den>
                              <m:r>
                                <a:rPr lang="en-US" sz="2000" b="0" i="1" smtClean="0">
                                  <a:solidFill>
                                    <a:srgbClr val="7030A0"/>
                                  </a:solidFill>
                                  <a:latin typeface="Cambria Math"/>
                                  <a:ea typeface="Cambria Math"/>
                                </a:rPr>
                                <m:t>4</m:t>
                              </m:r>
                            </m:den>
                          </m:f>
                        </m:e>
                      </m:d>
                      <m:r>
                        <a:rPr lang="en-US" sz="2000" b="0" i="1" smtClean="0">
                          <a:latin typeface="Cambria Math"/>
                          <a:ea typeface="Cambria Math"/>
                        </a:rPr>
                        <m:t>=−2∙</m:t>
                      </m:r>
                      <m:f>
                        <m:fPr>
                          <m:ctrlPr>
                            <a:rPr lang="en-US" sz="2000" b="0" i="1" smtClean="0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fPr>
                        <m:num>
                          <m:r>
                            <a:rPr lang="en-US" sz="2000" b="0" i="1" smtClean="0">
                              <a:latin typeface="Cambria Math"/>
                              <a:ea typeface="Cambria Math"/>
                            </a:rPr>
                            <m:t>1</m:t>
                          </m:r>
                        </m:num>
                        <m:den>
                          <m:r>
                            <a:rPr lang="en-US" sz="2000" b="0" i="1" smtClean="0">
                              <a:latin typeface="Cambria Math"/>
                              <a:ea typeface="Cambria Math"/>
                            </a:rPr>
                            <m:t>2</m:t>
                          </m:r>
                        </m:den>
                      </m:f>
                      <m:r>
                        <a:rPr lang="en-US" sz="2000" b="0" i="1" smtClean="0">
                          <a:latin typeface="Cambria Math"/>
                          <a:ea typeface="Cambria Math"/>
                        </a:rPr>
                        <m:t>∙</m:t>
                      </m:r>
                      <m:f>
                        <m:fPr>
                          <m:ctrlPr>
                            <a:rPr lang="en-US" sz="2000" b="0" i="1" smtClean="0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fPr>
                        <m:num>
                          <m:rad>
                            <m:radPr>
                              <m:degHide m:val="on"/>
                              <m:ctrlPr>
                                <a:rPr lang="en-US" sz="2000" b="0" i="1" smtClean="0"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sz="2000" b="0" i="1" smtClean="0">
                                  <a:latin typeface="Cambria Math"/>
                                  <a:ea typeface="Cambria Math"/>
                                </a:rPr>
                                <m:t>3</m:t>
                              </m:r>
                            </m:e>
                          </m:rad>
                        </m:num>
                        <m:den>
                          <m:r>
                            <a:rPr lang="en-US" sz="2000" b="0" i="1" smtClean="0">
                              <a:latin typeface="Cambria Math"/>
                              <a:ea typeface="Cambria Math"/>
                            </a:rPr>
                            <m:t>2</m:t>
                          </m:r>
                        </m:den>
                      </m:f>
                      <m:r>
                        <a:rPr lang="en-US" sz="2000" b="0" i="1" smtClean="0">
                          <a:latin typeface="Cambria Math"/>
                          <a:ea typeface="Cambria Math"/>
                        </a:rPr>
                        <m:t>−</m:t>
                      </m:r>
                      <m:f>
                        <m:fPr>
                          <m:ctrlPr>
                            <a:rPr lang="en-US" sz="2000" b="0" i="1" smtClean="0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fPr>
                        <m:num>
                          <m:r>
                            <a:rPr lang="en-US" sz="2000" b="0" i="1" smtClean="0">
                              <a:latin typeface="Cambria Math"/>
                              <a:ea typeface="Cambria Math"/>
                            </a:rPr>
                            <m:t>1</m:t>
                          </m:r>
                        </m:num>
                        <m:den>
                          <m:rad>
                            <m:radPr>
                              <m:degHide m:val="on"/>
                              <m:ctrlPr>
                                <a:rPr lang="en-US" sz="2000" b="0" i="1" smtClean="0"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sz="2000" b="0" i="1" smtClean="0">
                                  <a:latin typeface="Cambria Math"/>
                                  <a:ea typeface="Cambria Math"/>
                                </a:rPr>
                                <m:t>3</m:t>
                              </m:r>
                            </m:e>
                          </m:rad>
                        </m:den>
                      </m:f>
                      <m:r>
                        <a:rPr lang="en-US" sz="2000" b="0" i="1" smtClean="0">
                          <a:latin typeface="Cambria Math"/>
                          <a:ea typeface="Cambria Math"/>
                        </a:rPr>
                        <m:t>+</m:t>
                      </m:r>
                    </m:oMath>
                  </m:oMathPara>
                </a14:m>
                <a:endParaRPr lang="en-US" sz="2000" b="0" i="1" dirty="0">
                  <a:latin typeface="Arial" pitchFamily="34" charset="0"/>
                  <a:ea typeface="Cambria Math"/>
                  <a:cs typeface="Arial" pitchFamily="34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000" b="0" i="1" smtClean="0">
                          <a:latin typeface="Cambria Math"/>
                          <a:ea typeface="Cambria Math"/>
                        </a:rPr>
                        <m:t>+</m:t>
                      </m:r>
                      <m:sSup>
                        <m:sSupPr>
                          <m:ctrlPr>
                            <a:rPr lang="en-US" sz="2000" b="0" i="1" smtClean="0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sz="2000" b="0" i="1" smtClean="0"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dPr>
                            <m:e>
                              <m:r>
                                <a:rPr lang="en-US" sz="2000" b="0" i="1" smtClean="0">
                                  <a:latin typeface="Cambria Math"/>
                                  <a:ea typeface="Cambria Math"/>
                                </a:rPr>
                                <m:t>−</m:t>
                              </m:r>
                              <m:f>
                                <m:fPr>
                                  <m:ctrlPr>
                                    <a:rPr lang="en-US" sz="2000" b="0" i="1" smtClean="0">
                                      <a:latin typeface="Cambria Math" panose="02040503050406030204" pitchFamily="18" charset="0"/>
                                      <a:ea typeface="Cambria Math"/>
                                    </a:rPr>
                                  </m:ctrlPr>
                                </m:fPr>
                                <m:num>
                                  <m:rad>
                                    <m:radPr>
                                      <m:degHide m:val="on"/>
                                      <m:ctrlPr>
                                        <a:rPr lang="en-US" sz="2000" b="0" i="1" smtClean="0">
                                          <a:latin typeface="Cambria Math" panose="02040503050406030204" pitchFamily="18" charset="0"/>
                                          <a:ea typeface="Cambria Math"/>
                                        </a:rPr>
                                      </m:ctrlPr>
                                    </m:radPr>
                                    <m:deg/>
                                    <m:e>
                                      <m:r>
                                        <a:rPr lang="en-US" sz="2000" b="0" i="1" smtClean="0">
                                          <a:latin typeface="Cambria Math"/>
                                          <a:ea typeface="Cambria Math"/>
                                        </a:rPr>
                                        <m:t>2</m:t>
                                      </m:r>
                                    </m:e>
                                  </m:rad>
                                </m:num>
                                <m:den>
                                  <m:r>
                                    <a:rPr lang="en-US" sz="2000" b="0" i="1" smtClean="0">
                                      <a:latin typeface="Cambria Math"/>
                                      <a:ea typeface="Cambria Math"/>
                                    </a:rPr>
                                    <m:t>2</m:t>
                                  </m:r>
                                </m:den>
                              </m:f>
                            </m:e>
                          </m:d>
                        </m:e>
                        <m:sup>
                          <m:r>
                            <a:rPr lang="en-US" sz="2000" b="0" i="1" smtClean="0">
                              <a:latin typeface="Cambria Math"/>
                              <a:ea typeface="Cambria Math"/>
                            </a:rPr>
                            <m:t>2</m:t>
                          </m:r>
                        </m:sup>
                      </m:sSup>
                      <m:r>
                        <a:rPr lang="en-US" sz="2000" b="0" i="1" smtClean="0">
                          <a:latin typeface="Cambria Math"/>
                          <a:ea typeface="Cambria Math"/>
                        </a:rPr>
                        <m:t>=−</m:t>
                      </m:r>
                      <m:f>
                        <m:fPr>
                          <m:ctrlPr>
                            <a:rPr lang="en-US" sz="2000" b="0" i="1" smtClean="0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fPr>
                        <m:num>
                          <m:r>
                            <a:rPr lang="en-US" sz="2000" b="0" i="1" smtClean="0">
                              <a:latin typeface="Cambria Math"/>
                              <a:ea typeface="Cambria Math"/>
                            </a:rPr>
                            <m:t>1</m:t>
                          </m:r>
                        </m:num>
                        <m:den>
                          <m:r>
                            <a:rPr lang="en-US" sz="2000" b="0" i="1" smtClean="0">
                              <a:latin typeface="Cambria Math"/>
                              <a:ea typeface="Cambria Math"/>
                            </a:rPr>
                            <m:t>6</m:t>
                          </m:r>
                        </m:den>
                      </m:f>
                      <m:r>
                        <a:rPr lang="en-US" sz="2000" b="0" i="1" smtClean="0">
                          <a:latin typeface="Cambria Math"/>
                          <a:ea typeface="Cambria Math"/>
                        </a:rPr>
                        <m:t>+</m:t>
                      </m:r>
                      <m:f>
                        <m:fPr>
                          <m:ctrlPr>
                            <a:rPr lang="en-US" sz="2000" b="0" i="1" smtClean="0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fPr>
                        <m:num>
                          <m:r>
                            <a:rPr lang="en-US" sz="2000" b="0" i="1" smtClean="0">
                              <a:latin typeface="Cambria Math"/>
                              <a:ea typeface="Cambria Math"/>
                            </a:rPr>
                            <m:t>2</m:t>
                          </m:r>
                        </m:num>
                        <m:den>
                          <m:r>
                            <a:rPr lang="en-US" sz="2000" b="0" i="1" smtClean="0">
                              <a:latin typeface="Cambria Math"/>
                              <a:ea typeface="Cambria Math"/>
                            </a:rPr>
                            <m:t>4</m:t>
                          </m:r>
                        </m:den>
                      </m:f>
                      <m:r>
                        <a:rPr lang="en-US" sz="2000" b="0" i="1" smtClean="0">
                          <a:latin typeface="Cambria Math"/>
                          <a:ea typeface="Cambria Math"/>
                        </a:rPr>
                        <m:t>=−</m:t>
                      </m:r>
                      <m:f>
                        <m:fPr>
                          <m:ctrlPr>
                            <a:rPr lang="en-US" sz="2000" i="1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fPr>
                        <m:num>
                          <m:r>
                            <a:rPr lang="en-US" sz="2000" i="1">
                              <a:latin typeface="Cambria Math"/>
                              <a:ea typeface="Cambria Math"/>
                            </a:rPr>
                            <m:t>1</m:t>
                          </m:r>
                        </m:num>
                        <m:den>
                          <m:r>
                            <a:rPr lang="en-US" sz="2000" i="1">
                              <a:latin typeface="Cambria Math"/>
                              <a:ea typeface="Cambria Math"/>
                            </a:rPr>
                            <m:t>6</m:t>
                          </m:r>
                        </m:den>
                      </m:f>
                      <m:r>
                        <a:rPr lang="en-US" sz="2000" i="1">
                          <a:latin typeface="Cambria Math"/>
                          <a:ea typeface="Cambria Math"/>
                        </a:rPr>
                        <m:t>+</m:t>
                      </m:r>
                      <m:f>
                        <m:fPr>
                          <m:ctrlPr>
                            <a:rPr lang="en-US" sz="2000" i="1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fPr>
                        <m:num>
                          <m:r>
                            <a:rPr lang="en-US" sz="2000" b="0" i="1" smtClean="0">
                              <a:latin typeface="Cambria Math"/>
                              <a:ea typeface="Cambria Math"/>
                            </a:rPr>
                            <m:t>1</m:t>
                          </m:r>
                        </m:num>
                        <m:den>
                          <m:r>
                            <a:rPr lang="en-US" sz="2000" b="0" i="1" smtClean="0">
                              <a:latin typeface="Cambria Math"/>
                              <a:ea typeface="Cambria Math"/>
                            </a:rPr>
                            <m:t>2</m:t>
                          </m:r>
                        </m:den>
                      </m:f>
                      <m:r>
                        <a:rPr lang="en-US" sz="2000" b="0" i="1" smtClean="0">
                          <a:latin typeface="Cambria Math"/>
                          <a:ea typeface="Cambria Math"/>
                        </a:rPr>
                        <m:t>=−</m:t>
                      </m:r>
                      <m:f>
                        <m:fPr>
                          <m:ctrlPr>
                            <a:rPr lang="en-US" sz="2000" b="0" i="1" smtClean="0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fPr>
                        <m:num>
                          <m:r>
                            <a:rPr lang="en-US" sz="2000" b="0" i="1" smtClean="0">
                              <a:latin typeface="Cambria Math"/>
                              <a:ea typeface="Cambria Math"/>
                            </a:rPr>
                            <m:t>2</m:t>
                          </m:r>
                        </m:num>
                        <m:den>
                          <m:r>
                            <a:rPr lang="en-US" sz="2000" b="0" i="1" smtClean="0">
                              <a:latin typeface="Cambria Math"/>
                              <a:ea typeface="Cambria Math"/>
                            </a:rPr>
                            <m:t>6</m:t>
                          </m:r>
                        </m:den>
                      </m:f>
                      <m:r>
                        <a:rPr lang="en-US" sz="2000" b="0" i="1" smtClean="0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sz="2000" b="1" i="1" smtClean="0">
                          <a:solidFill>
                            <a:srgbClr val="FF0000"/>
                          </a:solidFill>
                          <a:latin typeface="Cambria Math"/>
                          <a:ea typeface="Cambria Math"/>
                        </a:rPr>
                        <m:t>−</m:t>
                      </m:r>
                      <m:f>
                        <m:fPr>
                          <m:ctrlPr>
                            <a:rPr lang="en-US" sz="20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fPr>
                        <m:num>
                          <m:r>
                            <a:rPr lang="en-US" sz="2000" b="1" i="1" smtClean="0">
                              <a:solidFill>
                                <a:srgbClr val="FF0000"/>
                              </a:solidFill>
                              <a:latin typeface="Cambria Math"/>
                              <a:ea typeface="Cambria Math"/>
                            </a:rPr>
                            <m:t>𝟏</m:t>
                          </m:r>
                        </m:num>
                        <m:den>
                          <m:r>
                            <a:rPr lang="en-US" sz="2000" b="1" i="1" smtClean="0">
                              <a:solidFill>
                                <a:srgbClr val="FF0000"/>
                              </a:solidFill>
                              <a:latin typeface="Cambria Math"/>
                              <a:ea typeface="Cambria Math"/>
                            </a:rPr>
                            <m:t>𝟑</m:t>
                          </m:r>
                        </m:den>
                      </m:f>
                    </m:oMath>
                  </m:oMathPara>
                </a14:m>
                <a:endParaRPr lang="ru-RU" sz="2000" b="1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0" name="Прямоугольник 1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15083" y="3395897"/>
                <a:ext cx="9138875" cy="1586716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98131708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  <p:bldP spid="18" grpId="0"/>
      <p:bldP spid="19" grpId="0"/>
      <p:bldP spid="20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43877c308dd4a31db7c5db711842ea027d8ea33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16289</TotalTime>
  <Words>286</Words>
  <Application>Microsoft Office PowerPoint</Application>
  <PresentationFormat>Экран (16:9)</PresentationFormat>
  <Paragraphs>90</Paragraphs>
  <Slides>11</Slides>
  <Notes>4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5" baseType="lpstr">
      <vt:lpstr>Arial</vt:lpstr>
      <vt:lpstr>Calibri</vt:lpstr>
      <vt:lpstr>Cambria Math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Презентация.cdr</dc:title>
  <dc:creator>Komlov Mirodil</dc:creator>
  <cp:lastModifiedBy>Teacher</cp:lastModifiedBy>
  <cp:revision>1435</cp:revision>
  <dcterms:created xsi:type="dcterms:W3CDTF">2020-04-09T07:32:19Z</dcterms:created>
  <dcterms:modified xsi:type="dcterms:W3CDTF">2021-01-26T12:38:14Z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2020-04-09T00:00:00Z</vt:filetime>
  </property>
  <property fmtid="{D5CDD505-2E9C-101B-9397-08002B2CF9AE}" pid="3" name="Creator">
    <vt:lpwstr>CorelDRAW 2019</vt:lpwstr>
  </property>
  <property fmtid="{D5CDD505-2E9C-101B-9397-08002B2CF9AE}" pid="4" name="LastSaved">
    <vt:filetime>2020-04-09T00:00:00Z</vt:filetime>
  </property>
</Properties>
</file>