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17" r:id="rId3"/>
    <p:sldId id="1618" r:id="rId4"/>
    <p:sldId id="1619" r:id="rId5"/>
    <p:sldId id="1620" r:id="rId6"/>
    <p:sldId id="1621" r:id="rId7"/>
    <p:sldId id="1622" r:id="rId8"/>
    <p:sldId id="1623" r:id="rId9"/>
    <p:sldId id="266" r:id="rId10"/>
    <p:sldId id="264" r:id="rId11"/>
    <p:sldId id="268" r:id="rId12"/>
    <p:sldId id="276" r:id="rId13"/>
    <p:sldId id="1535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24" autoAdjust="0"/>
  </p:normalViewPr>
  <p:slideViewPr>
    <p:cSldViewPr>
      <p:cViewPr varScale="1">
        <p:scale>
          <a:sx n="71" d="100"/>
          <a:sy n="71" d="100"/>
        </p:scale>
        <p:origin x="57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4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0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98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09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6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868EE-76B2-4234-9CC4-914D81A95F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49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095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4139BF-A048-4D54-9A5E-D2954569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15F9CA-81CC-4456-8329-C8124EA9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3DAFDB9-8340-405C-8BE9-B326A158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DCA21-39E0-4963-BAC2-240BC69211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44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12537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0" y="2787774"/>
            <a:ext cx="6624735" cy="1138049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  <a:spcBef>
                <a:spcPts val="1200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РАДИАННАЯ МЕРА УГЛА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210127"/>
            <a:ext cx="468000" cy="100969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8" y="361576"/>
            <a:ext cx="208409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46336"/>
            <a:ext cx="211254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36078" y="433346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uz-Cyrl-UZ" sz="3600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55726"/>
            <a:ext cx="1987421" cy="195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3363838"/>
            <a:ext cx="468000" cy="100969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BE041C8A-AE81-421B-B6E2-B96F376425B0}"/>
              </a:ext>
            </a:extLst>
          </p:cNvPr>
          <p:cNvSpPr/>
          <p:nvPr/>
        </p:nvSpPr>
        <p:spPr>
          <a:xfrm>
            <a:off x="-21132" y="16847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xmlns="" id="{D7591E7E-9910-4A1D-81CE-4A2CFC28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404" y="1226344"/>
            <a:ext cx="36535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6600" i="1" dirty="0">
                <a:latin typeface="Bookman Old Style" panose="02050604050505020204" pitchFamily="18" charset="0"/>
                <a:sym typeface="Symbol" panose="05050102010706020507" pitchFamily="18" charset="2"/>
              </a:rPr>
              <a:t></a:t>
            </a:r>
            <a:r>
              <a:rPr lang="ru-RU" altLang="ru-RU" sz="3000" i="1" dirty="0">
                <a:latin typeface="Bookman Old Style" panose="02050604050505020204" pitchFamily="18" charset="0"/>
                <a:sym typeface="Symbol" panose="05050102010706020507" pitchFamily="18" charset="2"/>
              </a:rPr>
              <a:t> радиан</a:t>
            </a:r>
            <a:r>
              <a:rPr lang="ru-RU" altLang="ru-RU" sz="4050" i="1" dirty="0">
                <a:latin typeface="Bookman Old Style" panose="02050604050505020204" pitchFamily="18" charset="0"/>
                <a:sym typeface="Symbol" panose="05050102010706020507" pitchFamily="18" charset="2"/>
              </a:rPr>
              <a:t>=180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xmlns="" id="{2094AA65-F35B-41DB-AD83-3A3F8B4B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2" y="33093"/>
            <a:ext cx="9122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ИЗ РАДИАННОЙ МЕРЫ В ГРАДУСНУЮ</a:t>
            </a:r>
            <a:r>
              <a:rPr lang="ru-RU" altLang="ru-RU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xmlns="" id="{7406455E-8015-4009-BA0F-67F7FD15D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497" y="2193131"/>
            <a:ext cx="594122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950" b="1" dirty="0">
                <a:sym typeface="Symbol" panose="05050102010706020507" pitchFamily="18" charset="2"/>
              </a:rPr>
              <a:t>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6" name="Object 6">
                <a:extLst>
                  <a:ext uri="{FF2B5EF4-FFF2-40B4-BE49-F238E27FC236}">
                    <a16:creationId xmlns:a16="http://schemas.microsoft.com/office/drawing/2014/main" xmlns="" id="{ADFB461C-C8C0-4D59-A2D5-55522BFC155E}"/>
                  </a:ext>
                </a:extLst>
              </p:cNvPr>
              <p:cNvSpPr txBox="1"/>
              <p:nvPr/>
            </p:nvSpPr>
            <p:spPr bwMode="auto">
              <a:xfrm>
                <a:off x="1835696" y="3075806"/>
                <a:ext cx="5826125" cy="1436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рад.</m:t>
                          </m:r>
                        </m:sub>
                      </m:sSub>
                      <m:r>
                        <a:rPr lang="ru-RU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5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⋅18</m:t>
                      </m:r>
                      <m:sSup>
                        <m:sSupPr>
                          <m:ctrlPr>
                            <a:rPr lang="ru-RU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sz="5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10246" name="Objec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FB461C-C8C0-4D59-A2D5-55522BFC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3075806"/>
                <a:ext cx="5826125" cy="14366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A705433C-41BE-49AC-A870-03E9CF9812E7}"/>
              </a:ext>
            </a:extLst>
          </p:cNvPr>
          <p:cNvSpPr/>
          <p:nvPr/>
        </p:nvSpPr>
        <p:spPr>
          <a:xfrm>
            <a:off x="-21132" y="16847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E9D0E722-6C2B-49A0-9F82-91ADBEB29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1685"/>
            <a:ext cx="67234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Пример: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9" name="Object 3">
                <a:extLst>
                  <a:ext uri="{FF2B5EF4-FFF2-40B4-BE49-F238E27FC236}">
                    <a16:creationId xmlns:a16="http://schemas.microsoft.com/office/drawing/2014/main" xmlns="" id="{DA5061BA-8CD3-4F0B-90AD-BF81AF9E9E79}"/>
                  </a:ext>
                </a:extLst>
              </p:cNvPr>
              <p:cNvSpPr txBox="1"/>
              <p:nvPr/>
            </p:nvSpPr>
            <p:spPr bwMode="auto">
              <a:xfrm>
                <a:off x="2483768" y="987574"/>
                <a:ext cx="1946672" cy="13132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рад.=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39" name="Object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5061BA-8CD3-4F0B-90AD-BF81AF9E9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3768" y="987574"/>
                <a:ext cx="1946672" cy="13132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34FBEBA6-8F0E-44F6-B56B-52D67E2E2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1221582"/>
            <a:ext cx="647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1" name="Object 5">
                <a:extLst>
                  <a:ext uri="{FF2B5EF4-FFF2-40B4-BE49-F238E27FC236}">
                    <a16:creationId xmlns:a16="http://schemas.microsoft.com/office/drawing/2014/main" xmlns="" id="{0ADE8F08-B311-4042-A23A-3079D562611C}"/>
                  </a:ext>
                </a:extLst>
              </p:cNvPr>
              <p:cNvSpPr txBox="1"/>
              <p:nvPr/>
            </p:nvSpPr>
            <p:spPr bwMode="auto">
              <a:xfrm>
                <a:off x="4211960" y="915566"/>
                <a:ext cx="1143000" cy="13977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41" name="Objec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DE8F08-B311-4042-A23A-3079D5626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11960" y="915566"/>
                <a:ext cx="1143000" cy="13977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2" name="Object 6">
                <a:extLst>
                  <a:ext uri="{FF2B5EF4-FFF2-40B4-BE49-F238E27FC236}">
                    <a16:creationId xmlns:a16="http://schemas.microsoft.com/office/drawing/2014/main" xmlns="" id="{E02F685B-55CE-426F-B453-02A8256BD004}"/>
                  </a:ext>
                </a:extLst>
              </p:cNvPr>
              <p:cNvSpPr txBox="1"/>
              <p:nvPr/>
            </p:nvSpPr>
            <p:spPr bwMode="auto">
              <a:xfrm>
                <a:off x="2555776" y="2355726"/>
                <a:ext cx="1524000" cy="13132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42" name="Object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2F685B-55CE-426F-B453-02A8256BD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2355726"/>
                <a:ext cx="1524000" cy="13132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3" name="Text Box 7">
            <a:extLst>
              <a:ext uri="{FF2B5EF4-FFF2-40B4-BE49-F238E27FC236}">
                <a16:creationId xmlns:a16="http://schemas.microsoft.com/office/drawing/2014/main" xmlns="" id="{45CFA927-6E00-4A14-8380-7B2DC07E3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2565798"/>
            <a:ext cx="647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4" name="Object 8">
                <a:extLst>
                  <a:ext uri="{FF2B5EF4-FFF2-40B4-BE49-F238E27FC236}">
                    <a16:creationId xmlns:a16="http://schemas.microsoft.com/office/drawing/2014/main" xmlns="" id="{0E10C2AB-14CC-45ED-AB3B-F979353173FA}"/>
                  </a:ext>
                </a:extLst>
              </p:cNvPr>
              <p:cNvSpPr txBox="1"/>
              <p:nvPr/>
            </p:nvSpPr>
            <p:spPr bwMode="auto">
              <a:xfrm>
                <a:off x="4283968" y="2283718"/>
                <a:ext cx="1522810" cy="13977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44" name="Object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10C2AB-14CC-45ED-AB3B-F97935317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2283718"/>
                <a:ext cx="1522810" cy="13977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5" name="Object 9">
                <a:extLst>
                  <a:ext uri="{FF2B5EF4-FFF2-40B4-BE49-F238E27FC236}">
                    <a16:creationId xmlns:a16="http://schemas.microsoft.com/office/drawing/2014/main" xmlns="" id="{59DDB4FE-B65E-436F-9792-526E9C612C17}"/>
                  </a:ext>
                </a:extLst>
              </p:cNvPr>
              <p:cNvSpPr txBox="1"/>
              <p:nvPr/>
            </p:nvSpPr>
            <p:spPr bwMode="auto">
              <a:xfrm>
                <a:off x="2555776" y="3723878"/>
                <a:ext cx="1819275" cy="1312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345" name="Object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DDB4FE-B65E-436F-9792-526E9C61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3723878"/>
                <a:ext cx="1819275" cy="13128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6" name="Text Box 10">
            <a:extLst>
              <a:ext uri="{FF2B5EF4-FFF2-40B4-BE49-F238E27FC236}">
                <a16:creationId xmlns:a16="http://schemas.microsoft.com/office/drawing/2014/main" xmlns="" id="{0EC52A4A-575E-4D84-92A4-5E3B8195B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975498"/>
            <a:ext cx="647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47" name="Object 11">
                <a:extLst>
                  <a:ext uri="{FF2B5EF4-FFF2-40B4-BE49-F238E27FC236}">
                    <a16:creationId xmlns:a16="http://schemas.microsoft.com/office/drawing/2014/main" xmlns="" id="{7057243A-8C59-4540-980E-FE82C8AF3D9E}"/>
                  </a:ext>
                </a:extLst>
              </p:cNvPr>
              <p:cNvSpPr txBox="1"/>
              <p:nvPr/>
            </p:nvSpPr>
            <p:spPr bwMode="auto">
              <a:xfrm>
                <a:off x="3923928" y="3744912"/>
                <a:ext cx="2030412" cy="1398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4⋅18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347" name="Object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57243A-8C59-4540-980E-FE82C8AF3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928" y="3744912"/>
                <a:ext cx="2030412" cy="13985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8" name="Object 12">
                <a:extLst>
                  <a:ext uri="{FF2B5EF4-FFF2-40B4-BE49-F238E27FC236}">
                    <a16:creationId xmlns:a16="http://schemas.microsoft.com/office/drawing/2014/main" xmlns="" id="{44908F84-B582-4F0B-AE05-EEA787667A35}"/>
                  </a:ext>
                </a:extLst>
              </p:cNvPr>
              <p:cNvSpPr txBox="1"/>
              <p:nvPr/>
            </p:nvSpPr>
            <p:spPr bwMode="auto">
              <a:xfrm>
                <a:off x="5364088" y="1131590"/>
                <a:ext cx="1184672" cy="6774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48" name="Objec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4908F84-B582-4F0B-AE05-EEA787667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1131590"/>
                <a:ext cx="1184672" cy="6774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49" name="Object 13">
                <a:extLst>
                  <a:ext uri="{FF2B5EF4-FFF2-40B4-BE49-F238E27FC236}">
                    <a16:creationId xmlns:a16="http://schemas.microsoft.com/office/drawing/2014/main" xmlns="" id="{268AC911-9610-4EE0-886E-E388FBC96DFF}"/>
                  </a:ext>
                </a:extLst>
              </p:cNvPr>
              <p:cNvSpPr txBox="1"/>
              <p:nvPr/>
            </p:nvSpPr>
            <p:spPr bwMode="auto">
              <a:xfrm>
                <a:off x="5508104" y="2499742"/>
                <a:ext cx="1184672" cy="6774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49" name="Object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68AC911-9610-4EE0-886E-E388FBC9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2499742"/>
                <a:ext cx="1184672" cy="67746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50" name="Object 14">
                <a:extLst>
                  <a:ext uri="{FF2B5EF4-FFF2-40B4-BE49-F238E27FC236}">
                    <a16:creationId xmlns:a16="http://schemas.microsoft.com/office/drawing/2014/main" xmlns="" id="{0FF9BE25-167F-49AF-9F5D-5F284A09A516}"/>
                  </a:ext>
                </a:extLst>
              </p:cNvPr>
              <p:cNvSpPr txBox="1"/>
              <p:nvPr/>
            </p:nvSpPr>
            <p:spPr bwMode="auto">
              <a:xfrm>
                <a:off x="5724128" y="3939902"/>
                <a:ext cx="1396603" cy="6346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350" name="Object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F9BE25-167F-49AF-9F5D-5F284A09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128" y="3939902"/>
                <a:ext cx="1396603" cy="6346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  <p:bldP spid="14347" grpId="0"/>
      <p:bldP spid="14348" grpId="0"/>
      <p:bldP spid="14349" grpId="0"/>
      <p:bldP spid="143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D052D7C2-02BC-404D-B835-E27D02245F5D}"/>
              </a:ext>
            </a:extLst>
          </p:cNvPr>
          <p:cNvSpPr/>
          <p:nvPr/>
        </p:nvSpPr>
        <p:spPr>
          <a:xfrm>
            <a:off x="2" y="9828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xmlns="" id="{DF3BF8BB-CA11-44B6-8086-C738C66A4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131590"/>
            <a:ext cx="6723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Перевод из градусной меры в радианную: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Object 4">
                <a:extLst>
                  <a:ext uri="{FF2B5EF4-FFF2-40B4-BE49-F238E27FC236}">
                    <a16:creationId xmlns:a16="http://schemas.microsoft.com/office/drawing/2014/main" xmlns="" id="{AB8AC98C-AE7D-4EE0-BCF4-B1E3D5CE4487}"/>
                  </a:ext>
                </a:extLst>
              </p:cNvPr>
              <p:cNvSpPr txBox="1"/>
              <p:nvPr/>
            </p:nvSpPr>
            <p:spPr bwMode="auto">
              <a:xfrm>
                <a:off x="2180332" y="1671637"/>
                <a:ext cx="4146550" cy="1800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32" name="Object 4">
                <a:extLst>
                  <a:ext uri="{FF2B5EF4-FFF2-40B4-BE49-F238E27FC236}">
                    <a16:creationId xmlns:a16="http://schemas.microsoft.com/office/drawing/2014/main" id="{AB8AC98C-AE7D-4EE0-BCF4-B1E3D5CE4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0332" y="1671637"/>
                <a:ext cx="4146550" cy="1800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96EAFDF1-6E5A-4712-A286-C9D7E617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552" y="3010197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Перевод из радианной меры в градусную: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Object 7">
                <a:extLst>
                  <a:ext uri="{FF2B5EF4-FFF2-40B4-BE49-F238E27FC236}">
                    <a16:creationId xmlns:a16="http://schemas.microsoft.com/office/drawing/2014/main" xmlns="" id="{E2750DAD-C309-4157-893B-FF1C3AD53B2B}"/>
                  </a:ext>
                </a:extLst>
              </p:cNvPr>
              <p:cNvSpPr txBox="1"/>
              <p:nvPr/>
            </p:nvSpPr>
            <p:spPr bwMode="auto">
              <a:xfrm>
                <a:off x="1763316" y="3781425"/>
                <a:ext cx="5825728" cy="14370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рад.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⋅18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535" name="Object 7">
                <a:extLst>
                  <a:ext uri="{FF2B5EF4-FFF2-40B4-BE49-F238E27FC236}">
                    <a16:creationId xmlns:a16="http://schemas.microsoft.com/office/drawing/2014/main" id="{E2750DAD-C309-4157-893B-FF1C3AD53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316" y="3781425"/>
                <a:ext cx="5825728" cy="1437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8BDD3536-C61E-43B9-91FE-734721707C00}"/>
              </a:ext>
            </a:extLst>
          </p:cNvPr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РАДИАННАЯ МЕРА УГЛА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23678"/>
            <a:ext cx="43924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0394" y="20375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79512" y="843558"/>
            <a:ext cx="9073008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</a:t>
            </a:r>
            <a:r>
              <a:rPr lang="en-US" sz="3200" b="1" dirty="0"/>
              <a:t> </a:t>
            </a:r>
            <a:r>
              <a:rPr lang="uz-Cyrl-UZ" sz="3200" b="1" dirty="0">
                <a:solidFill>
                  <a:srgbClr val="7030A0"/>
                </a:solidFill>
              </a:rPr>
              <a:t>9</a:t>
            </a:r>
            <a:r>
              <a:rPr lang="ru-RU" sz="3200" b="1" dirty="0">
                <a:solidFill>
                  <a:srgbClr val="7030A0"/>
                </a:solidFill>
              </a:rPr>
              <a:t>6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№ 213, 214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РАДИАННАЯ МЕРА УГЛА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39B895E7-FA3E-4C64-9A48-FD8D3CA364E6}"/>
              </a:ext>
            </a:extLst>
          </p:cNvPr>
          <p:cNvSpPr txBox="1">
            <a:spLocks/>
          </p:cNvSpPr>
          <p:nvPr/>
        </p:nvSpPr>
        <p:spPr>
          <a:xfrm>
            <a:off x="179512" y="915566"/>
            <a:ext cx="8208912" cy="47505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700" b="1" dirty="0">
                <a:latin typeface="Arial" panose="020B0604020202020204" pitchFamily="34" charset="0"/>
                <a:cs typeface="Arial" panose="020B0604020202020204" pitchFamily="34" charset="0"/>
              </a:rPr>
              <a:t>Угол – геометрическая фигура, состоящая из двух лучей, выходящих из одной точки 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8C520D6-85A8-4AEC-9D27-BE4B3B77DC5A}"/>
              </a:ext>
            </a:extLst>
          </p:cNvPr>
          <p:cNvCxnSpPr/>
          <p:nvPr/>
        </p:nvCxnSpPr>
        <p:spPr>
          <a:xfrm flipV="1">
            <a:off x="1892846" y="2023419"/>
            <a:ext cx="1257300" cy="24574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07DDCEAE-9AA1-4775-A2F8-F3B26F9D5E7F}"/>
              </a:ext>
            </a:extLst>
          </p:cNvPr>
          <p:cNvCxnSpPr/>
          <p:nvPr/>
        </p:nvCxnSpPr>
        <p:spPr>
          <a:xfrm flipV="1">
            <a:off x="1882641" y="4486990"/>
            <a:ext cx="2937102" cy="9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072D6874-2486-4AB6-B080-87EA6141CA00}"/>
              </a:ext>
            </a:extLst>
          </p:cNvPr>
          <p:cNvSpPr/>
          <p:nvPr/>
        </p:nvSpPr>
        <p:spPr>
          <a:xfrm>
            <a:off x="1835696" y="4443958"/>
            <a:ext cx="114300" cy="114300"/>
          </a:xfrm>
          <a:prstGeom prst="ellips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175"/>
          </a:p>
        </p:txBody>
      </p:sp>
      <p:sp>
        <p:nvSpPr>
          <p:cNvPr id="15" name="Дуга 14">
            <a:extLst>
              <a:ext uri="{FF2B5EF4-FFF2-40B4-BE49-F238E27FC236}">
                <a16:creationId xmlns:a16="http://schemas.microsoft.com/office/drawing/2014/main" xmlns="" id="{5ED79F07-053E-48EC-A662-3A7276F6DF0E}"/>
              </a:ext>
            </a:extLst>
          </p:cNvPr>
          <p:cNvSpPr/>
          <p:nvPr/>
        </p:nvSpPr>
        <p:spPr>
          <a:xfrm rot="816918">
            <a:off x="1973903" y="3936935"/>
            <a:ext cx="658362" cy="657811"/>
          </a:xfrm>
          <a:prstGeom prst="arc">
            <a:avLst>
              <a:gd name="adj1" fmla="val 13631326"/>
              <a:gd name="adj2" fmla="val 195764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035E1E-47C7-4CF7-8BA5-DE7FD5B9A898}"/>
              </a:ext>
            </a:extLst>
          </p:cNvPr>
          <p:cNvSpPr txBox="1"/>
          <p:nvPr/>
        </p:nvSpPr>
        <p:spPr>
          <a:xfrm>
            <a:off x="2751646" y="3672480"/>
            <a:ext cx="3385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1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endParaRPr lang="ru-RU" sz="21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97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3261024-B0BE-4894-B800-21941A8A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6788"/>
            <a:ext cx="8230313" cy="4523624"/>
          </a:xfrm>
          <a:prstGeom prst="rect">
            <a:avLst/>
          </a:prstGeom>
        </p:spPr>
      </p:pic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РАДИАННАЯ МЕРА УГЛА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Объект 38">
            <a:extLst>
              <a:ext uri="{FF2B5EF4-FFF2-40B4-BE49-F238E27FC236}">
                <a16:creationId xmlns:a16="http://schemas.microsoft.com/office/drawing/2014/main" xmlns="" id="{DA7FD332-66AE-4D2A-9835-81722D39E6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6932" y="3105157"/>
            <a:ext cx="1182237" cy="1121555"/>
          </a:xfrm>
          <a:prstGeom prst="rect">
            <a:avLst/>
          </a:prstGeom>
          <a:noFill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283785C-3784-4519-8124-5475B57C76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33651"/>
            <a:ext cx="5335287" cy="28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1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РАДИАННАЯ МЕРА УГЛА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5EF7F828-344D-40BB-AB5A-A45739D6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094422"/>
            <a:ext cx="638889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Единицы измерения углов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xmlns="" id="{D0129C17-29BF-45A9-B10D-52A44F97A7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9031" y="2585169"/>
            <a:ext cx="594122" cy="809625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75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xmlns="" id="{93F121EA-D3C7-4B6D-BF55-5AA1BA2F8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790" y="2638747"/>
            <a:ext cx="756047" cy="756047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07924671-51A3-440D-84F0-B8E11EC82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003" y="3276922"/>
            <a:ext cx="233719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Градусы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E3A05616-99F3-4A41-A23D-DF60B02D5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790" y="3295972"/>
            <a:ext cx="224965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Радианы</a:t>
            </a:r>
          </a:p>
        </p:txBody>
      </p:sp>
    </p:spTree>
    <p:extLst>
      <p:ext uri="{BB962C8B-B14F-4D97-AF65-F5344CB8AC3E}">
        <p14:creationId xmlns:p14="http://schemas.microsoft.com/office/powerpoint/2010/main" val="33883878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ИЗМЕРЕНИЕ УГЛОВ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61AE730-11DC-4491-8B7E-F1D99E263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05" y="1714500"/>
            <a:ext cx="3214688" cy="321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7F3DAC1-0DE5-4281-82B7-BA1F81A8D7FD}"/>
              </a:ext>
            </a:extLst>
          </p:cNvPr>
          <p:cNvSpPr txBox="1"/>
          <p:nvPr/>
        </p:nvSpPr>
        <p:spPr>
          <a:xfrm>
            <a:off x="305270" y="918967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радиан </a:t>
            </a:r>
            <a:r>
              <a:rPr lang="ru-RU" alt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латинского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спица колеса)</a:t>
            </a:r>
            <a:r>
              <a:rPr lang="ru-RU" alt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центральный угол, длина дуги которого равна радиусу окружности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6717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ИЗМЕРЕНИЕ УГЛОВ</a:t>
            </a:r>
          </a:p>
        </p:txBody>
      </p:sp>
      <p:pic>
        <p:nvPicPr>
          <p:cNvPr id="6" name="Picture 2" descr="https://thumbs.dreamstime.com/z/pi-6987894.jpg">
            <a:extLst>
              <a:ext uri="{FF2B5EF4-FFF2-40B4-BE49-F238E27FC236}">
                <a16:creationId xmlns:a16="http://schemas.microsoft.com/office/drawing/2014/main" xmlns="" id="{0BD469E8-6E66-4EA2-A923-276F8AB22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"/>
          <a:stretch/>
        </p:blipFill>
        <p:spPr bwMode="auto">
          <a:xfrm>
            <a:off x="323528" y="915566"/>
            <a:ext cx="2218786" cy="225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0CBC4A57-22E9-4F3C-867F-A6FF0ABAC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1149157"/>
            <a:ext cx="568863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Число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Пи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 – математическая константа, которая выражает отношение длины окружности к её диаметру</a:t>
            </a:r>
            <a:endParaRPr lang="ru-RU" altLang="ru-RU" sz="21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2">
            <a:extLst>
              <a:ext uri="{FF2B5EF4-FFF2-40B4-BE49-F238E27FC236}">
                <a16:creationId xmlns:a16="http://schemas.microsoft.com/office/drawing/2014/main" xmlns="" id="{C0D75BD3-94EC-4435-A7FC-1A6235EE4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571750"/>
            <a:ext cx="4057650" cy="12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939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496" y="57562"/>
            <a:ext cx="9108501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РАДИАННАЯ МЕРА УГЛА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AAEDF295-3FB0-4D31-A460-9BB93CA8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003" y="784414"/>
            <a:ext cx="648176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Единицы измерения углов</a:t>
            </a:r>
          </a:p>
        </p:txBody>
      </p:sp>
      <p:sp>
        <p:nvSpPr>
          <p:cNvPr id="14" name="Line 3">
            <a:extLst>
              <a:ext uri="{FF2B5EF4-FFF2-40B4-BE49-F238E27FC236}">
                <a16:creationId xmlns:a16="http://schemas.microsoft.com/office/drawing/2014/main" xmlns="" id="{AE7B3230-DAE1-453C-B267-B027D3E93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8015" y="2027426"/>
            <a:ext cx="647700" cy="70127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75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ine 4">
            <a:extLst>
              <a:ext uri="{FF2B5EF4-FFF2-40B4-BE49-F238E27FC236}">
                <a16:creationId xmlns:a16="http://schemas.microsoft.com/office/drawing/2014/main" xmlns="" id="{249F7BB9-76D2-4754-9200-8B0A65049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203" y="2027427"/>
            <a:ext cx="756047" cy="75604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75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2E222A22-8835-4776-9FDE-433018AB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782" y="2840624"/>
            <a:ext cx="166590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Градусы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xmlns="" id="{38702C2A-8A58-4508-BB03-3CB148D16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4" y="2845386"/>
            <a:ext cx="173182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7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Радианы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1A58FB25-556F-4654-AEE3-A20E174A5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3434745"/>
            <a:ext cx="4087979" cy="131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795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ru-RU" altLang="ru-RU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радиан</a:t>
            </a:r>
            <a:r>
              <a:rPr lang="ru-RU" altLang="ru-RU" sz="495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=180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xmlns="" id="{FCD96579-831B-48C5-96BB-183BC850C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3247" y="3377595"/>
            <a:ext cx="756047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75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xmlns="" id="{34465BE0-9293-4AEE-85AE-7B04E58B69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4128" y="3322826"/>
            <a:ext cx="647700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175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468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xmlns="" id="{FD977315-FC03-4766-BD76-67A1C9B3D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1059582"/>
            <a:ext cx="61206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66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ru-RU" altLang="ru-RU" sz="3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радиан</a:t>
            </a:r>
            <a:r>
              <a:rPr lang="ru-RU" altLang="ru-RU" sz="405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=180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3DA78A02-B9B6-4605-99DD-948631B26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97920"/>
            <a:ext cx="8568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ИЗ ГРАДУСНОЙ МЕРЫ В РАДИАННУЮ: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xmlns="" id="{27A8C99B-25C0-4129-BBAE-432304FE1F41}"/>
                  </a:ext>
                </a:extLst>
              </p:cNvPr>
              <p:cNvSpPr txBox="1"/>
              <p:nvPr/>
            </p:nvSpPr>
            <p:spPr bwMode="auto">
              <a:xfrm>
                <a:off x="2555776" y="3075806"/>
                <a:ext cx="5010150" cy="21752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ru-R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ru-R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ru-RU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ru-R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Objec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A8C99B-25C0-4129-BBAE-432304FE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776" y="3075806"/>
                <a:ext cx="5010150" cy="21752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8">
            <a:extLst>
              <a:ext uri="{FF2B5EF4-FFF2-40B4-BE49-F238E27FC236}">
                <a16:creationId xmlns:a16="http://schemas.microsoft.com/office/drawing/2014/main" xmlns="" id="{CD72B676-3B32-4270-904D-07495086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569" y="2312714"/>
            <a:ext cx="594122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950" b="1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</a:t>
            </a:r>
          </a:p>
        </p:txBody>
      </p:sp>
    </p:spTree>
    <p:extLst>
      <p:ext uri="{BB962C8B-B14F-4D97-AF65-F5344CB8AC3E}">
        <p14:creationId xmlns:p14="http://schemas.microsoft.com/office/powerpoint/2010/main" val="39512685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xmlns="" id="{3F4C4CBA-6927-4629-9179-1A3C4836BA56}"/>
              </a:ext>
            </a:extLst>
          </p:cNvPr>
          <p:cNvSpPr/>
          <p:nvPr/>
        </p:nvSpPr>
        <p:spPr>
          <a:xfrm>
            <a:off x="-21132" y="16847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44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xmlns="" id="{5B13FB9E-D033-4EDF-AC37-F01E7AD1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1685"/>
            <a:ext cx="67234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3" name="Object 5">
                <a:extLst>
                  <a:ext uri="{FF2B5EF4-FFF2-40B4-BE49-F238E27FC236}">
                    <a16:creationId xmlns:a16="http://schemas.microsoft.com/office/drawing/2014/main" xmlns="" id="{9DD399D2-A9D6-44C5-BAAF-C3EDD77310F1}"/>
                  </a:ext>
                </a:extLst>
              </p:cNvPr>
              <p:cNvSpPr txBox="1"/>
              <p:nvPr/>
            </p:nvSpPr>
            <p:spPr bwMode="auto">
              <a:xfrm>
                <a:off x="1923256" y="1273486"/>
                <a:ext cx="1227137" cy="6778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93" name="Object 5">
                <a:extLst>
                  <a:ext uri="{FF2B5EF4-FFF2-40B4-BE49-F238E27FC236}">
                    <a16:creationId xmlns:a16="http://schemas.microsoft.com/office/drawing/2014/main" id="{9DD399D2-A9D6-44C5-BAAF-C3EDD7731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3256" y="1273486"/>
                <a:ext cx="1227137" cy="6778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4" name="Text Box 6">
            <a:extLst>
              <a:ext uri="{FF2B5EF4-FFF2-40B4-BE49-F238E27FC236}">
                <a16:creationId xmlns:a16="http://schemas.microsoft.com/office/drawing/2014/main" xmlns="" id="{8E0C49AF-277A-43B1-A741-09FCF9CD6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863" y="1113978"/>
            <a:ext cx="647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5" name="Object 7">
                <a:extLst>
                  <a:ext uri="{FF2B5EF4-FFF2-40B4-BE49-F238E27FC236}">
                    <a16:creationId xmlns:a16="http://schemas.microsoft.com/office/drawing/2014/main" xmlns="" id="{FDF90BA6-737E-43FF-B12D-634443454D0A}"/>
                  </a:ext>
                </a:extLst>
              </p:cNvPr>
              <p:cNvSpPr txBox="1"/>
              <p:nvPr/>
            </p:nvSpPr>
            <p:spPr bwMode="auto">
              <a:xfrm>
                <a:off x="5195017" y="1002396"/>
                <a:ext cx="1946672" cy="13132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295" name="Objec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F90BA6-737E-43FF-B12D-634443454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5017" y="1002396"/>
                <a:ext cx="1946672" cy="1313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6" name="Object 8">
                <a:extLst>
                  <a:ext uri="{FF2B5EF4-FFF2-40B4-BE49-F238E27FC236}">
                    <a16:creationId xmlns:a16="http://schemas.microsoft.com/office/drawing/2014/main" xmlns="" id="{15D6B726-EC6D-4A9A-BC79-F6F4A2676536}"/>
                  </a:ext>
                </a:extLst>
              </p:cNvPr>
              <p:cNvSpPr txBox="1"/>
              <p:nvPr/>
            </p:nvSpPr>
            <p:spPr bwMode="auto">
              <a:xfrm>
                <a:off x="1977628" y="2609765"/>
                <a:ext cx="1227534" cy="6786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96" name="Object 8">
                <a:extLst>
                  <a:ext uri="{FF2B5EF4-FFF2-40B4-BE49-F238E27FC236}">
                    <a16:creationId xmlns:a16="http://schemas.microsoft.com/office/drawing/2014/main" id="{15D6B726-EC6D-4A9A-BC79-F6F4A2676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7628" y="2609765"/>
                <a:ext cx="1227534" cy="678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7" name="Text Box 9">
            <a:extLst>
              <a:ext uri="{FF2B5EF4-FFF2-40B4-BE49-F238E27FC236}">
                <a16:creationId xmlns:a16="http://schemas.microsoft.com/office/drawing/2014/main" xmlns="" id="{69F3CB3D-9390-4B36-BA72-578955296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863" y="2458194"/>
            <a:ext cx="647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8" name="Object 10">
                <a:extLst>
                  <a:ext uri="{FF2B5EF4-FFF2-40B4-BE49-F238E27FC236}">
                    <a16:creationId xmlns:a16="http://schemas.microsoft.com/office/drawing/2014/main" xmlns="" id="{0F246A38-BC97-4827-861D-B19B1D9CE047}"/>
                  </a:ext>
                </a:extLst>
              </p:cNvPr>
              <p:cNvSpPr txBox="1"/>
              <p:nvPr/>
            </p:nvSpPr>
            <p:spPr bwMode="auto">
              <a:xfrm>
                <a:off x="5195017" y="2346612"/>
                <a:ext cx="1946672" cy="13132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298" name="Object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46A38-BC97-4827-861D-B19B1D9C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5017" y="2346612"/>
                <a:ext cx="1946672" cy="13132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9" name="Object 11">
                <a:extLst>
                  <a:ext uri="{FF2B5EF4-FFF2-40B4-BE49-F238E27FC236}">
                    <a16:creationId xmlns:a16="http://schemas.microsoft.com/office/drawing/2014/main" xmlns="" id="{BB654BB8-C65B-4591-8BB9-76A116A93999}"/>
                  </a:ext>
                </a:extLst>
              </p:cNvPr>
              <p:cNvSpPr txBox="1"/>
              <p:nvPr/>
            </p:nvSpPr>
            <p:spPr bwMode="auto">
              <a:xfrm>
                <a:off x="3238501" y="3745730"/>
                <a:ext cx="2667000" cy="1398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⋅13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299" name="Object 11">
                <a:extLst>
                  <a:ext uri="{FF2B5EF4-FFF2-40B4-BE49-F238E27FC236}">
                    <a16:creationId xmlns:a16="http://schemas.microsoft.com/office/drawing/2014/main" id="{BB654BB8-C65B-4591-8BB9-76A116A93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1" y="3745730"/>
                <a:ext cx="2667000" cy="1398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00" name="Text Box 12">
            <a:extLst>
              <a:ext uri="{FF2B5EF4-FFF2-40B4-BE49-F238E27FC236}">
                <a16:creationId xmlns:a16="http://schemas.microsoft.com/office/drawing/2014/main" xmlns="" id="{5BADD59C-9C88-4AEC-8347-4E5CE45A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867894"/>
            <a:ext cx="647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3.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01" name="Object 13">
                <a:extLst>
                  <a:ext uri="{FF2B5EF4-FFF2-40B4-BE49-F238E27FC236}">
                    <a16:creationId xmlns:a16="http://schemas.microsoft.com/office/drawing/2014/main" xmlns="" id="{4FB9E620-DE7B-48F9-BEFB-334EA27674CE}"/>
                  </a:ext>
                </a:extLst>
              </p:cNvPr>
              <p:cNvSpPr txBox="1"/>
              <p:nvPr/>
            </p:nvSpPr>
            <p:spPr bwMode="auto">
              <a:xfrm>
                <a:off x="5364088" y="3830240"/>
                <a:ext cx="2158603" cy="13132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301" name="Object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B9E620-DE7B-48F9-BEFB-334EA2767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088" y="3830240"/>
                <a:ext cx="2158603" cy="13132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02" name="Object 14">
                <a:extLst>
                  <a:ext uri="{FF2B5EF4-FFF2-40B4-BE49-F238E27FC236}">
                    <a16:creationId xmlns:a16="http://schemas.microsoft.com/office/drawing/2014/main" xmlns="" id="{ADE3F6C3-30F6-4978-9824-25681E974BD9}"/>
                  </a:ext>
                </a:extLst>
              </p:cNvPr>
              <p:cNvSpPr txBox="1"/>
              <p:nvPr/>
            </p:nvSpPr>
            <p:spPr bwMode="auto">
              <a:xfrm>
                <a:off x="3194447" y="882168"/>
                <a:ext cx="2455069" cy="13977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⋅3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302" name="Object 14">
                <a:extLst>
                  <a:ext uri="{FF2B5EF4-FFF2-40B4-BE49-F238E27FC236}">
                    <a16:creationId xmlns:a16="http://schemas.microsoft.com/office/drawing/2014/main" id="{ADE3F6C3-30F6-4978-9824-25681E974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4447" y="882168"/>
                <a:ext cx="2455069" cy="1397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03" name="Object 15">
                <a:extLst>
                  <a:ext uri="{FF2B5EF4-FFF2-40B4-BE49-F238E27FC236}">
                    <a16:creationId xmlns:a16="http://schemas.microsoft.com/office/drawing/2014/main" xmlns="" id="{3FF861BD-B0A7-4094-BA2D-D37E92B4AFEE}"/>
                  </a:ext>
                </a:extLst>
              </p:cNvPr>
              <p:cNvSpPr txBox="1"/>
              <p:nvPr/>
            </p:nvSpPr>
            <p:spPr bwMode="auto">
              <a:xfrm>
                <a:off x="3219450" y="2177568"/>
                <a:ext cx="2455069" cy="13977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⋅9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рад.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303" name="Object 15">
                <a:extLst>
                  <a:ext uri="{FF2B5EF4-FFF2-40B4-BE49-F238E27FC236}">
                    <a16:creationId xmlns:a16="http://schemas.microsoft.com/office/drawing/2014/main" id="{3FF861BD-B0A7-4094-BA2D-D37E92B4A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2177568"/>
                <a:ext cx="2455069" cy="13977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04" name="Object 16">
                <a:extLst>
                  <a:ext uri="{FF2B5EF4-FFF2-40B4-BE49-F238E27FC236}">
                    <a16:creationId xmlns:a16="http://schemas.microsoft.com/office/drawing/2014/main" xmlns="" id="{BBEFC0ED-7F9B-44F3-AB94-465799EA59D0}"/>
                  </a:ext>
                </a:extLst>
              </p:cNvPr>
              <p:cNvSpPr txBox="1"/>
              <p:nvPr/>
            </p:nvSpPr>
            <p:spPr bwMode="auto">
              <a:xfrm>
                <a:off x="1888331" y="3983746"/>
                <a:ext cx="1439466" cy="6786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304" name="Object 16">
                <a:extLst>
                  <a:ext uri="{FF2B5EF4-FFF2-40B4-BE49-F238E27FC236}">
                    <a16:creationId xmlns:a16="http://schemas.microsoft.com/office/drawing/2014/main" id="{BBEFC0ED-7F9B-44F3-AB94-465799EA5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8331" y="3983746"/>
                <a:ext cx="1439466" cy="6786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8" grpId="0"/>
      <p:bldP spid="12299" grpId="0"/>
      <p:bldP spid="12301" grpId="0"/>
      <p:bldP spid="12302" grpId="0"/>
      <p:bldP spid="123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a9d951df308f24ed215f8d2482bf2f554f7c2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14512</TotalTime>
  <Words>152</Words>
  <Application>Microsoft Office PowerPoint</Application>
  <PresentationFormat>Экран (16:9)</PresentationFormat>
  <Paragraphs>69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Cambria Math</vt:lpstr>
      <vt:lpstr>Symbol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1227</cp:revision>
  <dcterms:created xsi:type="dcterms:W3CDTF">2020-04-09T07:32:19Z</dcterms:created>
  <dcterms:modified xsi:type="dcterms:W3CDTF">2020-12-23T05:59:49Z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