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26" r:id="rId3"/>
    <p:sldId id="1627" r:id="rId4"/>
    <p:sldId id="1629" r:id="rId5"/>
    <p:sldId id="1630" r:id="rId6"/>
    <p:sldId id="1631" r:id="rId7"/>
    <p:sldId id="1632" r:id="rId8"/>
    <p:sldId id="1633" r:id="rId9"/>
    <p:sldId id="1636" r:id="rId10"/>
    <p:sldId id="1635" r:id="rId11"/>
    <p:sldId id="1638" r:id="rId12"/>
    <p:sldId id="1637" r:id="rId13"/>
    <p:sldId id="1535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144" d="100"/>
          <a:sy n="144" d="100"/>
        </p:scale>
        <p:origin x="738" y="132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5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2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50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41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4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7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5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35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7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2.png"/><Relationship Id="rId5" Type="http://schemas.openxmlformats.org/officeDocument/2006/relationships/image" Target="../media/image61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3532" y="0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61797" y="2067694"/>
            <a:ext cx="5976663" cy="234350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  <a:spcAft>
                <a:spcPts val="1800"/>
              </a:spcAft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ПРОСТЫЕ РАЦИОНАЛЬНЫЕ НЕРАВЕНСТВА И ИХ СИСТЕМЫ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213170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46336"/>
            <a:ext cx="211928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499849" y="420164"/>
            <a:ext cx="208823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uz-Cyrl-UZ" sz="3567" b="1" spc="16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55726"/>
            <a:ext cx="1882023" cy="185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95536" y="2067694"/>
            <a:ext cx="432048" cy="10081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95536" y="3219822"/>
            <a:ext cx="432048" cy="100811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РАЦИОНАЛЬНЫЕ НЕРАВЕНСТВА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287524" y="870772"/>
                <a:ext cx="8568952" cy="415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</a:t>
                </a:r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систему неравенств: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+5≤7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−4≻3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eqAr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&gt;3+4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870772"/>
                <a:ext cx="8568952" cy="4158382"/>
              </a:xfrm>
              <a:prstGeom prst="rect">
                <a:avLst/>
              </a:prstGeom>
              <a:blipFill>
                <a:blip r:embed="rId3"/>
                <a:stretch>
                  <a:fillRect l="-1351" t="-1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40D34AD-74FB-4758-ACCE-F9C96D435E40}"/>
              </a:ext>
            </a:extLst>
          </p:cNvPr>
          <p:cNvCxnSpPr>
            <a:cxnSpLocks/>
          </p:cNvCxnSpPr>
          <p:nvPr/>
        </p:nvCxnSpPr>
        <p:spPr>
          <a:xfrm>
            <a:off x="4067944" y="2499742"/>
            <a:ext cx="39604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79C727AF-D72F-4620-8653-AB10AFB9C6CF}"/>
              </a:ext>
            </a:extLst>
          </p:cNvPr>
          <p:cNvSpPr/>
          <p:nvPr/>
        </p:nvSpPr>
        <p:spPr>
          <a:xfrm>
            <a:off x="5212471" y="2445739"/>
            <a:ext cx="94496" cy="10800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455A76EB-BE6A-4F57-966F-33C37DA9ED87}"/>
              </a:ext>
            </a:extLst>
          </p:cNvPr>
          <p:cNvCxnSpPr>
            <a:cxnSpLocks/>
          </p:cNvCxnSpPr>
          <p:nvPr/>
        </p:nvCxnSpPr>
        <p:spPr>
          <a:xfrm flipV="1">
            <a:off x="5259721" y="1818506"/>
            <a:ext cx="2740460" cy="627234"/>
          </a:xfrm>
          <a:prstGeom prst="bentConnector3">
            <a:avLst>
              <a:gd name="adj1" fmla="val 22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E217E96F-9D4F-42FE-AAEE-7FD81BABB9BE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 flipH="1">
            <a:off x="6606325" y="2140650"/>
            <a:ext cx="1393854" cy="337088"/>
          </a:xfrm>
          <a:prstGeom prst="bentConnector3">
            <a:avLst>
              <a:gd name="adj1" fmla="val 164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9575818-639E-4E25-8346-DCA6DF5DAD59}"/>
              </a:ext>
            </a:extLst>
          </p:cNvPr>
          <p:cNvSpPr/>
          <p:nvPr/>
        </p:nvSpPr>
        <p:spPr>
          <a:xfrm>
            <a:off x="6656571" y="2166709"/>
            <a:ext cx="1163372" cy="3060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382DDF-5204-42EB-AE2F-93AF32691C33}"/>
                  </a:ext>
                </a:extLst>
              </p:cNvPr>
              <p:cNvSpPr txBox="1"/>
              <p:nvPr/>
            </p:nvSpPr>
            <p:spPr>
              <a:xfrm>
                <a:off x="4974386" y="2598749"/>
                <a:ext cx="288541" cy="835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382DDF-5204-42EB-AE2F-93AF3269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86" y="2598749"/>
                <a:ext cx="288541" cy="835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67DD7-035A-48FD-A1B8-9F6F5C35E517}"/>
                  </a:ext>
                </a:extLst>
              </p:cNvPr>
              <p:cNvSpPr txBox="1"/>
              <p:nvPr/>
            </p:nvSpPr>
            <p:spPr>
              <a:xfrm>
                <a:off x="6363653" y="2598749"/>
                <a:ext cx="28854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67DD7-035A-48FD-A1B8-9F6F5C35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653" y="2598749"/>
                <a:ext cx="288541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20A523DF-879C-43A8-B0D8-9D514A04F91C}"/>
              </a:ext>
            </a:extLst>
          </p:cNvPr>
          <p:cNvSpPr/>
          <p:nvPr/>
        </p:nvSpPr>
        <p:spPr>
          <a:xfrm>
            <a:off x="6606325" y="2423735"/>
            <a:ext cx="94496" cy="1080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82F179-FC26-4A03-9E9B-B5334F067F9A}"/>
                  </a:ext>
                </a:extLst>
              </p:cNvPr>
              <p:cNvSpPr txBox="1"/>
              <p:nvPr/>
            </p:nvSpPr>
            <p:spPr>
              <a:xfrm>
                <a:off x="3695405" y="3734119"/>
                <a:ext cx="4705518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[5</m:t>
                      </m:r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m:oMathPara>
                </a14:m>
                <a:endParaRPr lang="ru-RU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82F179-FC26-4A03-9E9B-B5334F067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05" y="3734119"/>
                <a:ext cx="470551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8158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/>
      <p:bldP spid="2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302079" y="873942"/>
                <a:ext cx="8568952" cy="207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700" b="1" i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700" b="1" i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неравенство: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u-RU" sz="27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−5)(3−7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)(2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+8)≤0</m:t>
                    </m:r>
                  </m:oMath>
                </a14:m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7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7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7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27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2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</m:t>
                      </m:r>
                    </m:oMath>
                  </m:oMathPara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9" y="873942"/>
                <a:ext cx="8568952" cy="2071721"/>
              </a:xfrm>
              <a:prstGeom prst="rect">
                <a:avLst/>
              </a:prstGeom>
              <a:blipFill>
                <a:blip r:embed="rId3"/>
                <a:stretch>
                  <a:fillRect l="-1352" t="-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6E2949E-F54A-4A30-A13C-5457B51B4AE0}"/>
              </a:ext>
            </a:extLst>
          </p:cNvPr>
          <p:cNvCxnSpPr>
            <a:cxnSpLocks/>
          </p:cNvCxnSpPr>
          <p:nvPr/>
        </p:nvCxnSpPr>
        <p:spPr>
          <a:xfrm flipV="1">
            <a:off x="507920" y="3402142"/>
            <a:ext cx="5256584" cy="11251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FD3C6A0F-780B-45FC-8CFB-F55FBBB0CCE3}"/>
              </a:ext>
            </a:extLst>
          </p:cNvPr>
          <p:cNvSpPr/>
          <p:nvPr/>
        </p:nvSpPr>
        <p:spPr>
          <a:xfrm>
            <a:off x="4158861" y="3360696"/>
            <a:ext cx="45888" cy="478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0696BAB-0886-4910-AF82-872902D3C575}"/>
              </a:ext>
            </a:extLst>
          </p:cNvPr>
          <p:cNvSpPr/>
          <p:nvPr/>
        </p:nvSpPr>
        <p:spPr>
          <a:xfrm>
            <a:off x="1637104" y="3361681"/>
            <a:ext cx="45888" cy="478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63E8D4C-8669-49D3-837E-986F0FAD36EC}"/>
              </a:ext>
            </a:extLst>
          </p:cNvPr>
          <p:cNvSpPr/>
          <p:nvPr/>
        </p:nvSpPr>
        <p:spPr>
          <a:xfrm>
            <a:off x="2898429" y="3335886"/>
            <a:ext cx="45888" cy="478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08030368-4AD2-4311-B842-419B533367BC}"/>
              </a:ext>
            </a:extLst>
          </p:cNvPr>
          <p:cNvSpPr/>
          <p:nvPr/>
        </p:nvSpPr>
        <p:spPr>
          <a:xfrm>
            <a:off x="-458500" y="3126238"/>
            <a:ext cx="2113176" cy="467248"/>
          </a:xfrm>
          <a:prstGeom prst="arc">
            <a:avLst>
              <a:gd name="adj1" fmla="val 15451929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888601D5-D250-40C9-BD45-75EE1FDF8CFF}"/>
              </a:ext>
            </a:extLst>
          </p:cNvPr>
          <p:cNvSpPr/>
          <p:nvPr/>
        </p:nvSpPr>
        <p:spPr>
          <a:xfrm>
            <a:off x="1670541" y="3162996"/>
            <a:ext cx="1242356" cy="336672"/>
          </a:xfrm>
          <a:prstGeom prst="arc">
            <a:avLst>
              <a:gd name="adj1" fmla="val 10860807"/>
              <a:gd name="adj2" fmla="val 2153441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40CFA9DD-7F7F-4870-8E57-D4F582E99723}"/>
              </a:ext>
            </a:extLst>
          </p:cNvPr>
          <p:cNvSpPr/>
          <p:nvPr/>
        </p:nvSpPr>
        <p:spPr>
          <a:xfrm>
            <a:off x="2920910" y="3174105"/>
            <a:ext cx="1242356" cy="336672"/>
          </a:xfrm>
          <a:prstGeom prst="arc">
            <a:avLst>
              <a:gd name="adj1" fmla="val 10860807"/>
              <a:gd name="adj2" fmla="val 2153441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id="{5E3AF115-3130-414E-96D0-38B9057B58A3}"/>
              </a:ext>
            </a:extLst>
          </p:cNvPr>
          <p:cNvSpPr/>
          <p:nvPr/>
        </p:nvSpPr>
        <p:spPr>
          <a:xfrm>
            <a:off x="4181805" y="3126238"/>
            <a:ext cx="2113176" cy="467248"/>
          </a:xfrm>
          <a:prstGeom prst="arc">
            <a:avLst>
              <a:gd name="adj1" fmla="val 10818983"/>
              <a:gd name="adj2" fmla="val 1896944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7F2AFC-F76B-46C5-8148-515AAF76751C}"/>
                  </a:ext>
                </a:extLst>
              </p:cNvPr>
              <p:cNvSpPr txBox="1"/>
              <p:nvPr/>
            </p:nvSpPr>
            <p:spPr>
              <a:xfrm>
                <a:off x="2152998" y="306944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7F2AFC-F76B-46C5-8148-515AAF767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998" y="3069447"/>
                <a:ext cx="298159" cy="369332"/>
              </a:xfrm>
              <a:prstGeom prst="rect">
                <a:avLst/>
              </a:prstGeom>
              <a:blipFill>
                <a:blip r:embed="rId4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1BB27C-130A-41C4-9C4D-985648D5CB49}"/>
                  </a:ext>
                </a:extLst>
              </p:cNvPr>
              <p:cNvSpPr txBox="1"/>
              <p:nvPr/>
            </p:nvSpPr>
            <p:spPr>
              <a:xfrm>
                <a:off x="3454526" y="305166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1BB27C-130A-41C4-9C4D-985648D5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26" y="3051663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/>
              <p:nvPr/>
            </p:nvSpPr>
            <p:spPr>
              <a:xfrm>
                <a:off x="4715037" y="304485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37" y="3044859"/>
                <a:ext cx="298159" cy="369332"/>
              </a:xfrm>
              <a:prstGeom prst="rect">
                <a:avLst/>
              </a:prstGeom>
              <a:blipFill>
                <a:blip r:embed="rId6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938E6A-14B9-4912-9F59-3A2C3C5127D7}"/>
                  </a:ext>
                </a:extLst>
              </p:cNvPr>
              <p:cNvSpPr txBox="1"/>
              <p:nvPr/>
            </p:nvSpPr>
            <p:spPr>
              <a:xfrm>
                <a:off x="1305193" y="3475215"/>
                <a:ext cx="56586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938E6A-14B9-4912-9F59-3A2C3C51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93" y="3475215"/>
                <a:ext cx="565861" cy="446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F7C4EE-A4D0-427C-9EC5-E56A4465E5B9}"/>
                  </a:ext>
                </a:extLst>
              </p:cNvPr>
              <p:cNvSpPr txBox="1"/>
              <p:nvPr/>
            </p:nvSpPr>
            <p:spPr>
              <a:xfrm>
                <a:off x="2779567" y="3466750"/>
                <a:ext cx="288541" cy="836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F7C4EE-A4D0-427C-9EC5-E56A4465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567" y="3466750"/>
                <a:ext cx="288541" cy="836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D2DA41-F818-407B-9EBD-7E59B5D7F44C}"/>
                  </a:ext>
                </a:extLst>
              </p:cNvPr>
              <p:cNvSpPr txBox="1"/>
              <p:nvPr/>
            </p:nvSpPr>
            <p:spPr>
              <a:xfrm>
                <a:off x="1827225" y="3397916"/>
                <a:ext cx="4709160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D2DA41-F818-407B-9EBD-7E59B5D7F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25" y="3397916"/>
                <a:ext cx="4709160" cy="538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18BF8-65EE-4142-9F4D-A0A597E84ADC}"/>
                  </a:ext>
                </a:extLst>
              </p:cNvPr>
              <p:cNvSpPr txBox="1"/>
              <p:nvPr/>
            </p:nvSpPr>
            <p:spPr>
              <a:xfrm>
                <a:off x="4763474" y="3998866"/>
                <a:ext cx="3778022" cy="667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32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b="1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18BF8-65EE-4142-9F4D-A0A597E8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474" y="3998866"/>
                <a:ext cx="3778022" cy="667940"/>
              </a:xfrm>
              <a:prstGeom prst="rect">
                <a:avLst/>
              </a:prstGeom>
              <a:blipFill>
                <a:blip r:embed="rId10"/>
                <a:stretch>
                  <a:fillRect l="-5806" t="-909" b="-1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/>
              <p:nvPr/>
            </p:nvSpPr>
            <p:spPr>
              <a:xfrm>
                <a:off x="855068" y="309741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68" y="3097418"/>
                <a:ext cx="298159" cy="369332"/>
              </a:xfrm>
              <a:prstGeom prst="rect">
                <a:avLst/>
              </a:prstGeom>
              <a:blipFill>
                <a:blip r:embed="rId11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5982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2" grpId="0"/>
      <p:bldP spid="35" grpId="0"/>
      <p:bldP spid="3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РАЦИОНАЛЬНЫЕ НЕРАВЕНСТВА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21340"/>
          <a:stretch/>
        </p:blipFill>
        <p:spPr>
          <a:xfrm>
            <a:off x="1538555" y="1203598"/>
            <a:ext cx="6096000" cy="359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44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5686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26207" y="138426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79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№</a:t>
            </a:r>
            <a:r>
              <a:rPr lang="en-US" sz="3200" b="1"/>
              <a:t> </a:t>
            </a:r>
            <a:r>
              <a:rPr lang="en-US" sz="3200" b="1">
                <a:solidFill>
                  <a:srgbClr val="7030A0"/>
                </a:solidFill>
              </a:rPr>
              <a:t>54(2), 55(2)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302079" y="873942"/>
                <a:ext cx="8568952" cy="233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неравенство: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ru-RU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ru-RU" sz="27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−6)(7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−11)&gt;0</m:t>
                    </m:r>
                  </m:oMath>
                </a14:m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sz="27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7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</m:t>
                    </m:r>
                    <m:r>
                      <a:rPr lang="en-US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</m:t>
                    </m:r>
                    <m:r>
                      <a:rPr lang="en-US" sz="27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7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−11=0</m:t>
                    </m:r>
                  </m:oMath>
                </a14:m>
                <a:endParaRPr lang="en-US" sz="27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=−6, 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7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9" y="873942"/>
                <a:ext cx="8568952" cy="2332498"/>
              </a:xfrm>
              <a:prstGeom prst="rect">
                <a:avLst/>
              </a:prstGeom>
              <a:blipFill>
                <a:blip r:embed="rId3"/>
                <a:stretch>
                  <a:fillRect l="-1352" t="-2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6E2949E-F54A-4A30-A13C-5457B51B4AE0}"/>
              </a:ext>
            </a:extLst>
          </p:cNvPr>
          <p:cNvCxnSpPr>
            <a:cxnSpLocks/>
          </p:cNvCxnSpPr>
          <p:nvPr/>
        </p:nvCxnSpPr>
        <p:spPr>
          <a:xfrm flipV="1">
            <a:off x="507920" y="3402142"/>
            <a:ext cx="5256584" cy="11251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:a16="http://schemas.microsoft.com/office/drawing/2014/main" id="{FD3C6A0F-780B-45FC-8CFB-F55FBBB0CCE3}"/>
              </a:ext>
            </a:extLst>
          </p:cNvPr>
          <p:cNvSpPr/>
          <p:nvPr/>
        </p:nvSpPr>
        <p:spPr>
          <a:xfrm>
            <a:off x="4158861" y="3360696"/>
            <a:ext cx="45888" cy="478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0696BAB-0886-4910-AF82-872902D3C575}"/>
              </a:ext>
            </a:extLst>
          </p:cNvPr>
          <p:cNvSpPr/>
          <p:nvPr/>
        </p:nvSpPr>
        <p:spPr>
          <a:xfrm>
            <a:off x="1637104" y="3361681"/>
            <a:ext cx="45888" cy="478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63E8D4C-8669-49D3-837E-986F0FAD36EC}"/>
              </a:ext>
            </a:extLst>
          </p:cNvPr>
          <p:cNvSpPr/>
          <p:nvPr/>
        </p:nvSpPr>
        <p:spPr>
          <a:xfrm>
            <a:off x="2898429" y="3335886"/>
            <a:ext cx="45888" cy="478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08030368-4AD2-4311-B842-419B533367BC}"/>
              </a:ext>
            </a:extLst>
          </p:cNvPr>
          <p:cNvSpPr/>
          <p:nvPr/>
        </p:nvSpPr>
        <p:spPr>
          <a:xfrm>
            <a:off x="-458500" y="3126238"/>
            <a:ext cx="2113176" cy="467248"/>
          </a:xfrm>
          <a:prstGeom prst="arc">
            <a:avLst>
              <a:gd name="adj1" fmla="val 15451929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>
            <a:extLst>
              <a:ext uri="{FF2B5EF4-FFF2-40B4-BE49-F238E27FC236}">
                <a16:creationId xmlns:a16="http://schemas.microsoft.com/office/drawing/2014/main" id="{888601D5-D250-40C9-BD45-75EE1FDF8CFF}"/>
              </a:ext>
            </a:extLst>
          </p:cNvPr>
          <p:cNvSpPr/>
          <p:nvPr/>
        </p:nvSpPr>
        <p:spPr>
          <a:xfrm>
            <a:off x="1670541" y="3162996"/>
            <a:ext cx="1242356" cy="336672"/>
          </a:xfrm>
          <a:prstGeom prst="arc">
            <a:avLst>
              <a:gd name="adj1" fmla="val 10860807"/>
              <a:gd name="adj2" fmla="val 2153441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40CFA9DD-7F7F-4870-8E57-D4F582E99723}"/>
              </a:ext>
            </a:extLst>
          </p:cNvPr>
          <p:cNvSpPr/>
          <p:nvPr/>
        </p:nvSpPr>
        <p:spPr>
          <a:xfrm>
            <a:off x="2920910" y="3174105"/>
            <a:ext cx="1242356" cy="336672"/>
          </a:xfrm>
          <a:prstGeom prst="arc">
            <a:avLst>
              <a:gd name="adj1" fmla="val 10860807"/>
              <a:gd name="adj2" fmla="val 2153441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id="{5E3AF115-3130-414E-96D0-38B9057B58A3}"/>
              </a:ext>
            </a:extLst>
          </p:cNvPr>
          <p:cNvSpPr/>
          <p:nvPr/>
        </p:nvSpPr>
        <p:spPr>
          <a:xfrm>
            <a:off x="4181805" y="3126238"/>
            <a:ext cx="2113176" cy="467248"/>
          </a:xfrm>
          <a:prstGeom prst="arc">
            <a:avLst>
              <a:gd name="adj1" fmla="val 10818983"/>
              <a:gd name="adj2" fmla="val 1896944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7F2AFC-F76B-46C5-8148-515AAF76751C}"/>
                  </a:ext>
                </a:extLst>
              </p:cNvPr>
              <p:cNvSpPr txBox="1"/>
              <p:nvPr/>
            </p:nvSpPr>
            <p:spPr>
              <a:xfrm>
                <a:off x="808468" y="307499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7F2AFC-F76B-46C5-8148-515AAF767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68" y="3074998"/>
                <a:ext cx="298159" cy="369332"/>
              </a:xfrm>
              <a:prstGeom prst="rect">
                <a:avLst/>
              </a:prstGeom>
              <a:blipFill>
                <a:blip r:embed="rId4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1BB27C-130A-41C4-9C4D-985648D5CB49}"/>
                  </a:ext>
                </a:extLst>
              </p:cNvPr>
              <p:cNvSpPr txBox="1"/>
              <p:nvPr/>
            </p:nvSpPr>
            <p:spPr>
              <a:xfrm>
                <a:off x="4816283" y="307499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1BB27C-130A-41C4-9C4D-985648D5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283" y="3074998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/>
              <p:nvPr/>
            </p:nvSpPr>
            <p:spPr>
              <a:xfrm>
                <a:off x="3347864" y="306944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069447"/>
                <a:ext cx="298159" cy="369332"/>
              </a:xfrm>
              <a:prstGeom prst="rect">
                <a:avLst/>
              </a:prstGeom>
              <a:blipFill>
                <a:blip r:embed="rId6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938E6A-14B9-4912-9F59-3A2C3C5127D7}"/>
                  </a:ext>
                </a:extLst>
              </p:cNvPr>
              <p:cNvSpPr txBox="1"/>
              <p:nvPr/>
            </p:nvSpPr>
            <p:spPr>
              <a:xfrm>
                <a:off x="1305193" y="3475215"/>
                <a:ext cx="565861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E938E6A-14B9-4912-9F59-3A2C3C512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93" y="3475215"/>
                <a:ext cx="565861" cy="446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F7C4EE-A4D0-427C-9EC5-E56A4465E5B9}"/>
                  </a:ext>
                </a:extLst>
              </p:cNvPr>
              <p:cNvSpPr txBox="1"/>
              <p:nvPr/>
            </p:nvSpPr>
            <p:spPr>
              <a:xfrm>
                <a:off x="3957886" y="3434048"/>
                <a:ext cx="493725" cy="836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F7C4EE-A4D0-427C-9EC5-E56A4465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886" y="3434048"/>
                <a:ext cx="493725" cy="8368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D2DA41-F818-407B-9EBD-7E59B5D7F44C}"/>
                  </a:ext>
                </a:extLst>
              </p:cNvPr>
              <p:cNvSpPr txBox="1"/>
              <p:nvPr/>
            </p:nvSpPr>
            <p:spPr>
              <a:xfrm>
                <a:off x="558317" y="3414091"/>
                <a:ext cx="470916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D2DA41-F818-407B-9EBD-7E59B5D7F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17" y="3414091"/>
                <a:ext cx="47091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18BF8-65EE-4142-9F4D-A0A597E84ADC}"/>
                  </a:ext>
                </a:extLst>
              </p:cNvPr>
              <p:cNvSpPr txBox="1"/>
              <p:nvPr/>
            </p:nvSpPr>
            <p:spPr>
              <a:xfrm>
                <a:off x="4763474" y="3998866"/>
                <a:ext cx="4041299" cy="648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b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)∪(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3200" i="1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18BF8-65EE-4142-9F4D-A0A597E8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474" y="3998866"/>
                <a:ext cx="4041299" cy="648511"/>
              </a:xfrm>
              <a:prstGeom prst="rect">
                <a:avLst/>
              </a:prstGeom>
              <a:blipFill>
                <a:blip r:embed="rId11"/>
                <a:stretch>
                  <a:fillRect l="-5430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/>
              <p:nvPr/>
            </p:nvSpPr>
            <p:spPr>
              <a:xfrm>
                <a:off x="2146855" y="307499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855" y="3074998"/>
                <a:ext cx="298159" cy="369332"/>
              </a:xfrm>
              <a:prstGeom prst="rect">
                <a:avLst/>
              </a:prstGeom>
              <a:blipFill>
                <a:blip r:embed="rId12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255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2" grpId="0"/>
      <p:bldP spid="35" grpId="0"/>
      <p:bldP spid="36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302079" y="873942"/>
                <a:ext cx="8568952" cy="2303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неравенство: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ru-RU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ru-RU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+1≠0</m:t>
                      </m:r>
                    </m:oMath>
                  </m:oMathPara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≠−0,5</m:t>
                      </m:r>
                    </m:oMath>
                  </m:oMathPara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9" y="873942"/>
                <a:ext cx="8568952" cy="2303900"/>
              </a:xfrm>
              <a:prstGeom prst="rect">
                <a:avLst/>
              </a:prstGeom>
              <a:blipFill>
                <a:blip r:embed="rId3"/>
                <a:stretch>
                  <a:fillRect l="-1352" t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6E2949E-F54A-4A30-A13C-5457B51B4AE0}"/>
              </a:ext>
            </a:extLst>
          </p:cNvPr>
          <p:cNvCxnSpPr>
            <a:cxnSpLocks/>
          </p:cNvCxnSpPr>
          <p:nvPr/>
        </p:nvCxnSpPr>
        <p:spPr>
          <a:xfrm flipV="1">
            <a:off x="1498670" y="3380740"/>
            <a:ext cx="4294706" cy="37324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>
            <a:extLst>
              <a:ext uri="{FF2B5EF4-FFF2-40B4-BE49-F238E27FC236}">
                <a16:creationId xmlns:a16="http://schemas.microsoft.com/office/drawing/2014/main" id="{08030368-4AD2-4311-B842-419B533367BC}"/>
              </a:ext>
            </a:extLst>
          </p:cNvPr>
          <p:cNvSpPr/>
          <p:nvPr/>
        </p:nvSpPr>
        <p:spPr>
          <a:xfrm>
            <a:off x="775052" y="3118301"/>
            <a:ext cx="2113176" cy="467248"/>
          </a:xfrm>
          <a:prstGeom prst="arc">
            <a:avLst>
              <a:gd name="adj1" fmla="val 15451929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40CFA9DD-7F7F-4870-8E57-D4F582E99723}"/>
              </a:ext>
            </a:extLst>
          </p:cNvPr>
          <p:cNvSpPr/>
          <p:nvPr/>
        </p:nvSpPr>
        <p:spPr>
          <a:xfrm>
            <a:off x="2920910" y="3174105"/>
            <a:ext cx="1242356" cy="336672"/>
          </a:xfrm>
          <a:prstGeom prst="arc">
            <a:avLst>
              <a:gd name="adj1" fmla="val 10860807"/>
              <a:gd name="adj2" fmla="val 21534419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id="{5E3AF115-3130-414E-96D0-38B9057B58A3}"/>
              </a:ext>
            </a:extLst>
          </p:cNvPr>
          <p:cNvSpPr/>
          <p:nvPr/>
        </p:nvSpPr>
        <p:spPr>
          <a:xfrm>
            <a:off x="4181805" y="3126238"/>
            <a:ext cx="2113176" cy="467248"/>
          </a:xfrm>
          <a:prstGeom prst="arc">
            <a:avLst>
              <a:gd name="adj1" fmla="val 10818983"/>
              <a:gd name="adj2" fmla="val 1896944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1BB27C-130A-41C4-9C4D-985648D5CB49}"/>
                  </a:ext>
                </a:extLst>
              </p:cNvPr>
              <p:cNvSpPr txBox="1"/>
              <p:nvPr/>
            </p:nvSpPr>
            <p:spPr>
              <a:xfrm>
                <a:off x="4802626" y="306944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1BB27C-130A-41C4-9C4D-985648D5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626" y="3069447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/>
              <p:nvPr/>
            </p:nvSpPr>
            <p:spPr>
              <a:xfrm>
                <a:off x="3347864" y="306944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069447"/>
                <a:ext cx="298159" cy="369332"/>
              </a:xfrm>
              <a:prstGeom prst="rect">
                <a:avLst/>
              </a:prstGeom>
              <a:blipFill>
                <a:blip r:embed="rId6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340169-1DDC-4B0F-85DC-929A437A946D}"/>
                  </a:ext>
                </a:extLst>
              </p:cNvPr>
              <p:cNvSpPr txBox="1"/>
              <p:nvPr/>
            </p:nvSpPr>
            <p:spPr>
              <a:xfrm>
                <a:off x="2087432" y="308354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340169-1DDC-4B0F-85DC-929A437A9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32" y="3083545"/>
                <a:ext cx="298159" cy="369332"/>
              </a:xfrm>
              <a:prstGeom prst="rect">
                <a:avLst/>
              </a:prstGeom>
              <a:blipFill>
                <a:blip r:embed="rId7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F7C4EE-A4D0-427C-9EC5-E56A4465E5B9}"/>
                  </a:ext>
                </a:extLst>
              </p:cNvPr>
              <p:cNvSpPr txBox="1"/>
              <p:nvPr/>
            </p:nvSpPr>
            <p:spPr>
              <a:xfrm>
                <a:off x="2385591" y="3490537"/>
                <a:ext cx="84798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F7C4EE-A4D0-427C-9EC5-E56A4465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91" y="3490537"/>
                <a:ext cx="847989" cy="446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D2DA41-F818-407B-9EBD-7E59B5D7F44C}"/>
                  </a:ext>
                </a:extLst>
              </p:cNvPr>
              <p:cNvSpPr txBox="1"/>
              <p:nvPr/>
            </p:nvSpPr>
            <p:spPr>
              <a:xfrm>
                <a:off x="3795749" y="3418064"/>
                <a:ext cx="790806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D2DA41-F818-407B-9EBD-7E59B5D7F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749" y="3418064"/>
                <a:ext cx="790806" cy="538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18BF8-65EE-4142-9F4D-A0A597E84ADC}"/>
                  </a:ext>
                </a:extLst>
              </p:cNvPr>
              <p:cNvSpPr txBox="1"/>
              <p:nvPr/>
            </p:nvSpPr>
            <p:spPr>
              <a:xfrm>
                <a:off x="3923928" y="4111442"/>
                <a:ext cx="4889672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b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∪[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;∞)</m:t>
                    </m:r>
                  </m:oMath>
                </a14:m>
                <a:endParaRPr lang="ru-RU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18BF8-65EE-4142-9F4D-A0A597E8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111442"/>
                <a:ext cx="4889672" cy="446276"/>
              </a:xfrm>
              <a:prstGeom prst="rect">
                <a:avLst/>
              </a:prstGeom>
              <a:blipFill>
                <a:blip r:embed="rId10"/>
                <a:stretch>
                  <a:fillRect l="-4613" t="-25676" b="-45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92CF1C-F417-44EE-8873-882129BFF6F0}"/>
                  </a:ext>
                </a:extLst>
              </p:cNvPr>
              <p:cNvSpPr txBox="1"/>
              <p:nvPr/>
            </p:nvSpPr>
            <p:spPr>
              <a:xfrm>
                <a:off x="3940401" y="1909815"/>
                <a:ext cx="4709160" cy="1160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−5=0</m:t>
                      </m:r>
                    </m:oMath>
                  </m:oMathPara>
                </a14:m>
                <a:endParaRPr lang="en-US" sz="2400" b="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=2,5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92CF1C-F417-44EE-8873-882129BFF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401" y="1909815"/>
                <a:ext cx="4709160" cy="1160639"/>
              </a:xfrm>
              <a:prstGeom prst="rect">
                <a:avLst/>
              </a:prstGeom>
              <a:blipFill>
                <a:blip r:embed="rId11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263E8D4C-8669-49D3-837E-986F0FAD36EC}"/>
              </a:ext>
            </a:extLst>
          </p:cNvPr>
          <p:cNvSpPr/>
          <p:nvPr/>
        </p:nvSpPr>
        <p:spPr>
          <a:xfrm>
            <a:off x="2866370" y="3335886"/>
            <a:ext cx="107983" cy="11699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D3C6A0F-780B-45FC-8CFB-F55FBBB0CCE3}"/>
              </a:ext>
            </a:extLst>
          </p:cNvPr>
          <p:cNvSpPr/>
          <p:nvPr/>
        </p:nvSpPr>
        <p:spPr>
          <a:xfrm>
            <a:off x="4121399" y="3342253"/>
            <a:ext cx="99090" cy="921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1461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6" grpId="0"/>
      <p:bldP spid="2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302079" y="873942"/>
                <a:ext cx="8568952" cy="2303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неравенство: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ru-RU" sz="2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f>
                      <m:fPr>
                        <m:ctrlPr>
                          <a:rPr lang="ru-RU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+11</m:t>
                        </m:r>
                      </m:num>
                      <m:den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2−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ru-RU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7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2−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m:oMathPara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≠2</m:t>
                      </m:r>
                    </m:oMath>
                  </m:oMathPara>
                </a14:m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9" y="873942"/>
                <a:ext cx="8568952" cy="2303900"/>
              </a:xfrm>
              <a:prstGeom prst="rect">
                <a:avLst/>
              </a:prstGeom>
              <a:blipFill>
                <a:blip r:embed="rId3"/>
                <a:stretch>
                  <a:fillRect l="-1352" t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86E2949E-F54A-4A30-A13C-5457B51B4AE0}"/>
              </a:ext>
            </a:extLst>
          </p:cNvPr>
          <p:cNvCxnSpPr>
            <a:cxnSpLocks/>
          </p:cNvCxnSpPr>
          <p:nvPr/>
        </p:nvCxnSpPr>
        <p:spPr>
          <a:xfrm flipV="1">
            <a:off x="1498670" y="3380740"/>
            <a:ext cx="4294706" cy="37324"/>
          </a:xfrm>
          <a:prstGeom prst="straightConnector1">
            <a:avLst/>
          </a:prstGeom>
          <a:ln w="28575">
            <a:solidFill>
              <a:srgbClr val="00A8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>
            <a:extLst>
              <a:ext uri="{FF2B5EF4-FFF2-40B4-BE49-F238E27FC236}">
                <a16:creationId xmlns:a16="http://schemas.microsoft.com/office/drawing/2014/main" id="{08030368-4AD2-4311-B842-419B533367BC}"/>
              </a:ext>
            </a:extLst>
          </p:cNvPr>
          <p:cNvSpPr/>
          <p:nvPr/>
        </p:nvSpPr>
        <p:spPr>
          <a:xfrm>
            <a:off x="775052" y="3118301"/>
            <a:ext cx="2113176" cy="467248"/>
          </a:xfrm>
          <a:prstGeom prst="arc">
            <a:avLst>
              <a:gd name="adj1" fmla="val 15451929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40CFA9DD-7F7F-4870-8E57-D4F582E99723}"/>
              </a:ext>
            </a:extLst>
          </p:cNvPr>
          <p:cNvSpPr/>
          <p:nvPr/>
        </p:nvSpPr>
        <p:spPr>
          <a:xfrm>
            <a:off x="2920910" y="3174105"/>
            <a:ext cx="1242356" cy="336672"/>
          </a:xfrm>
          <a:prstGeom prst="arc">
            <a:avLst>
              <a:gd name="adj1" fmla="val 10860807"/>
              <a:gd name="adj2" fmla="val 21534419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>
            <a:extLst>
              <a:ext uri="{FF2B5EF4-FFF2-40B4-BE49-F238E27FC236}">
                <a16:creationId xmlns:a16="http://schemas.microsoft.com/office/drawing/2014/main" id="{5E3AF115-3130-414E-96D0-38B9057B58A3}"/>
              </a:ext>
            </a:extLst>
          </p:cNvPr>
          <p:cNvSpPr/>
          <p:nvPr/>
        </p:nvSpPr>
        <p:spPr>
          <a:xfrm>
            <a:off x="4181805" y="3126238"/>
            <a:ext cx="2113176" cy="467248"/>
          </a:xfrm>
          <a:prstGeom prst="arc">
            <a:avLst>
              <a:gd name="adj1" fmla="val 10818983"/>
              <a:gd name="adj2" fmla="val 18969445"/>
            </a:avLst>
          </a:prstGeom>
          <a:noFill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1BB27C-130A-41C4-9C4D-985648D5CB49}"/>
                  </a:ext>
                </a:extLst>
              </p:cNvPr>
              <p:cNvSpPr txBox="1"/>
              <p:nvPr/>
            </p:nvSpPr>
            <p:spPr>
              <a:xfrm>
                <a:off x="4802626" y="306944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1BB27C-130A-41C4-9C4D-985648D5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626" y="3069447"/>
                <a:ext cx="298159" cy="369332"/>
              </a:xfrm>
              <a:prstGeom prst="rect">
                <a:avLst/>
              </a:prstGeom>
              <a:blipFill>
                <a:blip r:embed="rId4"/>
                <a:stretch>
                  <a:fillRect l="-6122" r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/>
              <p:nvPr/>
            </p:nvSpPr>
            <p:spPr>
              <a:xfrm>
                <a:off x="3347864" y="306944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129DE-5B6A-418D-BCFA-69889E75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069447"/>
                <a:ext cx="298159" cy="369332"/>
              </a:xfrm>
              <a:prstGeom prst="rect">
                <a:avLst/>
              </a:prstGeom>
              <a:blipFill>
                <a:blip r:embed="rId6"/>
                <a:stretch>
                  <a:fillRect l="-4082" r="-61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340169-1DDC-4B0F-85DC-929A437A946D}"/>
                  </a:ext>
                </a:extLst>
              </p:cNvPr>
              <p:cNvSpPr txBox="1"/>
              <p:nvPr/>
            </p:nvSpPr>
            <p:spPr>
              <a:xfrm>
                <a:off x="2087432" y="308354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340169-1DDC-4B0F-85DC-929A437A9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32" y="3083545"/>
                <a:ext cx="298159" cy="369332"/>
              </a:xfrm>
              <a:prstGeom prst="rect">
                <a:avLst/>
              </a:prstGeom>
              <a:blipFill>
                <a:blip r:embed="rId7"/>
                <a:stretch>
                  <a:fillRect l="-20408" r="-2040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F7C4EE-A4D0-427C-9EC5-E56A4465E5B9}"/>
                  </a:ext>
                </a:extLst>
              </p:cNvPr>
              <p:cNvSpPr txBox="1"/>
              <p:nvPr/>
            </p:nvSpPr>
            <p:spPr>
              <a:xfrm>
                <a:off x="2385591" y="3490537"/>
                <a:ext cx="833049" cy="838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3F7C4EE-A4D0-427C-9EC5-E56A4465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91" y="3490537"/>
                <a:ext cx="833049" cy="8384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D2DA41-F818-407B-9EBD-7E59B5D7F44C}"/>
                  </a:ext>
                </a:extLst>
              </p:cNvPr>
              <p:cNvSpPr txBox="1"/>
              <p:nvPr/>
            </p:nvSpPr>
            <p:spPr>
              <a:xfrm>
                <a:off x="3795749" y="3418064"/>
                <a:ext cx="790806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2D2DA41-F818-407B-9EBD-7E59B5D7F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749" y="3418064"/>
                <a:ext cx="790806" cy="538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18BF8-65EE-4142-9F4D-A0A597E84ADC}"/>
                  </a:ext>
                </a:extLst>
              </p:cNvPr>
              <p:cNvSpPr txBox="1"/>
              <p:nvPr/>
            </p:nvSpPr>
            <p:spPr>
              <a:xfrm>
                <a:off x="5364088" y="4099810"/>
                <a:ext cx="2984343" cy="667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b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ru-RU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18BF8-65EE-4142-9F4D-A0A597E8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99810"/>
                <a:ext cx="2984343" cy="667940"/>
              </a:xfrm>
              <a:prstGeom prst="rect">
                <a:avLst/>
              </a:prstGeom>
              <a:blipFill>
                <a:blip r:embed="rId10"/>
                <a:stretch>
                  <a:fillRect l="-7566" t="-917" b="-15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92CF1C-F417-44EE-8873-882129BFF6F0}"/>
                  </a:ext>
                </a:extLst>
              </p:cNvPr>
              <p:cNvSpPr txBox="1"/>
              <p:nvPr/>
            </p:nvSpPr>
            <p:spPr>
              <a:xfrm>
                <a:off x="3940401" y="1909815"/>
                <a:ext cx="4709160" cy="1185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+11=0</m:t>
                      </m:r>
                    </m:oMath>
                  </m:oMathPara>
                </a14:m>
                <a:endParaRPr lang="en-US" sz="2400" b="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D92CF1C-F417-44EE-8873-882129BFF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401" y="1909815"/>
                <a:ext cx="4709160" cy="1185004"/>
              </a:xfrm>
              <a:prstGeom prst="rect">
                <a:avLst/>
              </a:prstGeom>
              <a:blipFill>
                <a:blip r:embed="rId11"/>
                <a:stretch>
                  <a:fillRect l="-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вал 25">
            <a:extLst>
              <a:ext uri="{FF2B5EF4-FFF2-40B4-BE49-F238E27FC236}">
                <a16:creationId xmlns:a16="http://schemas.microsoft.com/office/drawing/2014/main" id="{263E8D4C-8669-49D3-837E-986F0FAD36EC}"/>
              </a:ext>
            </a:extLst>
          </p:cNvPr>
          <p:cNvSpPr/>
          <p:nvPr/>
        </p:nvSpPr>
        <p:spPr>
          <a:xfrm>
            <a:off x="2866370" y="3335886"/>
            <a:ext cx="107983" cy="1169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D3C6A0F-780B-45FC-8CFB-F55FBBB0CCE3}"/>
              </a:ext>
            </a:extLst>
          </p:cNvPr>
          <p:cNvSpPr/>
          <p:nvPr/>
        </p:nvSpPr>
        <p:spPr>
          <a:xfrm>
            <a:off x="4121399" y="3342253"/>
            <a:ext cx="99090" cy="9218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53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6" grpId="0"/>
      <p:bldP spid="2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РАЦИОНАЛЬНЫЕ НЕРАВЕНСТВА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302079" y="873942"/>
                <a:ext cx="8568952" cy="404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4.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систему неравенств: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−8≤1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+3&gt;5</m:t>
                            </m:r>
                          </m:e>
                        </m:eqArr>
                      </m:e>
                    </m:d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Упрощая каждое неравенство системы, получим: 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≤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1+8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&gt;5−3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≤9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&gt;2</m:t>
                            </m:r>
                          </m:e>
                        </m:eqAr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 есть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≤3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&gt;0,5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Значит, решение нашей системы есть множество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ru-RU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являющееся общей частью интервалов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;3]</m:t>
                    </m:r>
                  </m:oMath>
                </a14:m>
                <a:r>
                  <a:rPr lang="en-US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Cyrl-UZ" sz="24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uz-Cyrl-UZ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,5;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∞)</m:t>
                    </m:r>
                  </m:oMath>
                </a14:m>
                <a:endParaRPr lang="ru-RU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79" y="873942"/>
                <a:ext cx="8568952" cy="4041106"/>
              </a:xfrm>
              <a:prstGeom prst="rect">
                <a:avLst/>
              </a:prstGeom>
              <a:blipFill>
                <a:blip r:embed="rId3"/>
                <a:stretch>
                  <a:fillRect l="-1352" r="-1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557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РАЦИОНАЛЬНЫЕ НЕРАВЕНСТВА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287524" y="870772"/>
                <a:ext cx="8568952" cy="3916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en-US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систему неравенств: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(3−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)(4+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)≥0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(2+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)(5−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)&lt;0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Решим каждое неравенство системы.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Решением первого неравенства является интервал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−4,3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а решением второго неравенства-множество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∞;2)∪(5;∞)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Решением  нашей системы является общая часть этих множеств, то есть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[−4;2)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870772"/>
                <a:ext cx="8568952" cy="3916970"/>
              </a:xfrm>
              <a:prstGeom prst="rect">
                <a:avLst/>
              </a:prstGeom>
              <a:blipFill>
                <a:blip r:embed="rId3"/>
                <a:stretch>
                  <a:fillRect l="-1351" t="-1402" r="-1138" b="-2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339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РАЦИОНАЛЬНЫЕ НЕРАВЕНСТВА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287524" y="870772"/>
                <a:ext cx="8568952" cy="38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</a:t>
                </a:r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систему неравенств: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−5≤7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+1≻−2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eqAr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≥−5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≥−5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−1,25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&gt;0,5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870772"/>
                <a:ext cx="8568952" cy="3803092"/>
              </a:xfrm>
              <a:prstGeom prst="rect">
                <a:avLst/>
              </a:prstGeom>
              <a:blipFill>
                <a:blip r:embed="rId3"/>
                <a:stretch>
                  <a:fillRect l="-1351" t="-1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40D34AD-74FB-4758-ACCE-F9C96D435E40}"/>
              </a:ext>
            </a:extLst>
          </p:cNvPr>
          <p:cNvCxnSpPr>
            <a:cxnSpLocks/>
          </p:cNvCxnSpPr>
          <p:nvPr/>
        </p:nvCxnSpPr>
        <p:spPr>
          <a:xfrm>
            <a:off x="4067944" y="2499742"/>
            <a:ext cx="39604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20A523DF-879C-43A8-B0D8-9D514A04F91C}"/>
              </a:ext>
            </a:extLst>
          </p:cNvPr>
          <p:cNvSpPr/>
          <p:nvPr/>
        </p:nvSpPr>
        <p:spPr>
          <a:xfrm>
            <a:off x="5269592" y="2463736"/>
            <a:ext cx="94496" cy="1080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79C727AF-D72F-4620-8653-AB10AFB9C6CF}"/>
              </a:ext>
            </a:extLst>
          </p:cNvPr>
          <p:cNvSpPr/>
          <p:nvPr/>
        </p:nvSpPr>
        <p:spPr>
          <a:xfrm>
            <a:off x="6554492" y="2463735"/>
            <a:ext cx="94496" cy="10800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455A76EB-BE6A-4F57-966F-33C37DA9ED87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6937022" y="1444381"/>
            <a:ext cx="684073" cy="135463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E217E96F-9D4F-42FE-AAEE-7FD81BABB9BE}"/>
              </a:ext>
            </a:extLst>
          </p:cNvPr>
          <p:cNvCxnSpPr>
            <a:stCxn id="5" idx="2"/>
          </p:cNvCxnSpPr>
          <p:nvPr/>
        </p:nvCxnSpPr>
        <p:spPr>
          <a:xfrm rot="10800000" flipH="1">
            <a:off x="5269591" y="2121699"/>
            <a:ext cx="2686785" cy="396040"/>
          </a:xfrm>
          <a:prstGeom prst="bentConnector3">
            <a:avLst>
              <a:gd name="adj1" fmla="val 1135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9575818-639E-4E25-8346-DCA6DF5DAD59}"/>
              </a:ext>
            </a:extLst>
          </p:cNvPr>
          <p:cNvSpPr/>
          <p:nvPr/>
        </p:nvSpPr>
        <p:spPr>
          <a:xfrm>
            <a:off x="6648988" y="2166702"/>
            <a:ext cx="1163372" cy="3060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382DDF-5204-42EB-AE2F-93AF32691C33}"/>
                  </a:ext>
                </a:extLst>
              </p:cNvPr>
              <p:cNvSpPr txBox="1"/>
              <p:nvPr/>
            </p:nvSpPr>
            <p:spPr>
              <a:xfrm>
                <a:off x="4743004" y="2622977"/>
                <a:ext cx="105317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−1,25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382DDF-5204-42EB-AE2F-93AF3269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04" y="2622977"/>
                <a:ext cx="1053173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67DD7-035A-48FD-A1B8-9F6F5C35E517}"/>
                  </a:ext>
                </a:extLst>
              </p:cNvPr>
              <p:cNvSpPr txBox="1"/>
              <p:nvPr/>
            </p:nvSpPr>
            <p:spPr>
              <a:xfrm>
                <a:off x="6363653" y="2598749"/>
                <a:ext cx="57066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67DD7-035A-48FD-A1B8-9F6F5C35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653" y="2598749"/>
                <a:ext cx="570669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44BBF2-F604-49BE-92B5-F2D5B472F9C3}"/>
                  </a:ext>
                </a:extLst>
              </p:cNvPr>
              <p:cNvSpPr txBox="1"/>
              <p:nvPr/>
            </p:nvSpPr>
            <p:spPr>
              <a:xfrm>
                <a:off x="4427984" y="4200711"/>
                <a:ext cx="261135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Ответ:(0,5;</m:t>
                      </m:r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m:oMathPara>
                </a14:m>
                <a:endParaRPr lang="ru-RU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44BBF2-F604-49BE-92B5-F2D5B472F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00711"/>
                <a:ext cx="2611356" cy="446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962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4" grpId="0" animBg="1"/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ПРОСТЫЕ РАЦИОНАЛЬНЫЕ НЕРАВЕНСТВА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287524" y="870772"/>
                <a:ext cx="8568952" cy="38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</a:t>
                </a:r>
                <a:r>
                  <a:rPr lang="ru-RU" sz="2700" b="1" i="1" dirty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Решите систему неравенств: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+5≤7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−1≻−3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eqArr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&gt;3+1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1,25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&gt;0,8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870772"/>
                <a:ext cx="8568952" cy="3803092"/>
              </a:xfrm>
              <a:prstGeom prst="rect">
                <a:avLst/>
              </a:prstGeom>
              <a:blipFill>
                <a:blip r:embed="rId3"/>
                <a:stretch>
                  <a:fillRect l="-1351" t="-1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40D34AD-74FB-4758-ACCE-F9C96D435E40}"/>
              </a:ext>
            </a:extLst>
          </p:cNvPr>
          <p:cNvCxnSpPr>
            <a:cxnSpLocks/>
          </p:cNvCxnSpPr>
          <p:nvPr/>
        </p:nvCxnSpPr>
        <p:spPr>
          <a:xfrm>
            <a:off x="4067944" y="2499742"/>
            <a:ext cx="39604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79C727AF-D72F-4620-8653-AB10AFB9C6CF}"/>
              </a:ext>
            </a:extLst>
          </p:cNvPr>
          <p:cNvSpPr/>
          <p:nvPr/>
        </p:nvSpPr>
        <p:spPr>
          <a:xfrm>
            <a:off x="5212471" y="2445739"/>
            <a:ext cx="94496" cy="10800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455A76EB-BE6A-4F57-966F-33C37DA9ED87}"/>
              </a:ext>
            </a:extLst>
          </p:cNvPr>
          <p:cNvCxnSpPr>
            <a:cxnSpLocks/>
          </p:cNvCxnSpPr>
          <p:nvPr/>
        </p:nvCxnSpPr>
        <p:spPr>
          <a:xfrm flipV="1">
            <a:off x="5259721" y="1818506"/>
            <a:ext cx="2740460" cy="627234"/>
          </a:xfrm>
          <a:prstGeom prst="bentConnector3">
            <a:avLst>
              <a:gd name="adj1" fmla="val 22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E217E96F-9D4F-42FE-AAEE-7FD81BABB9BE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 flipH="1">
            <a:off x="6606325" y="2140650"/>
            <a:ext cx="1393854" cy="337088"/>
          </a:xfrm>
          <a:prstGeom prst="bentConnector3">
            <a:avLst>
              <a:gd name="adj1" fmla="val 164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9575818-639E-4E25-8346-DCA6DF5DAD59}"/>
              </a:ext>
            </a:extLst>
          </p:cNvPr>
          <p:cNvSpPr/>
          <p:nvPr/>
        </p:nvSpPr>
        <p:spPr>
          <a:xfrm>
            <a:off x="6656571" y="2166709"/>
            <a:ext cx="1163372" cy="3060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382DDF-5204-42EB-AE2F-93AF32691C33}"/>
                  </a:ext>
                </a:extLst>
              </p:cNvPr>
              <p:cNvSpPr txBox="1"/>
              <p:nvPr/>
            </p:nvSpPr>
            <p:spPr>
              <a:xfrm>
                <a:off x="4974386" y="2598749"/>
                <a:ext cx="57066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382DDF-5204-42EB-AE2F-93AF32691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86" y="2598749"/>
                <a:ext cx="570669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67DD7-035A-48FD-A1B8-9F6F5C35E517}"/>
                  </a:ext>
                </a:extLst>
              </p:cNvPr>
              <p:cNvSpPr txBox="1"/>
              <p:nvPr/>
            </p:nvSpPr>
            <p:spPr>
              <a:xfrm>
                <a:off x="6363653" y="2598749"/>
                <a:ext cx="77585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,25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467DD7-035A-48FD-A1B8-9F6F5C35E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653" y="2598749"/>
                <a:ext cx="775853" cy="44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20A523DF-879C-43A8-B0D8-9D514A04F91C}"/>
              </a:ext>
            </a:extLst>
          </p:cNvPr>
          <p:cNvSpPr/>
          <p:nvPr/>
        </p:nvSpPr>
        <p:spPr>
          <a:xfrm>
            <a:off x="6606325" y="2423735"/>
            <a:ext cx="94496" cy="1080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53F98-56A3-4B6A-B17F-3157AD78672B}"/>
                  </a:ext>
                </a:extLst>
              </p:cNvPr>
              <p:cNvSpPr txBox="1"/>
              <p:nvPr/>
            </p:nvSpPr>
            <p:spPr>
              <a:xfrm>
                <a:off x="3695405" y="4101710"/>
                <a:ext cx="4705518" cy="5386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1,25;</m:t>
                      </m:r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m:oMathPara>
                </a14:m>
                <a:endParaRPr lang="ru-RU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53F98-56A3-4B6A-B17F-3157AD786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405" y="4101710"/>
                <a:ext cx="4705518" cy="538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9190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/>
      <p:bldP spid="2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14556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ПРОСТЫЕ РАЦИОНАЛЬНЫЕ НЕРАВЕНСТВА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/>
              <p:nvPr/>
            </p:nvSpPr>
            <p:spPr>
              <a:xfrm>
                <a:off x="287524" y="920341"/>
                <a:ext cx="8568952" cy="38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7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55</a:t>
                </a:r>
                <a:r>
                  <a:rPr kumimoji="0" lang="ru-RU" sz="27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ru-RU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Решите систему неравенств:</a:t>
                </a: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457200" marR="0" lvl="0" indent="-45720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2(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−5)≤4(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+3)</m:t>
                            </m:r>
                          </m:e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−1≻−5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R="0" lvl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−10≤4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+12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−1≻−5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R="0" lvl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−2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≥−10−12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≻−5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R="0" lvl="0" algn="l" defTabSz="144976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≥−22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≻1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2B00C43-EDF0-4997-878F-B67399181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920341"/>
                <a:ext cx="8568952" cy="3803092"/>
              </a:xfrm>
              <a:prstGeom prst="rect">
                <a:avLst/>
              </a:prstGeom>
              <a:blipFill>
                <a:blip r:embed="rId3"/>
                <a:stretch>
                  <a:fillRect l="-1351" t="-1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A40D34AD-74FB-4758-ACCE-F9C96D435E40}"/>
              </a:ext>
            </a:extLst>
          </p:cNvPr>
          <p:cNvCxnSpPr>
            <a:cxnSpLocks/>
          </p:cNvCxnSpPr>
          <p:nvPr/>
        </p:nvCxnSpPr>
        <p:spPr>
          <a:xfrm>
            <a:off x="4067944" y="2499742"/>
            <a:ext cx="39604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455A76EB-BE6A-4F57-966F-33C37DA9ED87}"/>
              </a:ext>
            </a:extLst>
          </p:cNvPr>
          <p:cNvCxnSpPr>
            <a:cxnSpLocks/>
          </p:cNvCxnSpPr>
          <p:nvPr/>
        </p:nvCxnSpPr>
        <p:spPr>
          <a:xfrm flipV="1">
            <a:off x="5259721" y="1818506"/>
            <a:ext cx="2740460" cy="627234"/>
          </a:xfrm>
          <a:prstGeom prst="bentConnector3">
            <a:avLst>
              <a:gd name="adj1" fmla="val 22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: уступ 21">
            <a:extLst>
              <a:ext uri="{FF2B5EF4-FFF2-40B4-BE49-F238E27FC236}">
                <a16:creationId xmlns:a16="http://schemas.microsoft.com/office/drawing/2014/main" id="{E217E96F-9D4F-42FE-AAEE-7FD81BABB9BE}"/>
              </a:ext>
            </a:extLst>
          </p:cNvPr>
          <p:cNvCxnSpPr>
            <a:cxnSpLocks/>
            <a:stCxn id="5" idx="2"/>
          </p:cNvCxnSpPr>
          <p:nvPr/>
        </p:nvCxnSpPr>
        <p:spPr>
          <a:xfrm rot="10800000" flipH="1">
            <a:off x="6606325" y="2140650"/>
            <a:ext cx="1393854" cy="337088"/>
          </a:xfrm>
          <a:prstGeom prst="bentConnector3">
            <a:avLst>
              <a:gd name="adj1" fmla="val 164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9575818-639E-4E25-8346-DCA6DF5DAD59}"/>
              </a:ext>
            </a:extLst>
          </p:cNvPr>
          <p:cNvSpPr/>
          <p:nvPr/>
        </p:nvSpPr>
        <p:spPr>
          <a:xfrm>
            <a:off x="6656571" y="2166709"/>
            <a:ext cx="1163372" cy="30603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382DDF-5204-42EB-AE2F-93AF32691C33}"/>
              </a:ext>
            </a:extLst>
          </p:cNvPr>
          <p:cNvSpPr txBox="1"/>
          <p:nvPr/>
        </p:nvSpPr>
        <p:spPr>
          <a:xfrm>
            <a:off x="4974386" y="2598749"/>
            <a:ext cx="492122" cy="4462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-11</a:t>
            </a:r>
            <a:endParaRPr kumimoji="0" lang="ru-RU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79C727AF-D72F-4620-8653-AB10AFB9C6CF}"/>
              </a:ext>
            </a:extLst>
          </p:cNvPr>
          <p:cNvSpPr/>
          <p:nvPr/>
        </p:nvSpPr>
        <p:spPr>
          <a:xfrm>
            <a:off x="5212471" y="2445739"/>
            <a:ext cx="94496" cy="108005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20A523DF-879C-43A8-B0D8-9D514A04F91C}"/>
              </a:ext>
            </a:extLst>
          </p:cNvPr>
          <p:cNvSpPr/>
          <p:nvPr/>
        </p:nvSpPr>
        <p:spPr>
          <a:xfrm>
            <a:off x="6606325" y="2423735"/>
            <a:ext cx="94496" cy="108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C97182-6126-4424-9795-81CDEF33342D}"/>
                  </a:ext>
                </a:extLst>
              </p:cNvPr>
              <p:cNvSpPr txBox="1"/>
              <p:nvPr/>
            </p:nvSpPr>
            <p:spPr>
              <a:xfrm>
                <a:off x="6509302" y="2643758"/>
                <a:ext cx="288541" cy="836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CC97182-6126-4424-9795-81CDEF333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302" y="2643758"/>
                <a:ext cx="288541" cy="836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674AF4-1181-44CD-B85F-BA9FE13BA110}"/>
                  </a:ext>
                </a:extLst>
              </p:cNvPr>
              <p:cNvSpPr txBox="1"/>
              <p:nvPr/>
            </p:nvSpPr>
            <p:spPr>
              <a:xfrm>
                <a:off x="3779912" y="4128711"/>
                <a:ext cx="4705518" cy="929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Ответ:(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∞)</m:t>
                      </m:r>
                    </m:oMath>
                  </m:oMathPara>
                </a14:m>
                <a:endParaRPr lang="ru-RU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674AF4-1181-44CD-B85F-BA9FE13BA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128711"/>
                <a:ext cx="4705518" cy="929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6508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9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45276ff445974ea4c4ae548255ccea9a7056a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14908</TotalTime>
  <Words>247</Words>
  <Application>Microsoft Office PowerPoint</Application>
  <PresentationFormat>Экран (16:9)</PresentationFormat>
  <Paragraphs>119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Админ</cp:lastModifiedBy>
  <cp:revision>1275</cp:revision>
  <dcterms:created xsi:type="dcterms:W3CDTF">2020-04-09T07:32:19Z</dcterms:created>
  <dcterms:modified xsi:type="dcterms:W3CDTF">2020-12-21T07:01:24Z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