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2" r:id="rId19"/>
    <p:sldId id="283" r:id="rId20"/>
    <p:sldId id="284" r:id="rId21"/>
    <p:sldId id="285" r:id="rId22"/>
    <p:sldId id="277" r:id="rId23"/>
    <p:sldId id="278" r:id="rId24"/>
    <p:sldId id="279" r:id="rId25"/>
    <p:sldId id="280" r:id="rId26"/>
    <p:sldId id="2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19CE1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2403-2E11-4125-BBDC-9FAB424B4DEB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C24F-0499-44B9-BCD9-46B1CA05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4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2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BEE0-E278-4AB1-A1D8-0BEE6CD734B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jpe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8.jpe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=""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2365699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=""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2329478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 11 класс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70811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Геометрия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=""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=""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349390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Вписанные в шар и описанные вокруг него многогранники и тела вращения.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D46FE37-1FA4-4C25-A7E9-0E70E93E981D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101" y="388116"/>
            <a:ext cx="8637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образующая цилиндра равна диаметру его оснований, то вокруг него можно описать шар.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997F3B88-DB73-4289-BF0B-F12B5FE53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411178" y="107576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6362F6-51C2-4CBB-B637-8BD93F1E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7638" y="3065112"/>
            <a:ext cx="3513278" cy="3192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1655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7ED9860-C286-4CBE-9F9D-7B1E6A56C919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023" y="393776"/>
            <a:ext cx="85364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шар вписан в цилиндр, то осевое сечение цилиндра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квадрат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радиус шара- будет равен радиусу основания цилиндра.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578" y="3563875"/>
                <a:ext cx="110419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-высота цилиндра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ru-RU" sz="40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радиус основания цилиндра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радиус шара, то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8" y="3563875"/>
                <a:ext cx="11041992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932" t="-8295" r="-1932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3353" y="5633488"/>
                <a:ext cx="212615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53" y="5633488"/>
                <a:ext cx="212615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0540" y="5633488"/>
                <a:ext cx="170136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40" y="5633488"/>
                <a:ext cx="170136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66788C94-3ACF-4B9C-8B57-1E1EDA144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411178" y="107576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6593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1F30D29-F5CA-4578-BFD9-BED1D7B6D622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226" y="358768"/>
                <a:ext cx="869594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Если вокруг цилиндра , диагональ осевого сечения которого равна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описан шар радиуса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то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6" y="358768"/>
                <a:ext cx="8695945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453" r="-2453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694" y="3291687"/>
                <a:ext cx="213577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4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694" y="3291687"/>
                <a:ext cx="2135777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AA73DA89-BC68-46B4-BD73-016F20C4B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411178" y="107576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362F6-51C2-4CBB-B637-8BD93F1E3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6194" y="4124644"/>
            <a:ext cx="2476289" cy="2406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1450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9D50435-70E9-430C-9FA9-BF848759BFCE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479" y="378725"/>
            <a:ext cx="10899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вершина конуса и окружность его основания лежат на поверхности шара, то говорят , что </a:t>
            </a:r>
            <a:r>
              <a:rPr lang="ru-RU" sz="32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конус вписан в шар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1047" y="4968578"/>
            <a:ext cx="65347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Шар называется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описанным около  конуса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артинки по запросу &quot;конус вписан в шар радиус основания конуса равен радиусу шар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24304" r="30731" b="20695"/>
          <a:stretch/>
        </p:blipFill>
        <p:spPr bwMode="auto">
          <a:xfrm>
            <a:off x="4495801" y="1963259"/>
            <a:ext cx="3099016" cy="28046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E8722692-A2C7-4BAF-AB2B-9016A754F77B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537" y="489717"/>
            <a:ext cx="1095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поверхность шара будет касаться основания конуса и его боковой поверхности, то говорят, что </a:t>
            </a:r>
            <a:r>
              <a:rPr lang="ru-RU" sz="28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 вписан в конус</a:t>
            </a:r>
            <a:r>
              <a:rPr lang="en-US" sz="28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6829" y="5021640"/>
            <a:ext cx="6598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Конус называют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описанным вокруг шара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&quot;конус вписан в шар радиус основания конуса равен радиусу шар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719" r="25640" b="18692"/>
          <a:stretch/>
        </p:blipFill>
        <p:spPr bwMode="auto">
          <a:xfrm>
            <a:off x="4548467" y="2054503"/>
            <a:ext cx="2859741" cy="2770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65B387E-46C8-4EB4-BE2D-CED0FE28193F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7019" y="504231"/>
                <a:ext cx="8754067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в конус  с радиусом основания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углом между образующей и плоскостью основания равен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вписан шар радиуса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то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9" y="504231"/>
                <a:ext cx="8754067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2437" t="-3462" r="-2507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1140" y="4842329"/>
                <a:ext cx="52897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𝑹𝒔𝒊𝒏</m:t>
                      </m:r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40" y="4842329"/>
                <a:ext cx="528971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EA0A9CFE-3051-4CA7-8CAC-3C9ADAA72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411178" y="107576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8221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BC5BD1F-6EDD-4BD5-98E3-9D03F8F6F03F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789" y="951256"/>
                <a:ext cx="897438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Если вокруг конуса с высотой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образующей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описан  шар </a:t>
                </a:r>
              </a:p>
              <a:p>
                <a:pPr algn="just"/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адиуса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то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9" y="951256"/>
                <a:ext cx="8974389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2446" t="-5660" r="-2378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0969" y="3429000"/>
                <a:ext cx="253165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69" y="3429000"/>
                <a:ext cx="253165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E992F071-0296-45B6-A1FE-FCDB96830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411178" y="107576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5399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B4F33837-A16D-4010-BBFD-1C3904B2B909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615" y="537279"/>
                <a:ext cx="885916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в усеченный конус с радиусами оснований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и высотой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образующей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вписан шар радиуса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то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5" y="537279"/>
                <a:ext cx="8859168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2409" t="-4296" r="-2478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8473" y="4395752"/>
                <a:ext cx="2015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73" y="4395752"/>
                <a:ext cx="201503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5958" y="4395752"/>
                <a:ext cx="22169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58" y="4395752"/>
                <a:ext cx="221695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BB33CB8C-CF95-4D36-BD1E-BC95EB843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411178" y="107576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1921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00B0F0"/>
              </a:gs>
              <a:gs pos="99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№1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4862" y="952696"/>
                <a:ext cx="10291482" cy="316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Найти радиус шара, описанного вокруг куба,  полная поверхность которого равна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anose="020B0604020202020204" pitchFamily="34" charset="0"/>
                          </a:rPr>
                          <m:t> см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2" y="952696"/>
                <a:ext cx="10291482" cy="3162341"/>
              </a:xfrm>
              <a:prstGeom prst="rect">
                <a:avLst/>
              </a:prstGeom>
              <a:blipFill rotWithShape="1">
                <a:blip r:embed="rId2"/>
                <a:stretch>
                  <a:fillRect l="-2370" r="-2429" b="-4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=""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267" y="1059615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4267" y="1802671"/>
                <a:ext cx="34678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полн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72 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267" y="1802671"/>
                <a:ext cx="3467809" cy="6294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137762" y="1162050"/>
            <a:ext cx="4149364" cy="4171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98747" y="2600741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477999" y="3559639"/>
                <a:ext cx="2121030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шар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99" y="3559639"/>
                <a:ext cx="2121030" cy="670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Картинки по запросу &quot;задачи решение описанной shar  k kub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05" y="1548298"/>
            <a:ext cx="3359150" cy="33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36CB8945-5082-4F0F-AF3B-E92D517D462B}"/>
              </a:ext>
            </a:extLst>
          </p:cNvPr>
          <p:cNvSpPr/>
          <p:nvPr/>
        </p:nvSpPr>
        <p:spPr>
          <a:xfrm>
            <a:off x="134471" y="116541"/>
            <a:ext cx="11940988" cy="663388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07BF6A-1381-4C1D-978A-D03FBA49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103" y="1913455"/>
            <a:ext cx="2987711" cy="2752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D354EFC4-D6EA-495A-A9B3-71A0E74E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4" y="4851482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BC338E2-4618-4AAD-A778-7B30498E0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20295" y="4776745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818" y="373639"/>
            <a:ext cx="11358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все вершины многогранника лежат на поверхности шара, то считается , что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многогранник вписан в шар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9196" y="4811432"/>
            <a:ext cx="6771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Шар называется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описанным вокруг многогранника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219075"/>
            <a:ext cx="11704320" cy="63436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376" y="768636"/>
                <a:ext cx="286508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полн.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6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76" y="768636"/>
                <a:ext cx="2865080" cy="6294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137762" y="923925"/>
            <a:ext cx="4501788" cy="460057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задачи решение описанной shar  k kub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05" y="1548298"/>
            <a:ext cx="3359150" cy="33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3376" y="1693265"/>
                <a:ext cx="2536913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 полн.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76" y="1693265"/>
                <a:ext cx="2536913" cy="12526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376" y="3282594"/>
                <a:ext cx="5170903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𝟕𝟐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76" y="3282594"/>
                <a:ext cx="5170903" cy="1252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376" y="4747372"/>
                <a:ext cx="2846805" cy="673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</a:rPr>
                      <m:t> см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76" y="4747372"/>
                <a:ext cx="2846805" cy="6735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4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219076"/>
            <a:ext cx="11704320" cy="6076950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2851" y="496609"/>
                <a:ext cx="2771913" cy="75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 куб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51" y="496609"/>
                <a:ext cx="2771913" cy="7589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109786" y="581025"/>
            <a:ext cx="4501788" cy="460057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задачи решение описанной shar  k kub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51" y="1181585"/>
            <a:ext cx="3359150" cy="33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2851" y="1548298"/>
                <a:ext cx="4761496" cy="75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куб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40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51" y="1548298"/>
                <a:ext cx="4761496" cy="758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0457" y="2659753"/>
                <a:ext cx="4469493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40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57" y="2659753"/>
                <a:ext cx="4469493" cy="6881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6572" y="3784312"/>
                <a:ext cx="4910896" cy="1190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ru-RU" sz="4000" b="1" i="1" smtClean="0">
                                  <a:latin typeface="Cambria Math"/>
                                </a:rPr>
                                <m:t> куб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72" y="3784312"/>
                <a:ext cx="4910896" cy="11901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7">
                <a:extLst>
                  <a:ext uri="{FF2B5EF4-FFF2-40B4-BE49-F238E27FC236}">
                    <a16:creationId xmlns="" xmlns:a16="http://schemas.microsoft.com/office/drawing/2014/main" id="{1D65D324-9E1E-4B94-A981-75356A075F64}"/>
                  </a:ext>
                </a:extLst>
              </p:cNvPr>
              <p:cNvSpPr/>
              <p:nvPr/>
            </p:nvSpPr>
            <p:spPr>
              <a:xfrm>
                <a:off x="4470841" y="5996974"/>
                <a:ext cx="3865220" cy="620344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 см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: скругленные углы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841" y="5996974"/>
                <a:ext cx="3865220" cy="620344"/>
              </a:xfrm>
              <a:prstGeom prst="roundRect">
                <a:avLst/>
              </a:prstGeom>
              <a:blipFill rotWithShape="1">
                <a:blip r:embed="rId9"/>
                <a:stretch>
                  <a:fillRect t="-19266" b="-422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9637" y="1149636"/>
                <a:ext cx="10291482" cy="286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Высота конуса, </a:t>
                </a:r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писанного в шар равна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радиус основания равен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400" b="1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радиус шара.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37" y="1149636"/>
                <a:ext cx="10291482" cy="2864439"/>
              </a:xfrm>
              <a:prstGeom prst="rect">
                <a:avLst/>
              </a:prstGeom>
              <a:blipFill rotWithShape="1">
                <a:blip r:embed="rId2"/>
                <a:stretch>
                  <a:fillRect l="-2368" t="-4478" r="-2368" b="-9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7">
            <a:extLst>
              <a:ext uri="{FF2B5EF4-FFF2-40B4-BE49-F238E27FC236}">
                <a16:creationId xmlns=""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00B0F0"/>
              </a:gs>
              <a:gs pos="99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№2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=""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2909" y="1162050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2909" y="1905106"/>
                <a:ext cx="25515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09" y="1905106"/>
                <a:ext cx="2551596" cy="6155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137762" y="1162050"/>
            <a:ext cx="4149364" cy="4171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3224" y="2557940"/>
                <a:ext cx="4656211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4" y="2557940"/>
                <a:ext cx="4656211" cy="688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83224" y="3290266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532909" y="4095678"/>
                <a:ext cx="203927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шар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09" y="4095678"/>
                <a:ext cx="2039276" cy="6707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Картинки по запросу &quot;opisannoy shar v konu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13" y="1728918"/>
            <a:ext cx="3722662" cy="34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151750" y="3437319"/>
            <a:ext cx="116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268292" y="3426014"/>
            <a:ext cx="0" cy="84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6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170329"/>
            <a:ext cx="11704320" cy="6504791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0664" y="1036052"/>
                <a:ext cx="420602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4" y="1036052"/>
                <a:ext cx="4206023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236374" y="493520"/>
            <a:ext cx="4149364" cy="4171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0664" y="1552865"/>
                <a:ext cx="5790496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4" y="1552865"/>
                <a:ext cx="5790496" cy="874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820664" y="3241970"/>
                <a:ext cx="14234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𝑨𝑺𝑩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4" y="3241970"/>
                <a:ext cx="142346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91444" y="2492353"/>
                <a:ext cx="25467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4" y="2492353"/>
                <a:ext cx="2546787" cy="6155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87794" y="4020752"/>
                <a:ext cx="38464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4" y="4020752"/>
                <a:ext cx="3846438" cy="6155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87794" y="4918011"/>
                <a:ext cx="723569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4" y="4918011"/>
                <a:ext cx="7235699" cy="6881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9251576" y="2590800"/>
            <a:ext cx="116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68118" y="2579495"/>
            <a:ext cx="0" cy="84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874078" y="391165"/>
                <a:ext cx="14891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𝑩𝑶𝑪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78" y="391165"/>
                <a:ext cx="148919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Картинки по запросу &quot;opisannoy shar v konus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45" y="760589"/>
            <a:ext cx="3722662" cy="34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=""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170329"/>
            <a:ext cx="11704320" cy="6173321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236374" y="493520"/>
            <a:ext cx="4149364" cy="4171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&quot;opisannoy shar v konu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25" y="885707"/>
            <a:ext cx="3722662" cy="34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251576" y="2590800"/>
            <a:ext cx="116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68118" y="2579495"/>
            <a:ext cx="0" cy="84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12292" y="267125"/>
                <a:ext cx="3597075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𝑨𝑺𝑩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𝑺𝑶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2" y="267125"/>
                <a:ext cx="3597075" cy="797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: скругленные углы 7">
                <a:extLst>
                  <a:ext uri="{FF2B5EF4-FFF2-40B4-BE49-F238E27FC236}">
                    <a16:creationId xmlns="" xmlns:a16="http://schemas.microsoft.com/office/drawing/2014/main" id="{1D65D324-9E1E-4B94-A981-75356A075F64}"/>
                  </a:ext>
                </a:extLst>
              </p:cNvPr>
              <p:cNvSpPr/>
              <p:nvPr/>
            </p:nvSpPr>
            <p:spPr>
              <a:xfrm>
                <a:off x="4470841" y="5996974"/>
                <a:ext cx="3865220" cy="620344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см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: скругленные углы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841" y="5996974"/>
                <a:ext cx="3865220" cy="620344"/>
              </a:xfrm>
              <a:prstGeom prst="roundRect">
                <a:avLst/>
              </a:prstGeom>
              <a:blipFill rotWithShape="1">
                <a:blip r:embed="rId5"/>
                <a:stretch>
                  <a:fillRect t="-19266" b="-422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12292" y="1250325"/>
                <a:ext cx="4947124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𝑨𝑺𝑩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2" y="1250325"/>
                <a:ext cx="4947124" cy="888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12292" y="2412506"/>
                <a:ext cx="3616439" cy="96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шар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𝑨𝑺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𝑺𝑩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𝑨𝑺𝑩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2" y="2412506"/>
                <a:ext cx="3616439" cy="965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712292" y="3769738"/>
                <a:ext cx="5064207" cy="1018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шар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см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2" y="3769738"/>
                <a:ext cx="5064207" cy="10183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3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выполнения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847843" y="3924882"/>
            <a:ext cx="3067492" cy="2701001"/>
          </a:xfrm>
          <a:prstGeom prst="ellipse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1656321" y="1797610"/>
            <a:ext cx="6992379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31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51716" y="1763086"/>
            <a:ext cx="6305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3-154 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страница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9FDFDB5-7998-4036-8271-FAAA366385EA}"/>
              </a:ext>
            </a:extLst>
          </p:cNvPr>
          <p:cNvSpPr/>
          <p:nvPr/>
        </p:nvSpPr>
        <p:spPr>
          <a:xfrm>
            <a:off x="253219" y="1303485"/>
            <a:ext cx="11662116" cy="5322398"/>
          </a:xfrm>
          <a:prstGeom prst="roundRect">
            <a:avLst>
              <a:gd name="adj" fmla="val 29618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6551" y="3536641"/>
            <a:ext cx="2598863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31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525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85414" y="5216764"/>
            <a:ext cx="2598863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31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534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1318" y="3536641"/>
            <a:ext cx="2598863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31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95600" y="2777272"/>
            <a:ext cx="2351644" cy="7004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47243" y="2777272"/>
            <a:ext cx="2223506" cy="66593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868483" y="2777272"/>
            <a:ext cx="378761" cy="238621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8C8AD26-E6F6-4A3D-928D-E24B7E4D011E}"/>
              </a:ext>
            </a:extLst>
          </p:cNvPr>
          <p:cNvSpPr/>
          <p:nvPr/>
        </p:nvSpPr>
        <p:spPr>
          <a:xfrm>
            <a:off x="134471" y="116541"/>
            <a:ext cx="11940988" cy="663388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463" y="564806"/>
            <a:ext cx="1099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Вокруг любой треугольной пирамиды можно описать шар единственным образом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460" y="2105720"/>
            <a:ext cx="108132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Если вокруг любой прямой призмы можно описать окружность , то вокруг такой призмы можно описать шар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34471" y="4885067"/>
            <a:ext cx="2288542" cy="1888510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opisannoy shar v pryamo prizma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9098" r="61454" b="42275"/>
          <a:stretch/>
        </p:blipFill>
        <p:spPr bwMode="auto">
          <a:xfrm>
            <a:off x="2779059" y="3601227"/>
            <a:ext cx="2877670" cy="29286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opisannoy shar v pryamo prizma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/>
          <a:stretch/>
        </p:blipFill>
        <p:spPr bwMode="auto">
          <a:xfrm>
            <a:off x="6266329" y="3624285"/>
            <a:ext cx="3191436" cy="288250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8C8AD26-E6F6-4A3D-928D-E24B7E4D011E}"/>
              </a:ext>
            </a:extLst>
          </p:cNvPr>
          <p:cNvSpPr/>
          <p:nvPr/>
        </p:nvSpPr>
        <p:spPr>
          <a:xfrm>
            <a:off x="134471" y="116541"/>
            <a:ext cx="11940988" cy="663388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66" y="203328"/>
            <a:ext cx="1120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все грани многогранника касаются поверхности шара, то говорят, что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многогранник  описан вокруг шара.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196" y="5184220"/>
            <a:ext cx="72518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Шар называют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вписанным в многогранник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&quot;описанной шар в треугольный пирамида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8313" r="5525" b="26523"/>
          <a:stretch/>
        </p:blipFill>
        <p:spPr bwMode="auto">
          <a:xfrm>
            <a:off x="3116938" y="2229106"/>
            <a:ext cx="6203813" cy="27123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F8C8AD26-E6F6-4A3D-928D-E24B7E4D011E}"/>
              </a:ext>
            </a:extLst>
          </p:cNvPr>
          <p:cNvSpPr/>
          <p:nvPr/>
        </p:nvSpPr>
        <p:spPr>
          <a:xfrm>
            <a:off x="134471" y="116541"/>
            <a:ext cx="11940988" cy="663388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041" y="240483"/>
            <a:ext cx="1057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любую треугольную пирамиду можно вписать  шар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041" y="1351225"/>
            <a:ext cx="11152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основание прямой призмы  можно вписать окружность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сли высота призмы равна диаметру этой окружности, то в такую призму можно вписать шар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&quot;vipisannoy shar v pryamo prizm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3657600"/>
            <a:ext cx="2823170" cy="30840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шар oписанный в mnogogranniki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1" t="22272" r="5424" b="24256"/>
          <a:stretch/>
        </p:blipFill>
        <p:spPr bwMode="auto">
          <a:xfrm>
            <a:off x="3179090" y="3843348"/>
            <a:ext cx="2961171" cy="2758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B999A9F-9179-4422-A273-12C0C666E675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736" y="461798"/>
                <a:ext cx="1090108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Если в правильную пирамиду вписан шар радиуса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1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ru-RU" sz="4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где</m:t>
                        </m:r>
                        <m:r>
                          <a:rPr lang="ru-RU" sz="44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-радиус вписанной в основание окружности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двугранный угол при основании пирамиды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6" y="461798"/>
                <a:ext cx="10901082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2293" t="-3684" r="-2237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1667" y="4753667"/>
                <a:ext cx="3762248" cy="1403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67" y="4753667"/>
                <a:ext cx="3762248" cy="1403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72479E7-0EF0-435B-9EAE-0438A94E9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321531" y="4616782"/>
            <a:ext cx="2664281" cy="20869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8583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BCB8352-5196-443E-AFCE-F9E398390D3D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056" y="506283"/>
                <a:ext cx="11176344" cy="284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Если вокруг правильной пирамиды описан шар радиуса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-высота пирамиды, а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его боковое ребро, то  имеет место равенство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56" y="506283"/>
                <a:ext cx="11176344" cy="2845331"/>
              </a:xfrm>
              <a:prstGeom prst="rect">
                <a:avLst/>
              </a:prstGeom>
              <a:blipFill rotWithShape="1">
                <a:blip r:embed="rId2"/>
                <a:stretch>
                  <a:fillRect l="-2237" t="-4497" r="-2182" b="-7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0279" y="3678252"/>
                <a:ext cx="2747996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𝑯𝑹</m:t>
                      </m:r>
                    </m:oMath>
                  </m:oMathPara>
                </a14:m>
                <a:endParaRPr lang="ru-RU" sz="4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79" y="3678252"/>
                <a:ext cx="2747996" cy="75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B901BF48-39C1-4BC5-A64F-B1E680868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8591739" y="4055952"/>
            <a:ext cx="3438896" cy="26747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0749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13874D0-C794-44CA-81E7-32377506DE8C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762" y="430079"/>
            <a:ext cx="110714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Если окружности оснований цилиндра лежат на поверхности шара, то считается , что цилиндр вписан в шар.</a:t>
            </a:r>
          </a:p>
          <a:p>
            <a:pPr algn="just"/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9745" y="5050962"/>
            <a:ext cx="681277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Шар называют описанным вокруг цилиндра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6362F6-51C2-4CBB-B637-8BD93F1E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492" y="1843500"/>
            <a:ext cx="3513278" cy="3192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9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61F3FF0-A4F8-416C-9BA2-609F3898510F}"/>
              </a:ext>
            </a:extLst>
          </p:cNvPr>
          <p:cNvSpPr/>
          <p:nvPr/>
        </p:nvSpPr>
        <p:spPr>
          <a:xfrm>
            <a:off x="253219" y="253218"/>
            <a:ext cx="11662116" cy="63726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51" y="390805"/>
            <a:ext cx="11024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 шаровая поверхность касается боковой поверхности и оснований цилиндра , то шар вписан в цилиндр.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445" y="5138703"/>
            <a:ext cx="62403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4A6C65-16CD-41FC-B472-F76D01FF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6530" y="3106435"/>
            <a:ext cx="2540151" cy="2819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="" xmlns:a16="http://schemas.microsoft.com/office/drawing/2014/main" id="{24869E86-2F06-43BD-B1B4-E9B77E26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86917" y="4873490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>
            <a:extLst>
              <a:ext uri="{FF2B5EF4-FFF2-40B4-BE49-F238E27FC236}">
                <a16:creationId xmlns="" xmlns:a16="http://schemas.microsoft.com/office/drawing/2014/main" id="{E78082C1-D7A6-4B41-984A-6D565ECD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447</Words>
  <Application>Microsoft Office PowerPoint</Application>
  <PresentationFormat>Произвольный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Flesh</cp:lastModifiedBy>
  <cp:revision>52</cp:revision>
  <dcterms:created xsi:type="dcterms:W3CDTF">2021-01-07T12:06:27Z</dcterms:created>
  <dcterms:modified xsi:type="dcterms:W3CDTF">2021-02-15T03:10:03Z</dcterms:modified>
</cp:coreProperties>
</file>