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61" r:id="rId3"/>
    <p:sldId id="262" r:id="rId4"/>
    <p:sldId id="264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82" r:id="rId19"/>
    <p:sldId id="283" r:id="rId20"/>
    <p:sldId id="284" r:id="rId21"/>
    <p:sldId id="285" r:id="rId22"/>
    <p:sldId id="277" r:id="rId23"/>
    <p:sldId id="278" r:id="rId24"/>
    <p:sldId id="279" r:id="rId25"/>
    <p:sldId id="280" r:id="rId26"/>
    <p:sldId id="258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CC"/>
    <a:srgbClr val="19CE10"/>
    <a:srgbClr val="008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82403-2E11-4125-BBDC-9FAB424B4DEB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3EC24F-0499-44B9-BCD9-46B1CA05C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54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11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0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2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7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9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8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20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9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1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45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6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8BEE0-E278-4AB1-A1D8-0BEE6CD734BF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48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8.jpeg"/><Relationship Id="rId7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microsoft.com/office/2007/relationships/hdphoto" Target="../media/hdphoto4.wdp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8.jpeg"/><Relationship Id="rId7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8.jpeg"/><Relationship Id="rId7" Type="http://schemas.openxmlformats.org/officeDocument/2006/relationships/image" Target="../media/image31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27.png"/><Relationship Id="rId5" Type="http://schemas.openxmlformats.org/officeDocument/2006/relationships/image" Target="../media/image46.png"/><Relationship Id="rId10" Type="http://schemas.openxmlformats.org/officeDocument/2006/relationships/image" Target="../media/image50.png"/><Relationship Id="rId4" Type="http://schemas.openxmlformats.org/officeDocument/2006/relationships/image" Target="../media/image4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27.png"/><Relationship Id="rId7" Type="http://schemas.openxmlformats.org/officeDocument/2006/relationships/image" Target="../media/image5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=""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=""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2365699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=""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2329478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 11 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=""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70811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Геометрия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=""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=""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349390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Вписанные в шар и описанные вокруг него многогранники и тела вращения.</a:t>
            </a:r>
            <a:endParaRPr lang="en-US" sz="4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AD46FE37-1FA4-4C25-A7E9-0E70E93E981D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101" y="388116"/>
            <a:ext cx="863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образующая цилиндра равна диаметру его оснований, то вокруг него можно описать шар.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997F3B88-DB73-4289-BF0B-F12B5FE53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411178" y="107576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36362F6-51C2-4CBB-B637-8BD93F1E3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7638" y="3065112"/>
            <a:ext cx="3513278" cy="31920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16551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17ED9860-C286-4CBE-9F9D-7B1E6A56C919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023" y="393776"/>
            <a:ext cx="85364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шар вписан в цилиндр, то осевое сечение цилиндра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квадрат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радиус шара- будет равен радиусу основания цилиндра.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4578" y="3563875"/>
                <a:ext cx="1104199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-высота цилиндра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ru-RU" sz="4000" b="1" i="1" smtClean="0">
                        <a:latin typeface="Cambria Math"/>
                      </a:rPr>
                      <m:t>−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радиус основания цилиндра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радиус шара, то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578" y="3563875"/>
                <a:ext cx="11041992" cy="1323439"/>
              </a:xfrm>
              <a:prstGeom prst="rect">
                <a:avLst/>
              </a:prstGeom>
              <a:blipFill rotWithShape="1">
                <a:blip r:embed="rId2"/>
                <a:stretch>
                  <a:fillRect l="-1932" t="-8295" r="-1932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63353" y="5633488"/>
                <a:ext cx="212615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353" y="5633488"/>
                <a:ext cx="2126159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30540" y="5633488"/>
                <a:ext cx="170136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540" y="5633488"/>
                <a:ext cx="1701363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66788C94-3ACF-4B9C-8B57-1E1EDA144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411178" y="107576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6593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E1F30D29-F5CA-4578-BFD9-BED1D7B6D622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84226" y="358768"/>
                <a:ext cx="869594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Если вокруг цилиндра , диагональ осевого сечения которого равна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описан шар радиуса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то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26" y="358768"/>
                <a:ext cx="8695945" cy="3785652"/>
              </a:xfrm>
              <a:prstGeom prst="rect">
                <a:avLst/>
              </a:prstGeom>
              <a:blipFill rotWithShape="1">
                <a:blip r:embed="rId2"/>
                <a:stretch>
                  <a:fillRect l="-2453" r="-2453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49694" y="3291687"/>
                <a:ext cx="2135777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9694" y="3291687"/>
                <a:ext cx="2135777" cy="7386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AA73DA89-BC68-46B4-BD73-016F20C4BC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411178" y="107576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36362F6-51C2-4CBB-B637-8BD93F1E35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56194" y="4124644"/>
            <a:ext cx="2476289" cy="24069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14506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19D50435-70E9-430C-9FA9-BF848759BFCE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479" y="378725"/>
            <a:ext cx="108999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вершина конуса и окружность его основания лежат на поверхности шара, то говорят , что </a:t>
            </a:r>
            <a:r>
              <a:rPr lang="ru-RU" sz="32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конус вписан в шар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1047" y="4968578"/>
            <a:ext cx="653477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Шар называется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описанным около  конуса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артинки по запросу &quot;конус вписан в шар радиус основания конуса равен радиусу шар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8" t="24304" r="30731" b="20695"/>
          <a:stretch/>
        </p:blipFill>
        <p:spPr bwMode="auto">
          <a:xfrm>
            <a:off x="4495801" y="1963259"/>
            <a:ext cx="3099016" cy="280468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31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E8722692-A2C7-4BAF-AB2B-9016A754F77B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8537" y="489717"/>
            <a:ext cx="10956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поверхность шара будет касаться основания конуса и его боковой поверхности, то говорят, что </a:t>
            </a:r>
            <a:r>
              <a:rPr lang="ru-RU" sz="28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 вписан в конус</a:t>
            </a:r>
            <a:r>
              <a:rPr lang="en-US" sz="28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6829" y="5021640"/>
            <a:ext cx="65986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Конус называют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описанным вокруг шара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ртинки по запросу &quot;конус вписан в шар радиус основания конуса равен радиусу шар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48" t="20719" r="25640" b="18692"/>
          <a:stretch/>
        </p:blipFill>
        <p:spPr bwMode="auto">
          <a:xfrm>
            <a:off x="4548467" y="2054503"/>
            <a:ext cx="2859741" cy="277009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42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165B387E-46C8-4EB4-BE2D-CED0FE28193F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7019" y="504231"/>
                <a:ext cx="8754067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 в конус  с радиусом основания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и углом между образующей и плоскостью основания равен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вписан шар радиуса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то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019" y="504231"/>
                <a:ext cx="8754067" cy="3170099"/>
              </a:xfrm>
              <a:prstGeom prst="rect">
                <a:avLst/>
              </a:prstGeom>
              <a:blipFill rotWithShape="1">
                <a:blip r:embed="rId2"/>
                <a:stretch>
                  <a:fillRect l="-2437" t="-3462" r="-2507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11140" y="4842329"/>
                <a:ext cx="528971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𝑹𝒔𝒊𝒏</m:t>
                      </m:r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140" y="4842329"/>
                <a:ext cx="528971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EA0A9CFE-3051-4CA7-8CAC-3C9ADAA72D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411178" y="107576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382215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6BC5BD1F-6EDD-4BD5-98E3-9D03F8F6F03F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6789" y="951256"/>
                <a:ext cx="8974389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Если вокруг конуса с высотой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образующей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описан  шар </a:t>
                </a:r>
              </a:p>
              <a:p>
                <a:pPr algn="just"/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адиуса 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b="1" i="1" smtClean="0"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, то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9" y="951256"/>
                <a:ext cx="8974389" cy="1938992"/>
              </a:xfrm>
              <a:prstGeom prst="rect">
                <a:avLst/>
              </a:prstGeom>
              <a:blipFill rotWithShape="1">
                <a:blip r:embed="rId2"/>
                <a:stretch>
                  <a:fillRect l="-2446" t="-5660" r="-2378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60969" y="3429000"/>
                <a:ext cx="253165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969" y="3429000"/>
                <a:ext cx="253165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E992F071-0296-45B6-A1FE-FCDB96830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411178" y="107576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53993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B4F33837-A16D-4010-BBFD-1C3904B2B909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2615" y="537279"/>
                <a:ext cx="8859168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в усеченный конус с радиусами оснований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и высотой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𝑯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образующей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вписан шар радиуса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то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615" y="537279"/>
                <a:ext cx="8859168" cy="2554545"/>
              </a:xfrm>
              <a:prstGeom prst="rect">
                <a:avLst/>
              </a:prstGeom>
              <a:blipFill rotWithShape="1">
                <a:blip r:embed="rId2"/>
                <a:stretch>
                  <a:fillRect l="-2409" t="-4296" r="-2478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78473" y="4395752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473" y="4395752"/>
                <a:ext cx="2015039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705958" y="4395752"/>
                <a:ext cx="22169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rgbClr val="008000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958" y="4395752"/>
                <a:ext cx="221695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BB33CB8C-CF95-4D36-BD1E-BC95EB8438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411178" y="107576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21921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00B0F0"/>
              </a:gs>
              <a:gs pos="99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№1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54862" y="952696"/>
                <a:ext cx="10291482" cy="316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Найти радиус шара, описанного вокруг куба,  полная поверхность которого равна 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latin typeface="Cambria Math"/>
                            <a:cs typeface="Arial" panose="020B0604020202020204" pitchFamily="34" charset="0"/>
                          </a:rPr>
                          <m:t> см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862" y="952696"/>
                <a:ext cx="10291482" cy="3162341"/>
              </a:xfrm>
              <a:prstGeom prst="rect">
                <a:avLst/>
              </a:prstGeom>
              <a:blipFill rotWithShape="1">
                <a:blip r:embed="rId2"/>
                <a:stretch>
                  <a:fillRect l="-2370" r="-2429" b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5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=""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24267" y="1059615"/>
            <a:ext cx="19143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24267" y="1802671"/>
                <a:ext cx="34678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полн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72 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  <m:t>см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267" y="1802671"/>
                <a:ext cx="3467809" cy="6294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137762" y="1162050"/>
            <a:ext cx="4149364" cy="41719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398747" y="2600741"/>
            <a:ext cx="2180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477999" y="3559639"/>
                <a:ext cx="2121030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шар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7999" y="3559639"/>
                <a:ext cx="2121030" cy="6707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2" descr="Картинки по запросу &quot;задачи решение описанной shar  k kub&quot;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105" y="1548298"/>
            <a:ext cx="3359150" cy="339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78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36CB8945-5082-4F0F-AF3B-E92D517D462B}"/>
              </a:ext>
            </a:extLst>
          </p:cNvPr>
          <p:cNvSpPr/>
          <p:nvPr/>
        </p:nvSpPr>
        <p:spPr>
          <a:xfrm>
            <a:off x="134471" y="116541"/>
            <a:ext cx="11940988" cy="663388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E07BF6A-1381-4C1D-978A-D03FBA498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1103" y="1913455"/>
            <a:ext cx="2987711" cy="27521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D354EFC4-D6EA-495A-A9B3-71A0E74EA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4" y="4851482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BC338E2-4618-4AAD-A778-7B30498E03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20295" y="4776745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5818" y="373639"/>
            <a:ext cx="113582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все вершины многогранника лежат на поверхности шара, то считается , что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многогранник вписан в шар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9196" y="4811432"/>
            <a:ext cx="67715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Шар называется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описанным вокруг многогранника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66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219075"/>
            <a:ext cx="11704320" cy="63436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03376" y="768636"/>
                <a:ext cx="286508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полн.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6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376" y="768636"/>
                <a:ext cx="2865080" cy="62946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137762" y="923925"/>
            <a:ext cx="4501788" cy="460057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по запросу &quot;задачи решение описанной shar  k kub&quot;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105" y="1548298"/>
            <a:ext cx="3359150" cy="339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403376" y="1693265"/>
                <a:ext cx="2536913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4000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𝑺</m:t>
                                </m:r>
                              </m:e>
                              <m:sub>
                                <m:r>
                                  <a:rPr lang="ru-RU" sz="4000" b="1" i="1" smtClean="0">
                                    <a:latin typeface="Cambria Math"/>
                                  </a:rPr>
                                  <m:t> полн.</m:t>
                                </m:r>
                              </m:sub>
                            </m:sSub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376" y="1693265"/>
                <a:ext cx="2536913" cy="125265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376" y="3282594"/>
                <a:ext cx="5170903" cy="12526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𝟕𝟐</m:t>
                            </m:r>
                          </m:num>
                          <m:den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376" y="3282594"/>
                <a:ext cx="5170903" cy="12526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03376" y="4747372"/>
                <a:ext cx="2846805" cy="673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latin typeface="Cambria Math"/>
                      </a:rPr>
                      <m:t> см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376" y="4747372"/>
                <a:ext cx="2846805" cy="67358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219076"/>
            <a:ext cx="11704320" cy="6076950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12851" y="496609"/>
                <a:ext cx="2771913" cy="7589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 куб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51" y="496609"/>
                <a:ext cx="2771913" cy="7589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109786" y="581025"/>
            <a:ext cx="4501788" cy="4600575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по запросу &quot;задачи решение описанной shar  k kub&quot;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551" y="1181585"/>
            <a:ext cx="3359150" cy="339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12851" y="1548298"/>
                <a:ext cx="4761496" cy="7589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/>
                            </a:rPr>
                            <m:t>куб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40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851" y="1548298"/>
                <a:ext cx="4761496" cy="75899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40457" y="2659753"/>
                <a:ext cx="4469493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4000" b="1" i="1" dirty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457" y="2659753"/>
                <a:ext cx="4469493" cy="68813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96572" y="3784312"/>
                <a:ext cx="4910896" cy="11901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ru-RU" sz="4000" b="1" i="1" smtClean="0">
                                  <a:latin typeface="Cambria Math"/>
                                </a:rPr>
                                <m:t> куб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72" y="3784312"/>
                <a:ext cx="4910896" cy="119013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: скругленные углы 7">
                <a:extLst>
                  <a:ext uri="{FF2B5EF4-FFF2-40B4-BE49-F238E27FC236}">
                    <a16:creationId xmlns="" xmlns:a16="http://schemas.microsoft.com/office/drawing/2014/main" id="{1D65D324-9E1E-4B94-A981-75356A075F64}"/>
                  </a:ext>
                </a:extLst>
              </p:cNvPr>
              <p:cNvSpPr/>
              <p:nvPr/>
            </p:nvSpPr>
            <p:spPr>
              <a:xfrm>
                <a:off x="4470841" y="5996974"/>
                <a:ext cx="3865220" cy="620344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rgbClr val="00B0F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Ответ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4000" b="1" i="1" smtClean="0">
                        <a:solidFill>
                          <a:schemeClr val="tx1"/>
                        </a:solidFill>
                        <a:latin typeface="Cambria Math"/>
                      </a:rPr>
                      <m:t> см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: скругленные углы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841" y="5996974"/>
                <a:ext cx="3865220" cy="620344"/>
              </a:xfrm>
              <a:prstGeom prst="roundRect">
                <a:avLst/>
              </a:prstGeom>
              <a:blipFill rotWithShape="1">
                <a:blip r:embed="rId9"/>
                <a:stretch>
                  <a:fillRect t="-19266" b="-42202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59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59637" y="1149636"/>
                <a:ext cx="10291482" cy="2864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Высота конуса, </a:t>
                </a:r>
                <a:r>
                  <a:rPr lang="ru-RU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писанного в шар равна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радиус основания равен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4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4400" b="1" i="0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радиус шара.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37" y="1149636"/>
                <a:ext cx="10291482" cy="2864439"/>
              </a:xfrm>
              <a:prstGeom prst="rect">
                <a:avLst/>
              </a:prstGeom>
              <a:blipFill rotWithShape="1">
                <a:blip r:embed="rId2"/>
                <a:stretch>
                  <a:fillRect l="-2368" t="-4478" r="-2368" b="-9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7">
            <a:extLst>
              <a:ext uri="{FF2B5EF4-FFF2-40B4-BE49-F238E27FC236}">
                <a16:creationId xmlns=""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00B0F0"/>
              </a:gs>
              <a:gs pos="99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Задача №2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5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=""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00B0F0"/>
              </a:gs>
              <a:gs pos="100000">
                <a:srgbClr val="00B0F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2909" y="1162050"/>
            <a:ext cx="19143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32909" y="1905106"/>
                <a:ext cx="25515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909" y="1905106"/>
                <a:ext cx="2551596" cy="61555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137762" y="1162050"/>
            <a:ext cx="4149364" cy="41719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83224" y="2557940"/>
                <a:ext cx="4656211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  <a:cs typeface="Arial" panose="020B0604020202020204" pitchFamily="34" charset="0"/>
                        </a:rPr>
                        <m:t> см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224" y="2557940"/>
                <a:ext cx="4656211" cy="68813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483224" y="3290266"/>
            <a:ext cx="21804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532909" y="4095678"/>
                <a:ext cx="2039276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шар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909" y="4095678"/>
                <a:ext cx="2039276" cy="6707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Картинки по запросу &quot;opisannoy shar v konus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113" y="1728918"/>
            <a:ext cx="3722662" cy="346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9151750" y="3437319"/>
            <a:ext cx="1165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9268292" y="3426014"/>
            <a:ext cx="0" cy="848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61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170329"/>
            <a:ext cx="11704320" cy="6504791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0664" y="1036052"/>
                <a:ext cx="42060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64" y="1036052"/>
                <a:ext cx="4206023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236374" y="493520"/>
            <a:ext cx="4149364" cy="41719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20664" y="1552865"/>
                <a:ext cx="5790496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64" y="1552865"/>
                <a:ext cx="5790496" cy="8747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820664" y="3241970"/>
                <a:ext cx="14234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𝑨𝑺𝑩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664" y="3241970"/>
                <a:ext cx="1423467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91444" y="2492353"/>
                <a:ext cx="254678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𝑺𝑩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44" y="2492353"/>
                <a:ext cx="2546787" cy="61555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87794" y="4020752"/>
                <a:ext cx="38464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𝑨𝑺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𝑺𝑩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94" y="4020752"/>
                <a:ext cx="3846438" cy="61555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87794" y="4918011"/>
                <a:ext cx="723569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000" b="1" i="1" smtClean="0">
                          <a:latin typeface="Cambria Math"/>
                        </a:rPr>
                        <m:t> см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94" y="4918011"/>
                <a:ext cx="7235699" cy="68813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>
            <a:off x="9251576" y="2590800"/>
            <a:ext cx="1165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68118" y="2579495"/>
            <a:ext cx="0" cy="848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874078" y="391165"/>
                <a:ext cx="14891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𝑩𝑶𝑪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78" y="391165"/>
                <a:ext cx="1489190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Картинки по запросу &quot;opisannoy shar v konus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245" y="760589"/>
            <a:ext cx="3722662" cy="346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32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=""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170329"/>
            <a:ext cx="11704320" cy="6173321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236374" y="493520"/>
            <a:ext cx="4149364" cy="41719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Картинки по запросу &quot;opisannoy shar v konu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725" y="885707"/>
            <a:ext cx="3722662" cy="346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9251576" y="2590800"/>
            <a:ext cx="11654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9368118" y="2579495"/>
            <a:ext cx="0" cy="848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12292" y="267125"/>
                <a:ext cx="3597075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𝑨𝑺𝑩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𝑨𝑩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𝑺𝑶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92" y="267125"/>
                <a:ext cx="3597075" cy="7975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: скругленные углы 7">
                <a:extLst>
                  <a:ext uri="{FF2B5EF4-FFF2-40B4-BE49-F238E27FC236}">
                    <a16:creationId xmlns="" xmlns:a16="http://schemas.microsoft.com/office/drawing/2014/main" id="{1D65D324-9E1E-4B94-A981-75356A075F64}"/>
                  </a:ext>
                </a:extLst>
              </p:cNvPr>
              <p:cNvSpPr/>
              <p:nvPr/>
            </p:nvSpPr>
            <p:spPr>
              <a:xfrm>
                <a:off x="4470841" y="5996974"/>
                <a:ext cx="3865220" cy="620344"/>
              </a:xfrm>
              <a:prstGeom prst="roundRect">
                <a:avLst/>
              </a:prstGeom>
              <a:gradFill>
                <a:gsLst>
                  <a:gs pos="0">
                    <a:srgbClr val="00B0F0"/>
                  </a:gs>
                  <a:gs pos="100000">
                    <a:srgbClr val="00B0F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см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: скругленные углы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0841" y="5996974"/>
                <a:ext cx="3865220" cy="620344"/>
              </a:xfrm>
              <a:prstGeom prst="roundRect">
                <a:avLst/>
              </a:prstGeom>
              <a:blipFill rotWithShape="1">
                <a:blip r:embed="rId5"/>
                <a:stretch>
                  <a:fillRect t="-19266" b="-42202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12292" y="1250325"/>
                <a:ext cx="4947124" cy="888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𝑨𝑺𝑩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𝟔</m:t>
                        </m:r>
                        <m:rad>
                          <m:radPr>
                            <m:degHide m:val="on"/>
                            <m:ctrlPr>
                              <a:rPr lang="en-US" sz="3600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92" y="1250325"/>
                <a:ext cx="4947124" cy="88851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12292" y="2412506"/>
                <a:ext cx="3616439" cy="9650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шар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𝑨𝑺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𝑺𝑩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𝑨𝑩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𝑨𝑺𝑩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92" y="2412506"/>
                <a:ext cx="3616439" cy="96500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712292" y="3769738"/>
                <a:ext cx="5064207" cy="10183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шар</m:t>
                        </m:r>
                      </m:sub>
                    </m:sSub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𝟔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см</m:t>
                    </m:r>
                  </m:oMath>
                </a14:m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92" y="3769738"/>
                <a:ext cx="5064207" cy="101835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39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выполнения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847843" y="3924882"/>
            <a:ext cx="3067492" cy="2701001"/>
          </a:xfrm>
          <a:prstGeom prst="ellipse">
            <a:avLst/>
          </a:prstGeom>
          <a:ln w="3810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1656321" y="1797610"/>
            <a:ext cx="6992379" cy="9144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51716" y="1763086"/>
            <a:ext cx="63053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3-154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страница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99FDFDB5-7998-4036-8271-FAAA366385EA}"/>
              </a:ext>
            </a:extLst>
          </p:cNvPr>
          <p:cNvSpPr/>
          <p:nvPr/>
        </p:nvSpPr>
        <p:spPr>
          <a:xfrm>
            <a:off x="253219" y="1303485"/>
            <a:ext cx="11662116" cy="5322398"/>
          </a:xfrm>
          <a:prstGeom prst="roundRect">
            <a:avLst>
              <a:gd name="adj" fmla="val 29618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86551" y="3536641"/>
            <a:ext cx="2598863" cy="9144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525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85414" y="5216764"/>
            <a:ext cx="2598863" cy="9144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534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71318" y="3536641"/>
            <a:ext cx="2598863" cy="9144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B0F0"/>
              </a:gs>
              <a:gs pos="100000">
                <a:schemeClr val="bg1"/>
              </a:gs>
            </a:gsLst>
            <a:lin ang="5400000" scaled="1"/>
            <a:tileRect/>
          </a:gradFill>
          <a:ln w="31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536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895600" y="2777272"/>
            <a:ext cx="2351644" cy="700461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247243" y="2777272"/>
            <a:ext cx="2223506" cy="665937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868483" y="2777272"/>
            <a:ext cx="378761" cy="2386213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9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F8C8AD26-E6F6-4A3D-928D-E24B7E4D011E}"/>
              </a:ext>
            </a:extLst>
          </p:cNvPr>
          <p:cNvSpPr/>
          <p:nvPr/>
        </p:nvSpPr>
        <p:spPr>
          <a:xfrm>
            <a:off x="134471" y="116541"/>
            <a:ext cx="11940988" cy="663388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0463" y="564806"/>
            <a:ext cx="10995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Вокруг любой треугольной пирамиды можно описать шар единственным образом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0460" y="2105720"/>
            <a:ext cx="1081324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Если вокруг любой прямой призмы можно описать окружность , то вокруг такой призмы можно описать шар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34471" y="4885067"/>
            <a:ext cx="2288542" cy="1888510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opisannoy shar v pryamo prizma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9098" r="61454" b="42275"/>
          <a:stretch/>
        </p:blipFill>
        <p:spPr bwMode="auto">
          <a:xfrm>
            <a:off x="2779059" y="3601227"/>
            <a:ext cx="2877670" cy="29286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opisannoy shar v pryamo prizma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4"/>
          <a:stretch/>
        </p:blipFill>
        <p:spPr bwMode="auto">
          <a:xfrm>
            <a:off x="6266329" y="3624285"/>
            <a:ext cx="3191436" cy="2882502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39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F8C8AD26-E6F6-4A3D-928D-E24B7E4D011E}"/>
              </a:ext>
            </a:extLst>
          </p:cNvPr>
          <p:cNvSpPr/>
          <p:nvPr/>
        </p:nvSpPr>
        <p:spPr>
          <a:xfrm>
            <a:off x="134471" y="116541"/>
            <a:ext cx="11940988" cy="663388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766" y="203328"/>
            <a:ext cx="112095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все грани многогранника касаются поверхности шара, то говорят, что </a:t>
            </a:r>
            <a:r>
              <a:rPr lang="ru-RU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многогранник  описан вокруг шара.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6196" y="5184220"/>
            <a:ext cx="725184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Шар называют </a:t>
            </a:r>
            <a:r>
              <a:rPr lang="ru-RU" sz="36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вписанным в многогранник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8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&quot;описанной шар в треугольный пирамида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8" t="18313" r="5525" b="26523"/>
          <a:stretch/>
        </p:blipFill>
        <p:spPr bwMode="auto">
          <a:xfrm>
            <a:off x="3116938" y="2229106"/>
            <a:ext cx="6203813" cy="271234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26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5">
            <a:extLst>
              <a:ext uri="{FF2B5EF4-FFF2-40B4-BE49-F238E27FC236}">
                <a16:creationId xmlns="" xmlns:a16="http://schemas.microsoft.com/office/drawing/2014/main" id="{F8C8AD26-E6F6-4A3D-928D-E24B7E4D011E}"/>
              </a:ext>
            </a:extLst>
          </p:cNvPr>
          <p:cNvSpPr/>
          <p:nvPr/>
        </p:nvSpPr>
        <p:spPr>
          <a:xfrm>
            <a:off x="134471" y="116541"/>
            <a:ext cx="11940988" cy="6633883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9041" y="240483"/>
            <a:ext cx="10578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 любую треугольную пирамиду можно вписать  шар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9041" y="1351225"/>
            <a:ext cx="11152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 основание прямой призмы  можно вписать окружность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 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сли высота призмы равна диаметру этой окружности, то в такую призму можно вписать шар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инки по запросу &quot;vipisannoy shar v pryamo prizma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6" y="3657600"/>
            <a:ext cx="2823170" cy="308402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slop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&quot;шар oписанный в mnogogranniki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1" t="22272" r="5424" b="24256"/>
          <a:stretch/>
        </p:blipFill>
        <p:spPr bwMode="auto">
          <a:xfrm>
            <a:off x="3179090" y="3843348"/>
            <a:ext cx="2961171" cy="275815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08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AB999A9F-9179-4422-A273-12C0C666E675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3736" y="461798"/>
                <a:ext cx="10901082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 Если в правильную пирамиду вписан шар радиуса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4400" b="1" i="1" smtClean="0">
                            <a:latin typeface="Cambria Math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ru-RU" sz="44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где</m:t>
                        </m:r>
                        <m:r>
                          <a:rPr lang="ru-RU" sz="4400" b="1" i="1" dirty="0" smtClean="0">
                            <a:latin typeface="Cambria Math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-радиус вписанной в основание окружности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двугранный угол при основании пирамиды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36" y="461798"/>
                <a:ext cx="10901082" cy="3477875"/>
              </a:xfrm>
              <a:prstGeom prst="rect">
                <a:avLst/>
              </a:prstGeom>
              <a:blipFill rotWithShape="1">
                <a:blip r:embed="rId2"/>
                <a:stretch>
                  <a:fillRect l="-2293" t="-3684" r="-2237" b="-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01667" y="4753667"/>
                <a:ext cx="3762248" cy="14030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rgbClr val="0000CC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den>
                      </m:f>
                    </m:oMath>
                  </m:oMathPara>
                </a14:m>
                <a:endParaRPr lang="ru-RU" sz="4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1667" y="4753667"/>
                <a:ext cx="3762248" cy="14030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72479E7-0EF0-435B-9EAE-0438A94E9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321531" y="4616782"/>
            <a:ext cx="2664281" cy="2086984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85839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4BCB8352-5196-443E-AFCE-F9E398390D3D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6056" y="506283"/>
                <a:ext cx="11176344" cy="2845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Если вокруг правильной пирамиды описан шар радиуса 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-высота пирамиды, а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его боковое ребро, то  имеет место равенство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056" y="506283"/>
                <a:ext cx="11176344" cy="2845331"/>
              </a:xfrm>
              <a:prstGeom prst="rect">
                <a:avLst/>
              </a:prstGeom>
              <a:blipFill rotWithShape="1">
                <a:blip r:embed="rId2"/>
                <a:stretch>
                  <a:fillRect l="-2237" t="-4497" r="-2182" b="-7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10279" y="3678252"/>
                <a:ext cx="2747996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8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𝑯𝑹</m:t>
                      </m:r>
                    </m:oMath>
                  </m:oMathPara>
                </a14:m>
                <a:endParaRPr lang="ru-RU" sz="48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279" y="3678252"/>
                <a:ext cx="2747996" cy="755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B901BF48-39C1-4BC5-A64F-B1E6808680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8591739" y="4055952"/>
            <a:ext cx="3438896" cy="2674749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07496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113874D0-C794-44CA-81E7-32377506DE8C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762" y="430079"/>
            <a:ext cx="110714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Если окружности оснований цилиндра лежат на поверхности шара, то считается , что цилиндр вписан в шар.</a:t>
            </a:r>
          </a:p>
          <a:p>
            <a:pPr algn="just"/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69745" y="5050962"/>
            <a:ext cx="681277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Шар называют описанным вокруг цилиндра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36362F6-51C2-4CBB-B637-8BD93F1E3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9492" y="1843500"/>
            <a:ext cx="3513278" cy="31920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19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761F3FF0-A4F8-416C-9BA2-609F3898510F}"/>
              </a:ext>
            </a:extLst>
          </p:cNvPr>
          <p:cNvSpPr/>
          <p:nvPr/>
        </p:nvSpPr>
        <p:spPr>
          <a:xfrm>
            <a:off x="253219" y="253218"/>
            <a:ext cx="11662116" cy="6372665"/>
          </a:xfrm>
          <a:prstGeom prst="roundRect">
            <a:avLst/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451" y="390805"/>
            <a:ext cx="11024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Если  шаровая поверхность касается боковой поверхности и оснований цилиндра , то шар вписан в цилиндр.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6445" y="5138703"/>
            <a:ext cx="624032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14A6C65-16CD-41FC-B472-F76D01FF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6530" y="3106435"/>
            <a:ext cx="2540151" cy="281921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="" xmlns:a16="http://schemas.microsoft.com/office/drawing/2014/main" id="{24869E86-2F06-43BD-B1B4-E9B77E2656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86917" y="4873490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>
            <a:extLst>
              <a:ext uri="{FF2B5EF4-FFF2-40B4-BE49-F238E27FC236}">
                <a16:creationId xmlns="" xmlns:a16="http://schemas.microsoft.com/office/drawing/2014/main" id="{E78082C1-D7A6-4B41-984A-6D565ECD7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Words>447</Words>
  <Application>Microsoft Office PowerPoint</Application>
  <PresentationFormat>Произвольный</PresentationFormat>
  <Paragraphs>80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Flesh</cp:lastModifiedBy>
  <cp:revision>52</cp:revision>
  <dcterms:created xsi:type="dcterms:W3CDTF">2021-01-07T12:06:27Z</dcterms:created>
  <dcterms:modified xsi:type="dcterms:W3CDTF">2021-02-15T03:10:03Z</dcterms:modified>
</cp:coreProperties>
</file>