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258" r:id="rId3"/>
    <p:sldId id="260" r:id="rId4"/>
    <p:sldId id="301" r:id="rId5"/>
    <p:sldId id="302" r:id="rId6"/>
    <p:sldId id="303" r:id="rId7"/>
    <p:sldId id="304" r:id="rId8"/>
    <p:sldId id="305" r:id="rId9"/>
    <p:sldId id="307" r:id="rId10"/>
    <p:sldId id="306" r:id="rId11"/>
    <p:sldId id="308" r:id="rId12"/>
    <p:sldId id="309" r:id="rId13"/>
    <p:sldId id="31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Ф=</m:t>
                  </m:r>
                  <m:f>
                    <m:fPr>
                      <m:ctrlPr>
                        <a:rPr lang="ru-RU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</m:t>
                      </m:r>
                    </m:num>
                    <m:den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den>
                  </m:f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en-US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𝑃</m:t>
                  </m:r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   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𝐵</m:t>
                  </m:r>
                  <m:r>
                    <a:rPr lang="en-US" sz="40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num>
                    <m:den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</m:oMath>
              </a14:m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ru-RU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Ф=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𝑊</a:t>
              </a:r>
              <a:r>
                <a:rPr lang="ru-RU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/</a:t>
              </a:r>
              <a:r>
                <a:rPr lang="en-US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𝑡=𝑃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      </a:t>
              </a:r>
              <a:r>
                <a:rPr lang="en-US" sz="40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𝐵=𝐼/𝑆</a:t>
              </a:r>
              <a:r>
                <a:rPr lang="en-US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en-US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  <m:r>
                    <a:rPr lang="en-US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Cyrl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Ф</m:t>
                      </m:r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</m:t>
                      </m:r>
                    </m:den>
                  </m:f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𝑊</m:t>
                      </m:r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𝑆𝑡</m:t>
                      </m:r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14:m>
                <m:oMath xmlns:m="http://schemas.openxmlformats.org/officeDocument/2006/math">
                  <m:f>
                    <m:fPr>
                      <m:ctrlPr>
                        <a:rPr lang="uz-Latn-UZ" sz="36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36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360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𝐼</m:t>
                          </m:r>
                        </m:e>
                        <m:sub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Sup>
                        <m:sSubSupPr>
                          <m:ctrlP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</m:num>
                    <m:den>
                      <m:sSubSup>
                        <m:sSubSupPr>
                          <m:ctrlP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𝑅</m:t>
                          </m:r>
                        </m:e>
                        <m:sub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bSup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𝐼=</a:t>
              </a:r>
              <a:r>
                <a:rPr lang="uz-Cyrl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Ф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/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𝑆=𝑃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/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𝑆=𝑊/𝑆𝑡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𝐼_1/𝐼_2 =(𝑅_2^2)/(𝑅_1^2 )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</a:rPr>
                    <m:t>𝐼</m:t>
                  </m:r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ru-RU" sz="4000" b="0" i="1" smtClean="0">
                          <a:latin typeface="Cambria Math" panose="02040503050406030204" pitchFamily="18" charset="0"/>
                        </a:rPr>
                        <m:t>Ф</m:t>
                      </m:r>
                    </m:num>
                    <m:den>
                      <m:r>
                        <m:rPr>
                          <m:sty m:val="p"/>
                        </m:rPr>
                        <a:rPr lang="el-GR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den>
                  </m:f>
                  <m:r>
                    <a:rPr lang="ru-RU" sz="40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ru-RU" sz="40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ru-RU" sz="4000" b="0" i="1" smtClean="0">
                          <a:latin typeface="Cambria Math" panose="02040503050406030204" pitchFamily="18" charset="0"/>
                        </a:rPr>
                        <m:t>Ф</m:t>
                      </m:r>
                    </m:num>
                    <m:den>
                      <m:r>
                        <a:rPr lang="ru-RU" sz="40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den>
                  </m:f>
                </m:oMath>
              </a14:m>
              <a:r>
                <a:rPr lang="ru-RU" sz="4000" dirty="0"/>
                <a:t>  </a:t>
              </a:r>
              <a:r>
                <a:rPr lang="en-US" sz="4000" dirty="0"/>
                <a:t>      </a:t>
              </a:r>
              <a:r>
                <a:rPr lang="uz-Latn-UZ" sz="4000" dirty="0"/>
                <a:t> </a:t>
              </a:r>
              <a:r>
                <a:rPr lang="ru-RU" sz="4000" dirty="0"/>
                <a:t> </a:t>
              </a:r>
              <a14:m>
                <m:oMath xmlns:m="http://schemas.openxmlformats.org/officeDocument/2006/math">
                  <m:r>
                    <a:rPr lang="en-US" sz="4000" b="0" i="1" dirty="0" smtClean="0">
                      <a:latin typeface="Cambria Math" panose="02040503050406030204" pitchFamily="18" charset="0"/>
                    </a:rPr>
                    <m:t>𝐸</m:t>
                  </m:r>
                  <m:r>
                    <a:rPr lang="uz-Latn-UZ" sz="4000" b="0" i="1" dirty="0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000" b="0" i="1" dirty="0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r>
                        <a:rPr lang="uz-Latn-UZ" sz="4000" b="0" i="1" dirty="0" smtClean="0">
                          <a:latin typeface="Cambria Math" panose="02040503050406030204" pitchFamily="18" charset="0"/>
                        </a:rPr>
                        <m:t>𝐼</m:t>
                      </m:r>
                    </m:num>
                    <m:den>
                      <m:sSup>
                        <m:sSupPr>
                          <m:ctrlPr>
                            <a:rPr lang="uz-Latn-UZ" sz="4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uz-Latn-UZ" sz="40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den>
                  </m:f>
                  <m:r>
                    <a:rPr lang="uz-Latn-UZ" sz="4000" b="0" i="1" dirty="0" smtClean="0">
                      <a:latin typeface="Cambria Math" panose="02040503050406030204" pitchFamily="18" charset="0"/>
                    </a:rPr>
                    <m:t>𝑐𝑜𝑠</m:t>
                  </m:r>
                  <m:r>
                    <a:rPr lang="uz-Latn-UZ" sz="40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𝛼</m:t>
                  </m:r>
                </m:oMath>
              </a14:m>
              <a:r>
                <a:rPr lang="uz-Latn-UZ" sz="4000" dirty="0"/>
                <a:t>    </a:t>
              </a:r>
              <a:endParaRPr lang="ru-RU" sz="4000" dirty="0"/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</a:rPr>
                <a:t>𝐼=</a:t>
              </a:r>
              <a:r>
                <a:rPr lang="ru-RU" sz="4000" b="0" i="0">
                  <a:latin typeface="Cambria Math" panose="02040503050406030204" pitchFamily="18" charset="0"/>
                </a:rPr>
                <a:t>Ф</a:t>
              </a:r>
              <a:r>
                <a:rPr lang="uz-Latn-UZ" sz="4000" b="0" i="0">
                  <a:latin typeface="Cambria Math" panose="02040503050406030204" pitchFamily="18" charset="0"/>
                </a:rPr>
                <a:t>/</a:t>
              </a:r>
              <a:r>
                <a:rPr lang="el-GR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Ω</a:t>
              </a:r>
              <a:r>
                <a:rPr lang="ru-RU" sz="4000" b="0" i="0">
                  <a:latin typeface="Cambria Math" panose="02040503050406030204" pitchFamily="18" charset="0"/>
                </a:rPr>
                <a:t>=Ф/4</a:t>
              </a:r>
              <a:r>
                <a:rPr lang="ru-RU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𝜋</a:t>
              </a:r>
              <a:r>
                <a:rPr lang="ru-RU" sz="4000" dirty="0"/>
                <a:t>  </a:t>
              </a:r>
              <a:r>
                <a:rPr lang="en-US" sz="4000" dirty="0"/>
                <a:t>      </a:t>
              </a:r>
              <a:r>
                <a:rPr lang="uz-Latn-UZ" sz="4000" dirty="0"/>
                <a:t> </a:t>
              </a:r>
              <a:r>
                <a:rPr lang="ru-RU" sz="4000" dirty="0"/>
                <a:t> </a:t>
              </a:r>
              <a:r>
                <a:rPr lang="en-US" sz="4000" b="0" i="0" dirty="0">
                  <a:latin typeface="Cambria Math" panose="02040503050406030204" pitchFamily="18" charset="0"/>
                </a:rPr>
                <a:t>𝐸</a:t>
              </a:r>
              <a:r>
                <a:rPr lang="uz-Latn-UZ" sz="4000" b="0" i="0" dirty="0">
                  <a:latin typeface="Cambria Math" panose="02040503050406030204" pitchFamily="18" charset="0"/>
                </a:rPr>
                <a:t>=𝐼/𝑅^2  𝑐𝑜𝑠</a:t>
              </a:r>
              <a:r>
                <a:rPr lang="uz-Latn-UZ" sz="4000" b="0" i="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𝛼</a:t>
              </a:r>
              <a:r>
                <a:rPr lang="uz-Latn-UZ" sz="4000" dirty="0"/>
                <a:t>    </a:t>
              </a:r>
              <a:endParaRPr lang="ru-RU" sz="4000" dirty="0"/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  <dgm:t>
        <a:bodyPr/>
        <a:lstStyle/>
        <a:p>
          <a:endParaRPr lang="ru-RU"/>
        </a:p>
      </dgm:t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LinFactNeighborX="-131" custLinFactNeighborY="-2114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ru-RU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Ф=</m:t>
              </m:r>
              <m:f>
                <m:fPr>
                  <m:ctrlPr>
                    <a:rPr lang="ru-RU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𝑊</m:t>
                  </m:r>
                </m:num>
                <m:den>
                  <m:r>
                    <a:rPr lang="en-US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den>
              </m:f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en-US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𝑃</m:t>
              </m:r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𝐵</m:t>
              </m:r>
              <m:r>
                <a:rPr lang="en-US" sz="40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𝐼</m:t>
                  </m:r>
                </m:num>
                <m:den>
                  <m:r>
                    <a:rPr lang="en-US" sz="40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</m:oMath>
          </a14:m>
          <a:r>
            <a:rPr lang="en-US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en-US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𝐼</m:t>
              </m:r>
              <m:r>
                <a:rPr lang="en-US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Cyrl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Ф</m:t>
                  </m:r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en-US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𝑃</m:t>
                  </m:r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</m:t>
                  </m:r>
                </m:den>
              </m:f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𝑊</m:t>
                  </m:r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𝑆𝑡</m:t>
                  </m:r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      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uz-Latn-UZ" sz="360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360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e>
                    <m:sub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360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𝐼</m:t>
                      </m:r>
                    </m:e>
                    <m:sub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den>
              </m:f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Sup>
                    <m:sSubSupPr>
                      <m:ctrlP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SupPr>
                    <m:e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b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  <m:sup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bSup>
                </m:num>
                <m:den>
                  <m:sSubSup>
                    <m:sSubSupPr>
                      <m:ctrlP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SupPr>
                    <m:e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  <m:sub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  <m:sup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bSup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56828" y="4361292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</a:rPr>
                <m:t>𝐼</m:t>
              </m:r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ru-RU" sz="4000" b="0" i="1" kern="1200" smtClean="0">
                      <a:latin typeface="Cambria Math" panose="02040503050406030204" pitchFamily="18" charset="0"/>
                    </a:rPr>
                    <m:t>Ф</m:t>
                  </m:r>
                </m:num>
                <m:den>
                  <m:r>
                    <m:rPr>
                      <m:sty m:val="p"/>
                    </m:rPr>
                    <a:rPr lang="el-GR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Ω</m:t>
                  </m:r>
                </m:den>
              </m:f>
              <m:r>
                <a:rPr lang="ru-RU" sz="40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ru-RU" sz="40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ru-RU" sz="4000" b="0" i="1" kern="1200" smtClean="0">
                      <a:latin typeface="Cambria Math" panose="02040503050406030204" pitchFamily="18" charset="0"/>
                    </a:rPr>
                    <m:t>Ф</m:t>
                  </m:r>
                </m:num>
                <m:den>
                  <m:r>
                    <a:rPr lang="ru-RU" sz="4000" b="0" i="1" kern="1200" smtClean="0">
                      <a:latin typeface="Cambria Math" panose="02040503050406030204" pitchFamily="18" charset="0"/>
                    </a:rPr>
                    <m:t>4</m:t>
                  </m:r>
                  <m:r>
                    <a:rPr lang="ru-RU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𝜋</m:t>
                  </m:r>
                </m:den>
              </m:f>
            </m:oMath>
          </a14:m>
          <a:r>
            <a:rPr lang="ru-RU" sz="4000" kern="1200" dirty="0"/>
            <a:t>  </a:t>
          </a:r>
          <a:r>
            <a:rPr lang="en-US" sz="4000" kern="1200" dirty="0"/>
            <a:t>      </a:t>
          </a:r>
          <a:r>
            <a:rPr lang="uz-Latn-UZ" sz="4000" kern="1200" dirty="0"/>
            <a:t> </a:t>
          </a:r>
          <a:r>
            <a:rPr lang="ru-RU" sz="4000" kern="1200" dirty="0"/>
            <a:t> </a:t>
          </a:r>
          <a14:m xmlns:a14="http://schemas.microsoft.com/office/drawing/2010/main">
            <m:oMath xmlns:m="http://schemas.openxmlformats.org/officeDocument/2006/math">
              <m:r>
                <a:rPr lang="en-US" sz="4000" b="0" i="1" kern="1200" dirty="0" smtClean="0">
                  <a:latin typeface="Cambria Math" panose="02040503050406030204" pitchFamily="18" charset="0"/>
                </a:rPr>
                <m:t>𝐸</m:t>
              </m:r>
              <m:r>
                <a:rPr lang="uz-Latn-UZ" sz="4000" b="0" i="1" kern="1200" dirty="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000" b="0" i="1" kern="1200" dirty="0" smtClean="0">
                      <a:latin typeface="Cambria Math" panose="02040503050406030204" pitchFamily="18" charset="0"/>
                    </a:rPr>
                  </m:ctrlPr>
                </m:fPr>
                <m:num>
                  <m:r>
                    <a:rPr lang="uz-Latn-UZ" sz="4000" b="0" i="1" kern="1200" dirty="0" smtClean="0">
                      <a:latin typeface="Cambria Math" panose="02040503050406030204" pitchFamily="18" charset="0"/>
                    </a:rPr>
                    <m:t>𝐼</m:t>
                  </m:r>
                </m:num>
                <m:den>
                  <m:sSup>
                    <m:sSupPr>
                      <m:ctrlPr>
                        <a:rPr lang="uz-Latn-UZ" sz="4000" b="0" i="1" kern="1200" dirty="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uz-Latn-UZ" sz="4000" b="0" i="1" kern="1200" dirty="0" smtClean="0">
                          <a:latin typeface="Cambria Math" panose="02040503050406030204" pitchFamily="18" charset="0"/>
                        </a:rPr>
                        <m:t>𝑅</m:t>
                      </m:r>
                    </m:e>
                    <m:sup>
                      <m:r>
                        <a:rPr lang="uz-Latn-UZ" sz="4000" b="0" i="1" kern="1200" dirty="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den>
              </m:f>
              <m:r>
                <a:rPr lang="uz-Latn-UZ" sz="4000" b="0" i="1" kern="1200" dirty="0" smtClean="0">
                  <a:latin typeface="Cambria Math" panose="02040503050406030204" pitchFamily="18" charset="0"/>
                </a:rPr>
                <m:t>𝑐𝑜𝑠</m:t>
              </m:r>
              <m:r>
                <a:rPr lang="uz-Latn-UZ" sz="40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𝛼</m:t>
              </m:r>
            </m:oMath>
          </a14:m>
          <a:r>
            <a:rPr lang="uz-Latn-UZ" sz="4000" kern="1200" dirty="0"/>
            <a:t>    </a:t>
          </a:r>
          <a:endParaRPr lang="ru-RU" sz="4000" kern="1200" dirty="0"/>
        </a:p>
      </dsp:txBody>
      <dsp:txXfrm>
        <a:off x="856828" y="4361292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E5834-42AE-4DD7-8E04-3DB6ACCC7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FF9948-6C56-45BD-A161-8CCC64976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76AA16-FEBA-46FC-8F3D-408687CB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20539A-0235-4A62-A184-B97F340F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509EC3-E204-4F5A-85BB-97D545F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65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EA8B8-519A-4A0B-AB85-84878AB27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39CCF5-5C1C-466A-936E-5291DE2FD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564AC7-99AB-4B60-B298-F81DB6988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0B0E62-18D3-4546-8458-EAEB53D09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AD9463-40EA-4CE0-B851-37F3ABE27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699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A1D257-2499-4D0D-96A8-E12CA7C55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1D78618-817B-44E1-958B-4ACB6623E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85B3F3-7793-43B6-ADB4-8CE807E6B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022CAB-E656-4874-82A1-DC27257FF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3512A7-D2B5-40B3-A2F7-7B24401A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07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7742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16AC7-17BF-41E6-87D6-D0EA5327A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2667D6-B777-44D4-B9A7-94709E8A9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CD4F31-1571-47F4-A1CD-EA031310F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8A3D28-9FC4-4DF5-9977-F4177EF9E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F69EB5-DA29-4126-A9E9-7F97C59D2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40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4C846D-AF0B-4464-AF57-ED24667E4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362D89-0A2C-4688-9F80-BEF41402E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136A19-C18E-4804-870C-1BB91192E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53E6D0-DDFB-4B67-81B4-CA703E385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B198A7-572A-4B5A-9519-311880C4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17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97005C-BF48-4357-A88D-2A2017BDD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EE2C81-426C-4833-85F1-FF8D5542E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BEB99A-E8BE-4837-87A8-2D0A4F832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B0A49F-9C45-4073-B351-BC863B42A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B769BA-B907-43D1-841D-5E8863E0F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9F122E-E053-4601-B33D-A193AC9B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09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E30AE-730B-4558-BA66-F9E0BF348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70CA1E-43C1-40E3-9C30-3391B5F33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956C3E-29B3-41EE-804B-6608E0EEC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6E973C-48F8-4BD4-9CC1-CB8009E7B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8E4B9D-CDDE-4E7E-B5AE-6DF16A2E0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85918A-8E12-4A67-8651-CF1B64F35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B7BA9F-5B60-4D29-9D8C-1854DD10C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EC64007-B1F3-4E7E-B7F1-4A4A9E0A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9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5CC50-DB4A-492D-BDC4-B9DEDC019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BE4F2FD-66C8-475D-ABE4-5A3C361AD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90ABF2A-3251-401A-99C2-B0287C15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F08F31C-AD73-4AC4-8CDE-81FE2449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10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880CE26-BB6C-45DA-8B4F-7D89C7C61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1624481-332C-483E-A9C6-97A4DD14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62A379-3AA4-477C-AF40-EBA0EF15F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7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EDF09-A05D-44FF-9152-9A23504D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0E0C42-E827-4E5E-AC55-25FD12A7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A8513-59E9-435B-8814-9BF2F19B2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CF3E7AF-1726-4B70-9C27-E975791AE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EE0E5F-8B62-46AE-84E6-C12724CD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BAE657-C29C-49CE-921F-1015004F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3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D9071D-6E06-4D38-83F1-43F0ABDA8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99ECE4D-E1FE-4274-87B8-915ACD3B8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09F005-D075-4444-834B-8905ABCC6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1F5F69-95C2-4EC9-A516-0319A8EA5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594DB7-0940-400E-87DD-EA357DA0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C57084-B659-4BD6-915C-C5FB5CA7A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22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37671-7455-453E-A366-936B2FC90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FB405E-A63C-46FC-B1FD-CBCC7C8F9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A4DA46-6A71-45B6-AF69-A1EBDB37B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F6ACD-1D00-4DAA-94FC-AC8B04BBEF4D}" type="datetimeFigureOut">
              <a:rPr lang="ru-RU" smtClean="0"/>
              <a:t>06.02.2021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3F52E1-9425-415D-9B4D-7E6610572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AD4E98-BA46-4A62-B398-19D2C2027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604FB-9B21-4EFF-BA25-92926409C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48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08456" y="1892058"/>
            <a:ext cx="9752099" cy="203036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just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/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7" y="2030961"/>
            <a:ext cx="727405" cy="18317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52379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C241C3F8-A9B6-431E-BF18-F802FF578848}"/>
              </a:ext>
            </a:extLst>
          </p:cNvPr>
          <p:cNvSpPr/>
          <p:nvPr/>
        </p:nvSpPr>
        <p:spPr>
          <a:xfrm>
            <a:off x="591716" y="4248288"/>
            <a:ext cx="727405" cy="18317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2E68B3-A6D3-43CC-AA45-38B0AC040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550" y="3645794"/>
            <a:ext cx="2846733" cy="262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C49964F-2344-4E0A-BB0D-D6FBA2B52B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88999"/>
                <a:ext cx="10515600" cy="528796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</m:rad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 algn="ctr">
                  <a:buNone/>
                </a:pPr>
                <a:endParaRPr lang="en-US" sz="3600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25 </m:t>
                            </m:r>
                            <m:sSup>
                              <m:sSup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∙1=2,5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en-US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BC49964F-2344-4E0A-BB0D-D6FBA2B52B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88999"/>
                <a:ext cx="10515600" cy="52879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38967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057400"/>
                <a:ext cx="11078817" cy="422413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20x30 cm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qog‘ozning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ravshanligi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p>
                    </m:sSup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𝒄𝒅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057400"/>
                <a:ext cx="11078817" cy="4224130"/>
              </a:xfrm>
              <a:blipFill>
                <a:blip r:embed="rId2"/>
                <a:stretch>
                  <a:fillRect l="-1981" t="-4046" r="-19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7428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6096000" y="263034"/>
                <a:ext cx="4572000" cy="286347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𝐵𝑆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𝐵𝑎𝑏</m:t>
                    </m:r>
                  </m:oMath>
                </a14:m>
                <a:r>
                  <a:rPr lang="en-US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6096000" y="263034"/>
                <a:ext cx="4572000" cy="2863475"/>
              </a:xfrm>
              <a:blipFill>
                <a:blip r:embed="rId2"/>
                <a:stretch>
                  <a:fillRect t="-2979" b="-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114774" y="614568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702352" y="2579665"/>
            <a:ext cx="3737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24000" y="3822702"/>
                <a:ext cx="10482467" cy="27722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𝐶𝑑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0,3 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𝑰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𝟔𝟎𝟎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𝒄𝒅</m:t>
                    </m:r>
                  </m:oMath>
                </a14:m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3822702"/>
                <a:ext cx="10482467" cy="2772266"/>
              </a:xfrm>
              <a:prstGeom prst="rect">
                <a:avLst/>
              </a:prstGeom>
              <a:blipFill>
                <a:blip r:embed="rId3"/>
                <a:stretch>
                  <a:fillRect l="-1744" t="-5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24000" y="198782"/>
                <a:ext cx="4572000" cy="32302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uz-Latn-UZ" sz="3200" b="1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98782"/>
                <a:ext cx="4572000" cy="3230217"/>
              </a:xfrm>
              <a:prstGeom prst="rect">
                <a:avLst/>
              </a:prstGeom>
              <a:blipFill>
                <a:blip r:embed="rId4"/>
                <a:stretch>
                  <a:fillRect l="-3333" t="-13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1841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6017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5" y="1205948"/>
            <a:ext cx="11251096" cy="5075582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Quyoshning gorizontdan balandligi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30°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45°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ga ortdi. Yer sirtininig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yoritilganligi necha marta o‘zgardi?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Sport maydonining markazida,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5 m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balandlikda elektr lampasi osilgan. Lampani nuqtaviy yoru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g‘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lik manba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i deb qarasak, markazdan qancha masofada yoritilganlik markazdagidan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marta kam 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90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4831561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48315610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696278"/>
            <a:ext cx="11078817" cy="45852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Yorug‘lik kuchi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bo‘lgan elektr lampochkadan chiqqan yorug‘lik ishchi yuzaga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45°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burchak ostida tushib,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141 lx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yoritilganlikni hosil qiladi. Yorug‘lik manbayi stoldan qanday balandlikda joylashgan?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A9941E72-F7BB-4003-A70A-F8AD012D16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18991" y="263034"/>
            <a:ext cx="5128589" cy="3643044"/>
          </a:xfrm>
        </p:spPr>
        <p:txBody>
          <a:bodyPr/>
          <a:lstStyle/>
          <a:p>
            <a:pPr algn="ctr"/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</a:p>
          <a:p>
            <a:pPr algn="ctr"/>
            <a:endParaRPr lang="uz-Latn-UZ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399722" y="885234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2607365"/>
            <a:ext cx="3737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147928"/>
                <a:ext cx="11383615" cy="244703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40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z-Latn-UZ" sz="4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4000" b="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uz-Latn-UZ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uz-Latn-UZ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uz-Latn-UZ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h</m:t>
                            </m:r>
                          </m:num>
                          <m:den>
                            <m:r>
                              <a:rPr lang="uz-Latn-UZ" sz="40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func>
                  </m:oMath>
                </a14:m>
                <a:endParaRPr lang="uz-Latn-UZ" sz="4000" b="0" i="1" dirty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uz-Latn-UZ" sz="4000" b="0" dirty="0"/>
                  <a:t>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</a:rPr>
                      <m:t>𝑟𝑐𝑜𝑠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147928"/>
                <a:ext cx="11383615" cy="2447039"/>
              </a:xfrm>
              <a:prstGeom prst="rect">
                <a:avLst/>
              </a:prstGeom>
              <a:blipFill>
                <a:blip r:embed="rId2"/>
                <a:stretch>
                  <a:fillRect t="-1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263033"/>
                <a:ext cx="4373217" cy="38848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=45°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=141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𝑙𝑥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uz-Latn-UZ" sz="3200" b="1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263033"/>
                <a:ext cx="4373217" cy="3884895"/>
              </a:xfrm>
              <a:prstGeom prst="rect">
                <a:avLst/>
              </a:prstGeom>
              <a:blipFill>
                <a:blip r:embed="rId3"/>
                <a:stretch>
                  <a:fillRect l="-3482" t="-10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3C62532-5F91-47D9-9F44-601D09DF551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0326" t="37965" r="16087" b="10725"/>
          <a:stretch/>
        </p:blipFill>
        <p:spPr>
          <a:xfrm>
            <a:off x="5599047" y="812352"/>
            <a:ext cx="2875722" cy="319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1" y="304800"/>
                <a:ext cx="11118574" cy="597672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uz-Latn-UZ" sz="3600" i="1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3600" i="1" dirty="0">
                            <a:latin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sSup>
                          <m:sSupPr>
                            <m:ctrlPr>
                              <a:rPr lang="uz-Latn-UZ" sz="36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uz-Latn-UZ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i="1" dirty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uz-Latn-UZ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uz-Latn-UZ" sz="3600" dirty="0"/>
                  <a:t>    </a:t>
                </a:r>
                <a:endParaRPr lang="ru-RU" sz="36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func>
                          <m:func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uz-Latn-UZ" sz="36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</m:e>
                        </m:func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  <m:r>
                      <a:rPr lang="uz-Latn-UZ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  <m:func>
                              <m:func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uz-Latn-UZ" sz="400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𝛼</m:t>
                                </m:r>
                              </m:e>
                            </m:func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i="1" dirty="0">
                        <a:latin typeface="Cambria Math" panose="02040503050406030204" pitchFamily="18" charset="0"/>
                      </a:rPr>
                      <m:t>h</m:t>
                    </m:r>
                    <m:r>
                      <a:rPr lang="uz-Latn-UZ" sz="3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</a:rPr>
                      <m:t>𝑟𝑐𝑜𝑠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  <m:func>
                              <m:func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uz-Latn-UZ" sz="360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𝛼</m:t>
                                </m:r>
                              </m:e>
                            </m:func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den>
                        </m:f>
                      </m:e>
                    </m:ra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45°≈0,7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200 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𝑐𝑑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∙0,71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141 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𝑙𝑥</m:t>
                            </m:r>
                          </m:den>
                        </m:f>
                      </m:e>
                    </m:rad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0,7≈0,7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1" y="304800"/>
                <a:ext cx="11118574" cy="59767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24852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866900"/>
            <a:ext cx="10850217" cy="44146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Elektr yoritgich radiusi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, yorug‘lik kuchi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bo‘lgan shardan iborat. Manbaning to‘la yorug‘lik oqimini toping.</a:t>
            </a:r>
            <a:endParaRPr lang="ru-RU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133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63034"/>
                <a:ext cx="5261112" cy="2863475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ru-RU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Ф</m:t>
                        </m:r>
                      </m:num>
                      <m:den>
                        <m:r>
                          <a:rPr lang="ru-RU" sz="36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ru-RU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ru-RU" sz="32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Ф=4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algn="ctr"/>
                <a:endParaRPr lang="ru-RU" sz="3200" dirty="0"/>
              </a:p>
              <a:p>
                <a:pPr algn="ctr"/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63034"/>
                <a:ext cx="5261112" cy="2863475"/>
              </a:xfrm>
              <a:blipFill>
                <a:blip r:embed="rId2"/>
                <a:stretch>
                  <a:fillRect t="-2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4" y="727870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2660374"/>
            <a:ext cx="3737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3731492"/>
                <a:ext cx="11224590" cy="28634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Cyrl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∙3,14∙100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=1256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𝑙𝑚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𝟏𝟐𝟓𝟔</m:t>
                    </m:r>
                    <m:r>
                      <a:rPr lang="ru-RU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𝒍𝒎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3731492"/>
                <a:ext cx="11224590" cy="2863475"/>
              </a:xfrm>
              <a:prstGeom prst="rect">
                <a:avLst/>
              </a:prstGeom>
              <a:blipFill>
                <a:blip r:embed="rId3"/>
                <a:stretch>
                  <a:fillRect l="-1900" t="-5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263034"/>
                <a:ext cx="4373217" cy="31659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𝑐𝑑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Cyrl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=3,14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ru-RU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263034"/>
                <a:ext cx="4373217" cy="3165966"/>
              </a:xfrm>
              <a:prstGeom prst="rect">
                <a:avLst/>
              </a:prstGeom>
              <a:blipFill>
                <a:blip r:embed="rId4"/>
                <a:stretch>
                  <a:fillRect l="-3482" t="-1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629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696278"/>
                <a:ext cx="1107881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Yuzi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keladigan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xonaning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markazida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lampochka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Lampochkani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nuqtaviy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manbayi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xona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burchaklaridagi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yoritilganlik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lampochka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poldan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balandlikda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turishi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696278"/>
                <a:ext cx="11078817" cy="4585252"/>
              </a:xfrm>
              <a:blipFill>
                <a:blip r:embed="rId2"/>
                <a:stretch>
                  <a:fillRect l="-1981" t="-3457" r="-19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03049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:a16="http://schemas.microsoft.com/office/drawing/2014/main" id="{A9941E72-F7BB-4003-A70A-F8AD012D16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18992" y="263034"/>
            <a:ext cx="5261112" cy="2863475"/>
          </a:xfrm>
        </p:spPr>
        <p:txBody>
          <a:bodyPr/>
          <a:lstStyle/>
          <a:p>
            <a:pPr algn="ctr"/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Formula: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4" y="727870"/>
            <a:ext cx="1" cy="2398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2077278"/>
            <a:ext cx="37371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161196"/>
                <a:ext cx="11383615" cy="243377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num>
                      <m:den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</m:rad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161196"/>
                <a:ext cx="11383615" cy="24337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263034"/>
                <a:ext cx="4373217" cy="31659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=45°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uz-Latn-UZ" sz="3200" b="1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263034"/>
                <a:ext cx="4373217" cy="3165966"/>
              </a:xfrm>
              <a:prstGeom prst="rect">
                <a:avLst/>
              </a:prstGeom>
              <a:blipFill>
                <a:blip r:embed="rId3"/>
                <a:stretch>
                  <a:fillRect l="-3482" t="-13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Объект 3">
            <a:extLst>
              <a:ext uri="{FF2B5EF4-FFF2-40B4-BE49-F238E27FC236}">
                <a16:creationId xmlns:a16="http://schemas.microsoft.com/office/drawing/2014/main" id="{3493CBC2-BEA5-4999-A470-3FDF6271BB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210" t="46973" r="71061" b="23092"/>
          <a:stretch/>
        </p:blipFill>
        <p:spPr>
          <a:xfrm>
            <a:off x="5890592" y="887544"/>
            <a:ext cx="3498574" cy="316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1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178</Words>
  <Application>Microsoft Office PowerPoint</Application>
  <PresentationFormat>Широкоэкранный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Masala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User</cp:lastModifiedBy>
  <cp:revision>29</cp:revision>
  <dcterms:created xsi:type="dcterms:W3CDTF">2021-02-01T19:09:01Z</dcterms:created>
  <dcterms:modified xsi:type="dcterms:W3CDTF">2021-02-06T08:59:04Z</dcterms:modified>
</cp:coreProperties>
</file>