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  <p:sldMasterId id="2147485122" r:id="rId3"/>
    <p:sldMasterId id="2147485134" r:id="rId4"/>
  </p:sldMasterIdLst>
  <p:notesMasterIdLst>
    <p:notesMasterId r:id="rId17"/>
  </p:notesMasterIdLst>
  <p:sldIdLst>
    <p:sldId id="296" r:id="rId5"/>
    <p:sldId id="481" r:id="rId6"/>
    <p:sldId id="482" r:id="rId7"/>
    <p:sldId id="465" r:id="rId8"/>
    <p:sldId id="467" r:id="rId9"/>
    <p:sldId id="469" r:id="rId10"/>
    <p:sldId id="471" r:id="rId11"/>
    <p:sldId id="477" r:id="rId12"/>
    <p:sldId id="476" r:id="rId13"/>
    <p:sldId id="474" r:id="rId14"/>
    <p:sldId id="396" r:id="rId15"/>
    <p:sldId id="480" r:id="rId16"/>
  </p:sldIdLst>
  <p:sldSz cx="12192000" cy="6858000"/>
  <p:notesSz cx="6858000" cy="9144000"/>
  <p:custDataLst>
    <p:tags r:id="rId1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15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2/24/2021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794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948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586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96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73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792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237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0647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056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297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8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49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57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082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64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7293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13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71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2891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9939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4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24.02.2021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940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3" r:id="rId1"/>
    <p:sldLayoutId id="2147485124" r:id="rId2"/>
    <p:sldLayoutId id="2147485125" r:id="rId3"/>
    <p:sldLayoutId id="2147485126" r:id="rId4"/>
    <p:sldLayoutId id="2147485127" r:id="rId5"/>
    <p:sldLayoutId id="2147485128" r:id="rId6"/>
    <p:sldLayoutId id="2147485129" r:id="rId7"/>
    <p:sldLayoutId id="2147485130" r:id="rId8"/>
    <p:sldLayoutId id="2147485131" r:id="rId9"/>
    <p:sldLayoutId id="2147485132" r:id="rId10"/>
    <p:sldLayoutId id="21474851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24.02.2021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080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5" r:id="rId1"/>
    <p:sldLayoutId id="2147485136" r:id="rId2"/>
    <p:sldLayoutId id="2147485137" r:id="rId3"/>
    <p:sldLayoutId id="2147485138" r:id="rId4"/>
    <p:sldLayoutId id="2147485139" r:id="rId5"/>
    <p:sldLayoutId id="2147485140" r:id="rId6"/>
    <p:sldLayoutId id="2147485141" r:id="rId7"/>
    <p:sldLayoutId id="2147485142" r:id="rId8"/>
    <p:sldLayoutId id="2147485143" r:id="rId9"/>
    <p:sldLayoutId id="2147485144" r:id="rId10"/>
    <p:sldLayoutId id="21474851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4763" y="31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1445" y="2544763"/>
            <a:ext cx="10637424" cy="250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4800" dirty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endParaRPr lang="en-US" altLang="ru-RU" sz="48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Belgilarning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birikkan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holda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irsiylanishi</a:t>
            </a:r>
            <a:endParaRPr lang="en-US" altLang="ru-RU" sz="4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74674" y="2629803"/>
            <a:ext cx="727075" cy="15709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0" y="4426853"/>
            <a:ext cx="728662" cy="15709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00788"/>
            <a:ext cx="190101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89466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94231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en-US" altLang="ru-RU" sz="36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solidFill>
                  <a:srgbClr val="FEFEFE"/>
                </a:solidFill>
                <a:latin typeface="Arial" charset="0"/>
                <a:cs typeface="Arial" charset="0"/>
              </a:rPr>
              <a:t>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6292" y="4568158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Belgilarning </a:t>
            </a:r>
            <a:r>
              <a:rPr lang="en-US" sz="3600" dirty="0" err="1"/>
              <a:t>birikkan</a:t>
            </a:r>
            <a:r>
              <a:rPr lang="en-US" sz="3600" dirty="0"/>
              <a:t> </a:t>
            </a:r>
            <a:r>
              <a:rPr lang="en-US" sz="3600" dirty="0" err="1"/>
              <a:t>holda</a:t>
            </a:r>
            <a:r>
              <a:rPr lang="en-US" sz="3600" dirty="0"/>
              <a:t> </a:t>
            </a:r>
            <a:r>
              <a:rPr lang="en-US" sz="3600" dirty="0" err="1"/>
              <a:t>irsiylanishi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8300" y="1390332"/>
            <a:ext cx="5233847" cy="4001095"/>
          </a:xfrm>
        </p:spPr>
        <p:txBody>
          <a:bodyPr/>
          <a:lstStyle/>
          <a:p>
            <a:pPr marL="0" indent="6238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retsessiv,tananing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kaltadrozofila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F1da 90 ta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olindi.F2 da 608 ta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tanali,uzun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62850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gen: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 x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Gam: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F1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ta</a:t>
            </a: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gen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Gam: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F2 AABB,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Kul.uzun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kul.uzun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kul.uzun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608:4x3=456</a:t>
            </a:r>
          </a:p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608--F2dagi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3--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456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 smtClean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 smtClean="0">
                <a:latin typeface="Arial" charset="0"/>
                <a:cs typeface="Arial" charset="0"/>
              </a:rPr>
              <a:t>bajarish</a:t>
            </a:r>
            <a:r>
              <a:rPr lang="en-US" altLang="ru-RU" sz="3600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dirty="0" err="1" smtClean="0">
                <a:latin typeface="Arial" charset="0"/>
                <a:cs typeface="Arial" charset="0"/>
              </a:rPr>
              <a:t>uchun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Savol</a:t>
            </a:r>
            <a:r>
              <a:rPr lang="en-US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8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8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topshiriqlar</a:t>
            </a:r>
            <a:endParaRPr lang="en-US" altLang="ru-RU" sz="28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3875" y="2050137"/>
            <a:ext cx="1153484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Morganning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G. Mendel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tajribalaridan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xo‘rozlarda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333556" y="1582737"/>
            <a:ext cx="10974910" cy="4284663"/>
          </a:xfrm>
        </p:spPr>
        <p:txBody>
          <a:bodyPr/>
          <a:lstStyle/>
          <a:p>
            <a:pPr marL="0" indent="3556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>
                <a:latin typeface="Arial" charset="0"/>
                <a:cs typeface="Arial" charset="0"/>
              </a:rPr>
              <a:t>1-masala. </a:t>
            </a:r>
            <a:r>
              <a:rPr lang="en-US" altLang="ru-RU" dirty="0" err="1">
                <a:latin typeface="Arial" charset="0"/>
                <a:cs typeface="Arial" charset="0"/>
              </a:rPr>
              <a:t>Bolalarda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immunitet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yetishmasligi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qonda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l-GR" altLang="ru-RU" dirty="0">
                <a:latin typeface="Arial" charset="0"/>
                <a:cs typeface="Arial" charset="0"/>
              </a:rPr>
              <a:t>γ – </a:t>
            </a:r>
            <a:r>
              <a:rPr lang="en-US" altLang="ru-RU" dirty="0">
                <a:latin typeface="Arial" charset="0"/>
                <a:cs typeface="Arial" charset="0"/>
              </a:rPr>
              <a:t>globulin </a:t>
            </a:r>
            <a:r>
              <a:rPr lang="en-US" altLang="ru-RU" dirty="0" err="1" smtClean="0">
                <a:latin typeface="Arial" charset="0"/>
                <a:cs typeface="Arial" charset="0"/>
              </a:rPr>
              <a:t>sintezlanmasligi</a:t>
            </a:r>
            <a:r>
              <a:rPr lang="ru-RU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oqibatida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vujudga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keladi</a:t>
            </a:r>
            <a:r>
              <a:rPr lang="en-US" altLang="ru-RU" dirty="0">
                <a:latin typeface="Arial" charset="0"/>
                <a:cs typeface="Arial" charset="0"/>
              </a:rPr>
              <a:t>. </a:t>
            </a:r>
            <a:r>
              <a:rPr lang="en-US" altLang="ru-RU" dirty="0" err="1">
                <a:latin typeface="Arial" charset="0"/>
                <a:cs typeface="Arial" charset="0"/>
              </a:rPr>
              <a:t>Ushbu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kasallikni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keltirib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chiqaruvchi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genning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bir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turi</a:t>
            </a:r>
            <a:r>
              <a:rPr lang="ru-RU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autosomada</a:t>
            </a:r>
            <a:r>
              <a:rPr lang="en-US" altLang="ru-RU" dirty="0">
                <a:latin typeface="Arial" charset="0"/>
                <a:cs typeface="Arial" charset="0"/>
              </a:rPr>
              <a:t>, </a:t>
            </a:r>
            <a:r>
              <a:rPr lang="en-US" altLang="ru-RU" dirty="0" err="1">
                <a:latin typeface="Arial" charset="0"/>
                <a:cs typeface="Arial" charset="0"/>
              </a:rPr>
              <a:t>ikkinchi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turi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jinsiy</a:t>
            </a:r>
            <a:r>
              <a:rPr lang="en-US" altLang="ru-RU" dirty="0">
                <a:latin typeface="Arial" charset="0"/>
                <a:cs typeface="Arial" charset="0"/>
              </a:rPr>
              <a:t> X </a:t>
            </a:r>
            <a:r>
              <a:rPr lang="en-US" altLang="ru-RU" dirty="0" err="1">
                <a:latin typeface="Arial" charset="0"/>
                <a:cs typeface="Arial" charset="0"/>
              </a:rPr>
              <a:t>xromosomada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joylashgan</a:t>
            </a:r>
            <a:r>
              <a:rPr lang="en-US" altLang="ru-RU" dirty="0">
                <a:latin typeface="Arial" charset="0"/>
                <a:cs typeface="Arial" charset="0"/>
              </a:rPr>
              <a:t>. </a:t>
            </a:r>
            <a:r>
              <a:rPr lang="en-US" altLang="ru-RU" dirty="0" err="1">
                <a:latin typeface="Arial" charset="0"/>
                <a:cs typeface="Arial" charset="0"/>
              </a:rPr>
              <a:t>Kasallik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belgisi</a:t>
            </a:r>
            <a:r>
              <a:rPr lang="ru-RU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ikkala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holda</a:t>
            </a:r>
            <a:r>
              <a:rPr lang="en-US" altLang="ru-RU" dirty="0">
                <a:latin typeface="Arial" charset="0"/>
                <a:cs typeface="Arial" charset="0"/>
              </a:rPr>
              <a:t> ham </a:t>
            </a:r>
            <a:r>
              <a:rPr lang="en-US" altLang="ru-RU" dirty="0" err="1">
                <a:latin typeface="Arial" charset="0"/>
                <a:cs typeface="Arial" charset="0"/>
              </a:rPr>
              <a:t>retsessiv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irsiylanadi</a:t>
            </a:r>
            <a:r>
              <a:rPr lang="en-US" altLang="ru-RU" dirty="0">
                <a:latin typeface="Arial" charset="0"/>
                <a:cs typeface="Arial" charset="0"/>
              </a:rPr>
              <a:t>. Ona </a:t>
            </a:r>
            <a:r>
              <a:rPr lang="en-US" altLang="ru-RU" dirty="0" err="1">
                <a:latin typeface="Arial" charset="0"/>
                <a:cs typeface="Arial" charset="0"/>
              </a:rPr>
              <a:t>ikki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belgi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bo‘yicha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geterozigotali</a:t>
            </a:r>
            <a:r>
              <a:rPr lang="en-US" altLang="ru-RU" dirty="0">
                <a:latin typeface="Arial" charset="0"/>
                <a:cs typeface="Arial" charset="0"/>
              </a:rPr>
              <a:t>, </a:t>
            </a:r>
            <a:r>
              <a:rPr lang="en-US" altLang="ru-RU" dirty="0" err="1" smtClean="0">
                <a:latin typeface="Arial" charset="0"/>
                <a:cs typeface="Arial" charset="0"/>
              </a:rPr>
              <a:t>ota</a:t>
            </a:r>
            <a:r>
              <a:rPr lang="ru-RU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sog‘lom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va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uning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avlodlarida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kasallik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kuzatilmagan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bo‘lsa</a:t>
            </a:r>
            <a:r>
              <a:rPr lang="en-US" altLang="ru-RU" dirty="0">
                <a:latin typeface="Arial" charset="0"/>
                <a:cs typeface="Arial" charset="0"/>
              </a:rPr>
              <a:t>, </a:t>
            </a:r>
            <a:r>
              <a:rPr lang="en-US" altLang="ru-RU" dirty="0" err="1">
                <a:latin typeface="Arial" charset="0"/>
                <a:cs typeface="Arial" charset="0"/>
              </a:rPr>
              <a:t>tug‘ilgan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farzandlarning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necha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foizi</a:t>
            </a:r>
            <a:r>
              <a:rPr lang="en-US" altLang="ru-RU" dirty="0">
                <a:latin typeface="Arial" charset="0"/>
                <a:cs typeface="Arial" charset="0"/>
              </a:rPr>
              <a:t> 1-belgi </a:t>
            </a:r>
            <a:r>
              <a:rPr lang="en-US" altLang="ru-RU" dirty="0" err="1">
                <a:latin typeface="Arial" charset="0"/>
                <a:cs typeface="Arial" charset="0"/>
              </a:rPr>
              <a:t>bo‘yicha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sog‘lom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bo‘ladi</a:t>
            </a:r>
            <a:r>
              <a:rPr lang="en-US" altLang="ru-RU" dirty="0">
                <a:latin typeface="Arial" charset="0"/>
                <a:cs typeface="Arial" charset="0"/>
              </a:rPr>
              <a:t>? </a:t>
            </a:r>
            <a:endParaRPr lang="en-US" altLang="ru-RU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700" y="5176980"/>
            <a:ext cx="1257300" cy="168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963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5" y="116632"/>
            <a:ext cx="3312367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z-Latn-U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 ta`sirga oid masalalar yechish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015880" y="116632"/>
                <a:ext cx="5472608" cy="6624736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2000" dirty="0"/>
              </a:p>
              <a:p>
                <a:pPr marL="0" indent="0" algn="just">
                  <a:buNone/>
                </a:pPr>
                <a:endParaRPr lang="uz-Latn-UZ" sz="1800" dirty="0"/>
              </a:p>
              <a:p>
                <a:pPr marL="0" indent="0" algn="just">
                  <a:buNone/>
                </a:pPr>
                <a:endParaRPr lang="uz-Latn-UZ" sz="1800" dirty="0"/>
              </a:p>
              <a:p>
                <a:pPr marL="0" indent="0" algn="just">
                  <a:buNone/>
                </a:pPr>
                <a:endParaRPr lang="uz-Latn-UZ" sz="1800" dirty="0"/>
              </a:p>
              <a:p>
                <a:pPr marL="0" indent="0" algn="just">
                  <a:buNone/>
                </a:pPr>
                <a:endParaRPr lang="uz-Latn-UZ" sz="1800" dirty="0"/>
              </a:p>
              <a:p>
                <a:pPr marL="0" indent="0" algn="just">
                  <a:buNone/>
                </a:pPr>
                <a:r>
                  <a:rPr lang="uz-Latn-UZ" sz="1800" dirty="0"/>
                  <a:t>1/16 – qizil, 4/16 – och qizil, 6/16-pushti, 4/16-och pushti, 1/16 – oq donli o`simliklar. </a:t>
                </a:r>
              </a:p>
              <a:p>
                <a:pPr marL="0" indent="0" algn="just">
                  <a:buNone/>
                </a:pPr>
                <a:r>
                  <a:rPr lang="uz-Latn-UZ" sz="1800" dirty="0"/>
                  <a:t>Jami 6400 ta  o`simlikdan och qizil donlilarini topamiz:</a:t>
                </a:r>
              </a:p>
              <a:p>
                <a:pPr marL="0" indent="0" algn="just">
                  <a:buNone/>
                </a:pPr>
                <a:r>
                  <a:rPr lang="uz-Latn-UZ" sz="1800" dirty="0"/>
                  <a:t>16 ________4</a:t>
                </a:r>
              </a:p>
              <a:p>
                <a:pPr marL="0" indent="0" algn="just">
                  <a:buNone/>
                </a:pPr>
                <a:r>
                  <a:rPr lang="uz-Latn-UZ" sz="1800" dirty="0"/>
                  <a:t>6400 ______x          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1800" i="1">
                            <a:latin typeface="Cambria Math"/>
                          </a:rPr>
                          <m:t>6400 </m:t>
                        </m:r>
                        <m:r>
                          <a:rPr lang="uz-Latn-UZ" sz="1800" i="1">
                            <a:latin typeface="Cambria Math"/>
                          </a:rPr>
                          <m:t>𝑥</m:t>
                        </m:r>
                        <m:r>
                          <a:rPr lang="uz-Latn-UZ" sz="1800" i="1">
                            <a:latin typeface="Cambria Math"/>
                          </a:rPr>
                          <m:t> 4</m:t>
                        </m:r>
                      </m:num>
                      <m:den>
                        <m:r>
                          <a:rPr lang="uz-Latn-UZ" sz="1800" i="1">
                            <a:latin typeface="Cambria Math"/>
                          </a:rPr>
                          <m:t>16</m:t>
                        </m:r>
                      </m:den>
                    </m:f>
                  </m:oMath>
                </a14:m>
                <a:r>
                  <a:rPr lang="uz-Latn-UZ" sz="1800" dirty="0"/>
                  <a:t> 1600 ta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91880" y="116632"/>
                <a:ext cx="5472608" cy="6624736"/>
              </a:xfrm>
              <a:blipFill rotWithShape="1">
                <a:blip r:embed="rId2"/>
                <a:stretch>
                  <a:fillRect l="-1002" r="-8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31505" y="980728"/>
            <a:ext cx="3358009" cy="5760640"/>
          </a:xfrm>
          <a:solidFill>
            <a:srgbClr val="99FFCC"/>
          </a:solidFill>
        </p:spPr>
        <p:txBody>
          <a:bodyPr>
            <a:normAutofit/>
          </a:bodyPr>
          <a:lstStyle/>
          <a:p>
            <a:pPr algn="just"/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      Bug`doy donining rangi ikki juft noallel  kumulyativ polimer genlar faoliyatiga bog`liq. Oq  va qizil rangli bug`doylar chatishtirilganda  F</a:t>
            </a:r>
            <a:r>
              <a:rPr lang="uz-Latn-UZ" sz="1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 da 6400 ta o`simlik olingan. Hosilning nechtasi och qizil rangda bo`ladi? </a:t>
            </a:r>
            <a:endParaRPr lang="uz-Latn-U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284984"/>
            <a:ext cx="22322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260648"/>
            <a:ext cx="511256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02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6" y="116632"/>
            <a:ext cx="3024335" cy="648072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Polimer ta`sirga oid masalalar yechish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7848" y="116632"/>
            <a:ext cx="5832648" cy="65527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1.Genetik belgilash.</a:t>
            </a:r>
          </a:p>
          <a:p>
            <a:pPr marL="0" indent="0" algn="just">
              <a:buNone/>
            </a:pPr>
            <a:r>
              <a:rPr lang="uz-Latn-UZ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Patli -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A1A1A2A2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  </a:t>
            </a:r>
            <a:r>
              <a:rPr lang="uz-Latn-UZ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patsiz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z-Latn-UZ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z-Latn-UZ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a1a1a2a2:</a:t>
            </a:r>
          </a:p>
          <a:p>
            <a:pPr marL="0" indent="0" algn="ctr">
              <a:buNone/>
            </a:pPr>
            <a:r>
              <a:rPr lang="uz-Latn-UZ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F1 duragaylarini aniqlaymiz: </a:t>
            </a:r>
          </a:p>
          <a:p>
            <a:pPr marL="0" indent="0" algn="just">
              <a:buNone/>
            </a:pPr>
            <a:r>
              <a:rPr lang="uz-Latn-UZ" sz="1800" dirty="0"/>
              <a:t>P: 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♂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A1A1A2A2   </a:t>
            </a:r>
            <a:r>
              <a:rPr lang="uz-Latn-UZ" sz="1800" dirty="0"/>
              <a:t>x  </a:t>
            </a:r>
            <a:r>
              <a:rPr lang="uz-Latn-UZ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a1a1a2a2 </a:t>
            </a:r>
            <a:r>
              <a:rPr lang="uz-Latn-UZ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♀</a:t>
            </a:r>
          </a:p>
          <a:p>
            <a:pPr marL="0" indent="0" algn="just">
              <a:buNone/>
            </a:pPr>
            <a:r>
              <a:rPr lang="uz-Latn-UZ" sz="1800" dirty="0">
                <a:latin typeface="Times New Roman"/>
                <a:cs typeface="Times New Roman"/>
              </a:rPr>
              <a:t>G: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♂ A1A2  </a:t>
            </a:r>
            <a:r>
              <a:rPr lang="uz-Latn-UZ" sz="1800" dirty="0">
                <a:latin typeface="Times New Roman"/>
                <a:cs typeface="Times New Roman"/>
              </a:rPr>
              <a:t>x </a:t>
            </a:r>
            <a:r>
              <a:rPr lang="uz-Latn-UZ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♀ a1a2</a:t>
            </a:r>
          </a:p>
          <a:p>
            <a:pPr marL="0" indent="0" algn="just">
              <a:buNone/>
            </a:pPr>
            <a:r>
              <a:rPr lang="uz-Latn-UZ" sz="1800" dirty="0">
                <a:latin typeface="Times New Roman"/>
                <a:cs typeface="Times New Roman"/>
              </a:rPr>
              <a:t>F1: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</a:t>
            </a:r>
            <a:r>
              <a:rPr lang="uz-Latn-UZ" sz="1800" dirty="0">
                <a:latin typeface="Times New Roman"/>
                <a:cs typeface="Times New Roman"/>
              </a:rPr>
              <a:t> </a:t>
            </a:r>
            <a:r>
              <a:rPr lang="uz-Latn-UZ" sz="1800" dirty="0">
                <a:latin typeface="Times New Roman"/>
                <a:cs typeface="Times New Roman"/>
              </a:rPr>
              <a:t>→ 120 ta  oyog`ida pati bor xo`roz va tovuqlar </a:t>
            </a:r>
          </a:p>
          <a:p>
            <a:pPr marL="0" indent="0" algn="ctr">
              <a:buNone/>
            </a:pPr>
            <a:r>
              <a:rPr lang="uz-Latn-UZ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  <a:r>
              <a:rPr lang="uz-Latn-UZ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 F2 ni aniqlaymiz: </a:t>
            </a:r>
          </a:p>
          <a:p>
            <a:pPr marL="0" indent="0" algn="just">
              <a:buNone/>
            </a:pPr>
            <a:r>
              <a:rPr lang="uz-Latn-UZ" sz="1800" dirty="0">
                <a:latin typeface="Times New Roman"/>
                <a:cs typeface="Times New Roman"/>
              </a:rPr>
              <a:t>P: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</a:t>
            </a:r>
            <a:r>
              <a:rPr lang="uz-Latn-UZ" sz="1800" dirty="0">
                <a:latin typeface="Times New Roman"/>
                <a:cs typeface="Times New Roman"/>
              </a:rPr>
              <a:t>  x  </a:t>
            </a:r>
            <a:r>
              <a:rPr lang="uz-Latn-UZ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G: har biridan A1A2, A1a2, a1A2, a1a2 olinadi.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F2: ♀\♂     A1A2            A1a2           a1A2              a1a2  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A1A2 </a:t>
            </a:r>
            <a:r>
              <a:rPr lang="uz-Latn-UZ" sz="1800" dirty="0">
                <a:latin typeface="Times New Roman"/>
                <a:cs typeface="Times New Roman"/>
              </a:rPr>
              <a:t> </a:t>
            </a:r>
            <a:r>
              <a:rPr lang="uz-Latn-U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uz-Latn-UZ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A1A1A2A2</a:t>
            </a:r>
            <a:r>
              <a:rPr lang="uz-Latn-UZ" sz="1800" dirty="0"/>
              <a:t>    A1A1A2a2    A1a1A2A2      A1a1A2a2</a:t>
            </a:r>
            <a:endParaRPr lang="uz-Latn-UZ" sz="18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A1a2</a:t>
            </a:r>
            <a:r>
              <a:rPr lang="uz-Latn-UZ" sz="1800" dirty="0">
                <a:latin typeface="Times New Roman"/>
                <a:cs typeface="Times New Roman"/>
              </a:rPr>
              <a:t>     A1A1A2a2   </a:t>
            </a:r>
            <a:r>
              <a:rPr lang="uz-Latn-UZ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</a:t>
            </a:r>
            <a:r>
              <a:rPr lang="uz-Latn-UZ" sz="1800" dirty="0">
                <a:latin typeface="Times New Roman"/>
                <a:cs typeface="Times New Roman"/>
              </a:rPr>
              <a:t>    A1a1A2a2     A1a1a2a2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a1A2 </a:t>
            </a:r>
            <a:r>
              <a:rPr lang="uz-Latn-UZ" sz="1800" dirty="0">
                <a:latin typeface="Times New Roman"/>
                <a:cs typeface="Times New Roman"/>
              </a:rPr>
              <a:t>    A1a1A2A2   A1a1A2a2    </a:t>
            </a:r>
            <a:r>
              <a:rPr lang="uz-Latn-UZ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</a:t>
            </a:r>
            <a:r>
              <a:rPr lang="uz-Latn-UZ" sz="1800" dirty="0">
                <a:latin typeface="Times New Roman"/>
                <a:cs typeface="Times New Roman"/>
              </a:rPr>
              <a:t>    a1a1A2a2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a1a2   </a:t>
            </a:r>
            <a:r>
              <a:rPr lang="uz-Latn-UZ" sz="1800" dirty="0">
                <a:latin typeface="Times New Roman"/>
                <a:cs typeface="Times New Roman"/>
              </a:rPr>
              <a:t>   A1a1A2a2    A1a1a2a2      a1a1A2a2     </a:t>
            </a:r>
            <a:r>
              <a:rPr lang="uz-Latn-UZ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a1a1a2a2 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00B050"/>
                </a:solidFill>
                <a:latin typeface="Times New Roman"/>
                <a:cs typeface="Times New Roman"/>
              </a:rPr>
              <a:t>Kombinatsiyadan ma`lumki, gomozigota organizmlar ajralish bermaydi va ularning soni 4 ta.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002060"/>
                </a:solidFill>
                <a:latin typeface="Times New Roman"/>
                <a:cs typeface="Times New Roman"/>
              </a:rPr>
              <a:t>16 _________4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002060"/>
                </a:solidFill>
                <a:latin typeface="Times New Roman"/>
                <a:cs typeface="Times New Roman"/>
              </a:rPr>
              <a:t>1120 _______ x   </a:t>
            </a:r>
          </a:p>
          <a:p>
            <a:pPr marL="0" indent="0" algn="just">
              <a:buNone/>
            </a:pPr>
            <a:r>
              <a:rPr lang="uz-Latn-UZ" sz="1800" b="1" i="1" dirty="0">
                <a:solidFill>
                  <a:srgbClr val="002060"/>
                </a:solidFill>
                <a:latin typeface="Times New Roman"/>
                <a:cs typeface="Times New Roman"/>
              </a:rPr>
              <a:t>x = 280 tasi keyingi avlodda ajralish bermaydi.</a:t>
            </a:r>
            <a:endParaRPr lang="uz-Latn-UZ" sz="1800" b="1" i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uz-Latn-UZ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03513" y="764704"/>
            <a:ext cx="2952327" cy="590465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z-Latn-UZ" sz="1600" dirty="0"/>
              <a:t>      </a:t>
            </a:r>
            <a:r>
              <a:rPr lang="uz-Latn-UZ" sz="1700" dirty="0">
                <a:latin typeface="Arial" panose="020B0604020202020204" pitchFamily="34" charset="0"/>
                <a:cs typeface="Arial" panose="020B0604020202020204" pitchFamily="34" charset="0"/>
              </a:rPr>
              <a:t>Tovuq   oyog`ida patning bo`lishi ikki juft polimer nokumulyativ dominant genlarga bog`liq.   </a:t>
            </a:r>
            <a:r>
              <a:rPr lang="uz-Latn-UZ" sz="17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700" dirty="0">
                <a:latin typeface="Arial" panose="020B0604020202020204" pitchFamily="34" charset="0"/>
                <a:cs typeface="Arial" panose="020B0604020202020204" pitchFamily="34" charset="0"/>
              </a:rPr>
              <a:t>gar genotipda ulardan bittasi bo`lsa ham tovuq oyog`ida pat hosil bo`ladi. polimer genlar retsessiv holatda bo`lsa, pat rivojlanmaydi. Oyog`ida pati bor tovuq oyog`ida pati yo`q  xo`roz bilan chatishtirilganda       F1 da 120 ta digeterozigota  parranda , F2 da 1120 ta parranda olingan  F2 avlodning nechtasi keyingi bo`g`inda ajralish bermaydi? </a:t>
            </a:r>
            <a:endParaRPr lang="uz-Latn-U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5229200"/>
            <a:ext cx="2469455" cy="128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87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Belgilarning </a:t>
            </a:r>
            <a:r>
              <a:rPr lang="en-US" sz="4000" dirty="0" err="1"/>
              <a:t>birikkan</a:t>
            </a:r>
            <a:r>
              <a:rPr lang="en-US" sz="4000" dirty="0"/>
              <a:t> </a:t>
            </a:r>
            <a:r>
              <a:rPr lang="en-US" sz="4000" dirty="0" err="1"/>
              <a:t>holda</a:t>
            </a:r>
            <a:r>
              <a:rPr lang="en-US" sz="4000" dirty="0"/>
              <a:t> </a:t>
            </a:r>
            <a:r>
              <a:rPr lang="en-US" sz="4000" dirty="0" err="1"/>
              <a:t>irsiylanishi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5115" y="1401062"/>
            <a:ext cx="6366076" cy="246221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50611" b="43727"/>
          <a:stretch/>
        </p:blipFill>
        <p:spPr>
          <a:xfrm>
            <a:off x="7243823" y="1989037"/>
            <a:ext cx="4365585" cy="21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Belgilarning </a:t>
            </a:r>
            <a:r>
              <a:rPr lang="en-US" sz="4000" dirty="0" err="1"/>
              <a:t>birikkan</a:t>
            </a:r>
            <a:r>
              <a:rPr lang="en-US" sz="4000" dirty="0"/>
              <a:t> </a:t>
            </a:r>
            <a:r>
              <a:rPr lang="en-US" sz="4000" dirty="0" err="1"/>
              <a:t>holda</a:t>
            </a:r>
            <a:r>
              <a:rPr lang="en-US" sz="4000" dirty="0"/>
              <a:t> </a:t>
            </a:r>
            <a:r>
              <a:rPr lang="en-US" sz="4000" dirty="0" err="1"/>
              <a:t>irsiylanishi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0242" y="1862867"/>
            <a:ext cx="4356401" cy="3447098"/>
          </a:xfrm>
        </p:spPr>
        <p:txBody>
          <a:bodyPr/>
          <a:lstStyle/>
          <a:p>
            <a:pPr marL="0" indent="44926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T. Morgan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oʻrganilgan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Morgan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laning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997" y="1546648"/>
            <a:ext cx="6520284" cy="407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Belgilarning </a:t>
            </a:r>
            <a:r>
              <a:rPr lang="en-US" sz="3600" dirty="0" err="1"/>
              <a:t>birikkan</a:t>
            </a:r>
            <a:r>
              <a:rPr lang="en-US" sz="3600" dirty="0"/>
              <a:t> </a:t>
            </a:r>
            <a:r>
              <a:rPr lang="en-US" sz="3600" dirty="0" err="1"/>
              <a:t>holda</a:t>
            </a:r>
            <a:r>
              <a:rPr lang="en-US" sz="3600" dirty="0"/>
              <a:t> </a:t>
            </a:r>
            <a:r>
              <a:rPr lang="en-US" sz="3600" dirty="0" err="1"/>
              <a:t>irsiylanishi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35000" y="1560218"/>
            <a:ext cx="5585393" cy="4616648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XW+XW+,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erkakniki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XWY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erkaklarining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783" y="1560218"/>
            <a:ext cx="4622157" cy="422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Belgilarning </a:t>
            </a:r>
            <a:r>
              <a:rPr lang="en-US" sz="3600" dirty="0" err="1"/>
              <a:t>birikkan</a:t>
            </a:r>
            <a:r>
              <a:rPr lang="en-US" sz="3600" dirty="0"/>
              <a:t> </a:t>
            </a:r>
            <a:r>
              <a:rPr lang="en-US" sz="3600" dirty="0" err="1"/>
              <a:t>holda</a:t>
            </a:r>
            <a:r>
              <a:rPr lang="en-US" sz="3600" dirty="0"/>
              <a:t> </a:t>
            </a:r>
            <a:r>
              <a:rPr lang="en-US" sz="3600" dirty="0" err="1"/>
              <a:t>irsiylanishi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5071" y="1336858"/>
            <a:ext cx="11501858" cy="153888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resiprok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drozofilalarning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erkaklarining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707" y="2700323"/>
            <a:ext cx="7176304" cy="34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803" y="0"/>
            <a:ext cx="10972800" cy="1143000"/>
          </a:xfrm>
        </p:spPr>
        <p:txBody>
          <a:bodyPr/>
          <a:lstStyle/>
          <a:p>
            <a:r>
              <a:rPr lang="en-US" sz="3600" dirty="0"/>
              <a:t>Belgilarning </a:t>
            </a:r>
            <a:r>
              <a:rPr lang="en-US" sz="3600" dirty="0" err="1"/>
              <a:t>birikkan</a:t>
            </a:r>
            <a:r>
              <a:rPr lang="en-US" sz="3600" dirty="0"/>
              <a:t> </a:t>
            </a:r>
            <a:r>
              <a:rPr lang="en-US" sz="3600" dirty="0" err="1"/>
              <a:t>holda</a:t>
            </a:r>
            <a:r>
              <a:rPr lang="en-US" sz="3600" dirty="0"/>
              <a:t> </a:t>
            </a:r>
            <a:r>
              <a:rPr lang="en-US" sz="3600" dirty="0" err="1"/>
              <a:t>irsiylanishi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9892" y="1555365"/>
            <a:ext cx="4777611" cy="2831544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gomogameta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geterogameta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taqdirda,jins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distrofiyasi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741" t="18439" r="9709" b="14134"/>
          <a:stretch/>
        </p:blipFill>
        <p:spPr>
          <a:xfrm>
            <a:off x="6655441" y="1967696"/>
            <a:ext cx="4166887" cy="265060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058399" y="1875099"/>
            <a:ext cx="1157469" cy="9455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Belgilarning </a:t>
            </a:r>
            <a:r>
              <a:rPr lang="en-US" sz="3600" dirty="0" err="1"/>
              <a:t>birikkan</a:t>
            </a:r>
            <a:r>
              <a:rPr lang="en-US" sz="3600" dirty="0"/>
              <a:t> </a:t>
            </a:r>
            <a:r>
              <a:rPr lang="en-US" sz="3600" dirty="0" err="1"/>
              <a:t>holda</a:t>
            </a:r>
            <a:r>
              <a:rPr lang="en-US" sz="3600" dirty="0"/>
              <a:t> </a:t>
            </a:r>
            <a:r>
              <a:rPr lang="en-US" sz="3600" dirty="0" err="1"/>
              <a:t>irsiylanishi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6340" y="1306394"/>
            <a:ext cx="5834053" cy="3077766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geterogameta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xo‘rozlarning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tovuqlarining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½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81509" y="2274838"/>
            <a:ext cx="55751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Fenotip</a:t>
            </a:r>
            <a:r>
              <a:rPr lang="en-US" dirty="0"/>
              <a:t>	</a:t>
            </a:r>
            <a:r>
              <a:rPr lang="en-US" dirty="0" err="1"/>
              <a:t>qora</a:t>
            </a:r>
            <a:r>
              <a:rPr lang="en-US" dirty="0"/>
              <a:t> ♀	</a:t>
            </a:r>
            <a:r>
              <a:rPr lang="en-US" dirty="0" err="1"/>
              <a:t>chipor</a:t>
            </a:r>
            <a:r>
              <a:rPr lang="en-US" dirty="0"/>
              <a:t> ♂</a:t>
            </a:r>
          </a:p>
          <a:p>
            <a:r>
              <a:rPr lang="en-US" dirty="0" err="1"/>
              <a:t>Genotip</a:t>
            </a:r>
            <a:r>
              <a:rPr lang="en-US" dirty="0"/>
              <a:t>	</a:t>
            </a:r>
            <a:r>
              <a:rPr lang="en-US" dirty="0" err="1"/>
              <a:t>XbY</a:t>
            </a:r>
            <a:r>
              <a:rPr lang="en-US" dirty="0"/>
              <a:t>	x	XBXB</a:t>
            </a:r>
          </a:p>
          <a:p>
            <a:r>
              <a:rPr lang="en-US" dirty="0" err="1"/>
              <a:t>gameta</a:t>
            </a:r>
            <a:r>
              <a:rPr lang="en-US" dirty="0"/>
              <a:t>	</a:t>
            </a:r>
            <a:r>
              <a:rPr lang="en-US" dirty="0" err="1"/>
              <a:t>Xb</a:t>
            </a:r>
            <a:r>
              <a:rPr lang="en-US" dirty="0"/>
              <a:t>	Y	XB</a:t>
            </a:r>
          </a:p>
          <a:p>
            <a:r>
              <a:rPr lang="en-US" dirty="0" err="1"/>
              <a:t>Fenotip</a:t>
            </a:r>
            <a:r>
              <a:rPr lang="en-US" dirty="0"/>
              <a:t>	</a:t>
            </a:r>
            <a:r>
              <a:rPr lang="en-US" dirty="0" err="1"/>
              <a:t>chipor</a:t>
            </a:r>
            <a:r>
              <a:rPr lang="en-US" dirty="0"/>
              <a:t> ♂	</a:t>
            </a:r>
            <a:r>
              <a:rPr lang="en-US" dirty="0" err="1"/>
              <a:t>chipor</a:t>
            </a:r>
            <a:r>
              <a:rPr lang="en-US" dirty="0"/>
              <a:t> ♀</a:t>
            </a:r>
          </a:p>
          <a:p>
            <a:r>
              <a:rPr lang="en-US" dirty="0"/>
              <a:t>F1 </a:t>
            </a:r>
            <a:r>
              <a:rPr lang="en-US" dirty="0" err="1"/>
              <a:t>Genotip</a:t>
            </a:r>
            <a:r>
              <a:rPr lang="en-US" dirty="0"/>
              <a:t>	</a:t>
            </a:r>
            <a:r>
              <a:rPr lang="en-US" dirty="0" err="1"/>
              <a:t>XBXb</a:t>
            </a:r>
            <a:r>
              <a:rPr lang="en-US" dirty="0"/>
              <a:t>	x	XBY</a:t>
            </a:r>
          </a:p>
          <a:p>
            <a:r>
              <a:rPr lang="en-US" dirty="0" err="1"/>
              <a:t>gameta</a:t>
            </a:r>
            <a:r>
              <a:rPr lang="en-US" dirty="0"/>
              <a:t>	XB	</a:t>
            </a:r>
            <a:r>
              <a:rPr lang="en-US" dirty="0" err="1"/>
              <a:t>Xb</a:t>
            </a:r>
            <a:r>
              <a:rPr lang="en-US" dirty="0"/>
              <a:t>	XB	Y</a:t>
            </a:r>
          </a:p>
          <a:p>
            <a:r>
              <a:rPr lang="en-US" dirty="0" err="1"/>
              <a:t>Fenotip</a:t>
            </a:r>
            <a:r>
              <a:rPr lang="en-US" dirty="0"/>
              <a:t>	</a:t>
            </a:r>
            <a:r>
              <a:rPr lang="en-US" dirty="0" err="1"/>
              <a:t>chipor</a:t>
            </a:r>
            <a:r>
              <a:rPr lang="en-US" dirty="0"/>
              <a:t> ♂	</a:t>
            </a:r>
            <a:r>
              <a:rPr lang="en-US" dirty="0" err="1"/>
              <a:t>chipor</a:t>
            </a:r>
            <a:r>
              <a:rPr lang="en-US" dirty="0"/>
              <a:t> ♂	</a:t>
            </a:r>
            <a:r>
              <a:rPr lang="en-US" dirty="0" err="1"/>
              <a:t>chipor</a:t>
            </a:r>
            <a:r>
              <a:rPr lang="en-US" dirty="0"/>
              <a:t> ♀	</a:t>
            </a:r>
            <a:r>
              <a:rPr lang="en-US" dirty="0" err="1"/>
              <a:t>qora</a:t>
            </a:r>
            <a:r>
              <a:rPr lang="en-US" dirty="0"/>
              <a:t> ♀</a:t>
            </a:r>
          </a:p>
          <a:p>
            <a:r>
              <a:rPr lang="en-US" dirty="0"/>
              <a:t>F2 </a:t>
            </a:r>
            <a:r>
              <a:rPr lang="en-US" dirty="0" err="1"/>
              <a:t>Genotip</a:t>
            </a:r>
            <a:r>
              <a:rPr lang="en-US" dirty="0"/>
              <a:t>	XBXB	</a:t>
            </a:r>
            <a:r>
              <a:rPr lang="en-US" dirty="0" err="1"/>
              <a:t>XBXb</a:t>
            </a:r>
            <a:r>
              <a:rPr lang="en-US" dirty="0"/>
              <a:t>	XBY	</a:t>
            </a:r>
            <a:r>
              <a:rPr lang="en-US" dirty="0" err="1"/>
              <a:t>XbY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2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4411</TotalTime>
  <Words>900</Words>
  <Application>Microsoft Office PowerPoint</Application>
  <PresentationFormat>Широкоэкранный</PresentationFormat>
  <Paragraphs>93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Tw Cen MT</vt:lpstr>
      <vt:lpstr>Тема Office</vt:lpstr>
      <vt:lpstr>1_Тема Office</vt:lpstr>
      <vt:lpstr>2_Тема Office</vt:lpstr>
      <vt:lpstr>3_Тема Office</vt:lpstr>
      <vt:lpstr>Презентация PowerPoint</vt:lpstr>
      <vt:lpstr>Polimer ta`sirga oid masalalar yechish</vt:lpstr>
      <vt:lpstr>Polimer ta`sirga oid masalalar yechish</vt:lpstr>
      <vt:lpstr>Belgilarning birikkan holda irsiylanishi</vt:lpstr>
      <vt:lpstr>Belgilarning birikkan holda irsiylanishi</vt:lpstr>
      <vt:lpstr>Belgilarning birikkan holda irsiylanishi</vt:lpstr>
      <vt:lpstr>Belgilarning birikkan holda irsiylanishi</vt:lpstr>
      <vt:lpstr>Belgilarning birikkan holda irsiylanishi</vt:lpstr>
      <vt:lpstr>Belgilarning birikkan holda irsiylanishi</vt:lpstr>
      <vt:lpstr>Belgilarning birikkan holda irsiylanishi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837</cp:revision>
  <dcterms:created xsi:type="dcterms:W3CDTF">2020-05-11T10:31:43Z</dcterms:created>
  <dcterms:modified xsi:type="dcterms:W3CDTF">2021-02-24T05:13:36Z</dcterms:modified>
</cp:coreProperties>
</file>