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  <p:sldMasterId id="2147485122" r:id="rId3"/>
    <p:sldMasterId id="2147485134" r:id="rId4"/>
  </p:sldMasterIdLst>
  <p:notesMasterIdLst>
    <p:notesMasterId r:id="rId17"/>
  </p:notesMasterIdLst>
  <p:sldIdLst>
    <p:sldId id="296" r:id="rId5"/>
    <p:sldId id="481" r:id="rId6"/>
    <p:sldId id="482" r:id="rId7"/>
    <p:sldId id="465" r:id="rId8"/>
    <p:sldId id="467" r:id="rId9"/>
    <p:sldId id="469" r:id="rId10"/>
    <p:sldId id="471" r:id="rId11"/>
    <p:sldId id="477" r:id="rId12"/>
    <p:sldId id="476" r:id="rId13"/>
    <p:sldId id="474" r:id="rId14"/>
    <p:sldId id="396" r:id="rId15"/>
    <p:sldId id="480" r:id="rId16"/>
  </p:sldIdLst>
  <p:sldSz cx="12192000" cy="6858000"/>
  <p:notesSz cx="6858000" cy="9144000"/>
  <p:custDataLst>
    <p:tags r:id="rId1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15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2/24/2021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79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7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48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58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9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73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92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237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64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05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29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8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49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57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08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6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29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1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71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9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93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4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24.02.2021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24.02.2021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40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24.02.2021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080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4763" y="31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391445" y="2544763"/>
            <a:ext cx="10637424" cy="250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Mavzu</a:t>
            </a:r>
            <a:r>
              <a:rPr lang="uz-Cyrl-UZ" altLang="ru-RU" sz="4800" dirty="0">
                <a:solidFill>
                  <a:srgbClr val="002060"/>
                </a:solidFill>
                <a:latin typeface="Arial" charset="0"/>
                <a:cs typeface="Arial" charset="0"/>
              </a:rPr>
              <a:t>:</a:t>
            </a:r>
            <a:endParaRPr lang="en-US" altLang="ru-RU" sz="48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0"/>
              </a:spcAft>
            </a:pP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Belgilarning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birikkan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holda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irsiylanishi</a:t>
            </a:r>
            <a:endParaRPr lang="en-US" altLang="ru-RU" sz="48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574674" y="2629803"/>
            <a:ext cx="727075" cy="157094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573880" y="4426853"/>
            <a:ext cx="728662" cy="157094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00788"/>
            <a:ext cx="1901010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894660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94231" y="787400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ru-RU" altLang="ru-RU" sz="3600" b="1" dirty="0">
                <a:solidFill>
                  <a:srgbClr val="FEFEFE"/>
                </a:solidFill>
                <a:latin typeface="Arial" charset="0"/>
                <a:cs typeface="Arial" charset="0"/>
              </a:rPr>
              <a:t>9</a:t>
            </a:r>
            <a:r>
              <a:rPr lang="en-US" altLang="ru-RU" sz="3600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-</a:t>
            </a:r>
            <a:r>
              <a:rPr lang="en-US" altLang="ru-RU" sz="3600" b="1" dirty="0" err="1" smtClean="0">
                <a:solidFill>
                  <a:srgbClr val="FEFEFE"/>
                </a:solidFill>
                <a:latin typeface="Arial" charset="0"/>
                <a:cs typeface="Arial" charset="0"/>
              </a:rPr>
              <a:t>sinf</a:t>
            </a:r>
            <a:endParaRPr lang="ru-RU" altLang="ru-RU" sz="2800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292" y="4568158"/>
            <a:ext cx="1653906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/>
              <a:t>Belgilarning </a:t>
            </a:r>
            <a:r>
              <a:rPr lang="en-US" sz="3600" dirty="0" err="1"/>
              <a:t>birikkan</a:t>
            </a:r>
            <a:r>
              <a:rPr lang="en-US" sz="3600" dirty="0"/>
              <a:t> </a:t>
            </a:r>
            <a:r>
              <a:rPr lang="en-US" sz="3600" dirty="0" err="1"/>
              <a:t>holda</a:t>
            </a:r>
            <a:r>
              <a:rPr lang="en-US" sz="3600" dirty="0"/>
              <a:t> </a:t>
            </a:r>
            <a:r>
              <a:rPr lang="en-US" sz="3600" dirty="0" err="1"/>
              <a:t>irsiylanishi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68300" y="1390332"/>
            <a:ext cx="5233847" cy="4001095"/>
          </a:xfrm>
        </p:spPr>
        <p:txBody>
          <a:bodyPr/>
          <a:lstStyle/>
          <a:p>
            <a:pPr marL="0" indent="62388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Drozofila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pashshasida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qanotning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kaltaligi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retsessiv,tananing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kulrangligi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qanotning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normalligi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Tananing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qanotning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belgilovchi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bo’lib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xromosomada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qanoti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drozofilani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qanoti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kaltadrozofila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chatishtirilib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F1da 90 ta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qanotli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pashsha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olindi.F2 da 608 ta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pashsha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bo’lsa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nechtasi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tanali,uzun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qanotli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bo’ladi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62850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kalta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gen: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 x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Gam: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F1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ta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fen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gen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Gam: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F2 AABB,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Kul.uzun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kul.uzun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kul.uzun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kalta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608:4x3=456</a:t>
            </a:r>
          </a:p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608--F2dagi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pashshalar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3--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tanali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qanotli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pashshalar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nisbati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456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tanali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qanotli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bo’ladi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23875" y="133350"/>
            <a:ext cx="10972800" cy="869950"/>
          </a:xfrm>
        </p:spPr>
        <p:txBody>
          <a:bodyPr/>
          <a:lstStyle/>
          <a:p>
            <a:r>
              <a:rPr lang="en-US" altLang="ru-RU" sz="3600" dirty="0" smtClean="0">
                <a:latin typeface="Arial" charset="0"/>
                <a:cs typeface="Arial" charset="0"/>
              </a:rPr>
              <a:t>Mustaqil </a:t>
            </a:r>
            <a:r>
              <a:rPr lang="en-US" altLang="ru-RU" sz="3600" dirty="0" err="1" smtClean="0">
                <a:latin typeface="Arial" charset="0"/>
                <a:cs typeface="Arial" charset="0"/>
              </a:rPr>
              <a:t>bajarish</a:t>
            </a:r>
            <a:r>
              <a:rPr lang="en-US" altLang="ru-RU" sz="3600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dirty="0" err="1" smtClean="0">
                <a:latin typeface="Arial" charset="0"/>
                <a:cs typeface="Arial" charset="0"/>
              </a:rPr>
              <a:t>uchun</a:t>
            </a:r>
            <a:endParaRPr lang="ru-RU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29699" name="Объект 3"/>
          <p:cNvSpPr>
            <a:spLocks noGrp="1"/>
          </p:cNvSpPr>
          <p:nvPr>
            <p:ph sz="half" idx="3"/>
          </p:nvPr>
        </p:nvSpPr>
        <p:spPr>
          <a:xfrm>
            <a:off x="523875" y="1311275"/>
            <a:ext cx="10972799" cy="43088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28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Savol</a:t>
            </a:r>
            <a:r>
              <a:rPr lang="en-US" altLang="ru-RU" sz="28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28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va</a:t>
            </a:r>
            <a:r>
              <a:rPr lang="en-US" altLang="ru-RU" sz="28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28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topshiriqlar</a:t>
            </a:r>
            <a:endParaRPr lang="en-US" altLang="ru-RU" sz="28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875" y="2050137"/>
            <a:ext cx="1153484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Morganning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G. Mendel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tajribalaridan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farqini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Drozofi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pashshasida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rangining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qonuniyatlarini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Tovuq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xo‘rozlarda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irsiylanishini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cheklangan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irsiylanishini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333556" y="1582737"/>
            <a:ext cx="10974910" cy="4284663"/>
          </a:xfrm>
        </p:spPr>
        <p:txBody>
          <a:bodyPr/>
          <a:lstStyle/>
          <a:p>
            <a:pPr marL="0" indent="3556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>
                <a:latin typeface="Arial" charset="0"/>
                <a:cs typeface="Arial" charset="0"/>
              </a:rPr>
              <a:t>1-masala. </a:t>
            </a:r>
            <a:r>
              <a:rPr lang="en-US" altLang="ru-RU" dirty="0" err="1">
                <a:latin typeface="Arial" charset="0"/>
                <a:cs typeface="Arial" charset="0"/>
              </a:rPr>
              <a:t>Bolalarda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immunitet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yetishmasligi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qonda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l-GR" altLang="ru-RU" dirty="0">
                <a:latin typeface="Arial" charset="0"/>
                <a:cs typeface="Arial" charset="0"/>
              </a:rPr>
              <a:t>γ – </a:t>
            </a:r>
            <a:r>
              <a:rPr lang="en-US" altLang="ru-RU" dirty="0">
                <a:latin typeface="Arial" charset="0"/>
                <a:cs typeface="Arial" charset="0"/>
              </a:rPr>
              <a:t>globulin </a:t>
            </a:r>
            <a:r>
              <a:rPr lang="en-US" altLang="ru-RU" dirty="0" err="1" smtClean="0">
                <a:latin typeface="Arial" charset="0"/>
                <a:cs typeface="Arial" charset="0"/>
              </a:rPr>
              <a:t>sintezlanmasligi</a:t>
            </a:r>
            <a:r>
              <a:rPr lang="ru-RU" altLang="ru-RU" dirty="0" smtClean="0">
                <a:latin typeface="Arial" charset="0"/>
                <a:cs typeface="Arial" charset="0"/>
              </a:rPr>
              <a:t> </a:t>
            </a:r>
            <a:r>
              <a:rPr lang="en-US" altLang="ru-RU" dirty="0" err="1" smtClean="0">
                <a:latin typeface="Arial" charset="0"/>
                <a:cs typeface="Arial" charset="0"/>
              </a:rPr>
              <a:t>oqibatida</a:t>
            </a:r>
            <a:r>
              <a:rPr lang="en-US" altLang="ru-RU" dirty="0" smtClean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vujudga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keladi</a:t>
            </a:r>
            <a:r>
              <a:rPr lang="en-US" altLang="ru-RU" dirty="0">
                <a:latin typeface="Arial" charset="0"/>
                <a:cs typeface="Arial" charset="0"/>
              </a:rPr>
              <a:t>. </a:t>
            </a:r>
            <a:r>
              <a:rPr lang="en-US" altLang="ru-RU" dirty="0" err="1">
                <a:latin typeface="Arial" charset="0"/>
                <a:cs typeface="Arial" charset="0"/>
              </a:rPr>
              <a:t>Ushbu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kasallikni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keltirib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chiqaruvchi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genning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bir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 smtClean="0">
                <a:latin typeface="Arial" charset="0"/>
                <a:cs typeface="Arial" charset="0"/>
              </a:rPr>
              <a:t>turi</a:t>
            </a:r>
            <a:r>
              <a:rPr lang="ru-RU" altLang="ru-RU" dirty="0" smtClean="0">
                <a:latin typeface="Arial" charset="0"/>
                <a:cs typeface="Arial" charset="0"/>
              </a:rPr>
              <a:t> </a:t>
            </a:r>
            <a:r>
              <a:rPr lang="en-US" altLang="ru-RU" dirty="0" err="1" smtClean="0">
                <a:latin typeface="Arial" charset="0"/>
                <a:cs typeface="Arial" charset="0"/>
              </a:rPr>
              <a:t>autosomada</a:t>
            </a:r>
            <a:r>
              <a:rPr lang="en-US" altLang="ru-RU" dirty="0">
                <a:latin typeface="Arial" charset="0"/>
                <a:cs typeface="Arial" charset="0"/>
              </a:rPr>
              <a:t>, </a:t>
            </a:r>
            <a:r>
              <a:rPr lang="en-US" altLang="ru-RU" dirty="0" err="1">
                <a:latin typeface="Arial" charset="0"/>
                <a:cs typeface="Arial" charset="0"/>
              </a:rPr>
              <a:t>ikkinchi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turi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jinsiy</a:t>
            </a:r>
            <a:r>
              <a:rPr lang="en-US" altLang="ru-RU" dirty="0">
                <a:latin typeface="Arial" charset="0"/>
                <a:cs typeface="Arial" charset="0"/>
              </a:rPr>
              <a:t> X </a:t>
            </a:r>
            <a:r>
              <a:rPr lang="en-US" altLang="ru-RU" dirty="0" err="1">
                <a:latin typeface="Arial" charset="0"/>
                <a:cs typeface="Arial" charset="0"/>
              </a:rPr>
              <a:t>xromosomada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joylashgan</a:t>
            </a:r>
            <a:r>
              <a:rPr lang="en-US" altLang="ru-RU" dirty="0">
                <a:latin typeface="Arial" charset="0"/>
                <a:cs typeface="Arial" charset="0"/>
              </a:rPr>
              <a:t>. </a:t>
            </a:r>
            <a:r>
              <a:rPr lang="en-US" altLang="ru-RU" dirty="0" err="1">
                <a:latin typeface="Arial" charset="0"/>
                <a:cs typeface="Arial" charset="0"/>
              </a:rPr>
              <a:t>Kasallik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 smtClean="0">
                <a:latin typeface="Arial" charset="0"/>
                <a:cs typeface="Arial" charset="0"/>
              </a:rPr>
              <a:t>belgisi</a:t>
            </a:r>
            <a:r>
              <a:rPr lang="ru-RU" altLang="ru-RU" dirty="0" smtClean="0">
                <a:latin typeface="Arial" charset="0"/>
                <a:cs typeface="Arial" charset="0"/>
              </a:rPr>
              <a:t> </a:t>
            </a:r>
            <a:r>
              <a:rPr lang="en-US" altLang="ru-RU" dirty="0" err="1" smtClean="0">
                <a:latin typeface="Arial" charset="0"/>
                <a:cs typeface="Arial" charset="0"/>
              </a:rPr>
              <a:t>ikkala</a:t>
            </a:r>
            <a:r>
              <a:rPr lang="en-US" altLang="ru-RU" dirty="0" smtClean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holda</a:t>
            </a:r>
            <a:r>
              <a:rPr lang="en-US" altLang="ru-RU" dirty="0">
                <a:latin typeface="Arial" charset="0"/>
                <a:cs typeface="Arial" charset="0"/>
              </a:rPr>
              <a:t> ham </a:t>
            </a:r>
            <a:r>
              <a:rPr lang="en-US" altLang="ru-RU" dirty="0" err="1">
                <a:latin typeface="Arial" charset="0"/>
                <a:cs typeface="Arial" charset="0"/>
              </a:rPr>
              <a:t>retsessiv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irsiylanadi</a:t>
            </a:r>
            <a:r>
              <a:rPr lang="en-US" altLang="ru-RU" dirty="0">
                <a:latin typeface="Arial" charset="0"/>
                <a:cs typeface="Arial" charset="0"/>
              </a:rPr>
              <a:t>. Ona </a:t>
            </a:r>
            <a:r>
              <a:rPr lang="en-US" altLang="ru-RU" dirty="0" err="1">
                <a:latin typeface="Arial" charset="0"/>
                <a:cs typeface="Arial" charset="0"/>
              </a:rPr>
              <a:t>ikki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belgi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bo‘yicha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geterozigotali</a:t>
            </a:r>
            <a:r>
              <a:rPr lang="en-US" altLang="ru-RU" dirty="0">
                <a:latin typeface="Arial" charset="0"/>
                <a:cs typeface="Arial" charset="0"/>
              </a:rPr>
              <a:t>, </a:t>
            </a:r>
            <a:r>
              <a:rPr lang="en-US" altLang="ru-RU" dirty="0" err="1" smtClean="0">
                <a:latin typeface="Arial" charset="0"/>
                <a:cs typeface="Arial" charset="0"/>
              </a:rPr>
              <a:t>ota</a:t>
            </a:r>
            <a:r>
              <a:rPr lang="ru-RU" altLang="ru-RU" dirty="0" smtClean="0">
                <a:latin typeface="Arial" charset="0"/>
                <a:cs typeface="Arial" charset="0"/>
              </a:rPr>
              <a:t> </a:t>
            </a:r>
            <a:r>
              <a:rPr lang="en-US" altLang="ru-RU" dirty="0" err="1" smtClean="0">
                <a:latin typeface="Arial" charset="0"/>
                <a:cs typeface="Arial" charset="0"/>
              </a:rPr>
              <a:t>sog‘lom</a:t>
            </a:r>
            <a:r>
              <a:rPr lang="en-US" altLang="ru-RU" dirty="0" smtClean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va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uning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avlodlarida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kasallik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kuzatilmagan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bo‘lsa</a:t>
            </a:r>
            <a:r>
              <a:rPr lang="en-US" altLang="ru-RU" dirty="0">
                <a:latin typeface="Arial" charset="0"/>
                <a:cs typeface="Arial" charset="0"/>
              </a:rPr>
              <a:t>, </a:t>
            </a:r>
            <a:r>
              <a:rPr lang="en-US" altLang="ru-RU" dirty="0" err="1">
                <a:latin typeface="Arial" charset="0"/>
                <a:cs typeface="Arial" charset="0"/>
              </a:rPr>
              <a:t>tug‘ilgan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farzandlarning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necha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foizi</a:t>
            </a:r>
            <a:r>
              <a:rPr lang="en-US" altLang="ru-RU" dirty="0">
                <a:latin typeface="Arial" charset="0"/>
                <a:cs typeface="Arial" charset="0"/>
              </a:rPr>
              <a:t> 1-belgi </a:t>
            </a:r>
            <a:r>
              <a:rPr lang="en-US" altLang="ru-RU" dirty="0" err="1">
                <a:latin typeface="Arial" charset="0"/>
                <a:cs typeface="Arial" charset="0"/>
              </a:rPr>
              <a:t>bo‘yicha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sog‘lom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bo‘ladi</a:t>
            </a:r>
            <a:r>
              <a:rPr lang="en-US" altLang="ru-RU" dirty="0">
                <a:latin typeface="Arial" charset="0"/>
                <a:cs typeface="Arial" charset="0"/>
              </a:rPr>
              <a:t>? </a:t>
            </a:r>
            <a:endParaRPr lang="en-US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700" y="5176980"/>
            <a:ext cx="1257300" cy="168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963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5" y="116632"/>
            <a:ext cx="3312367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z-Latn-U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 ta`sirga oid masalalar yechish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15880" y="116632"/>
                <a:ext cx="5472608" cy="6624736"/>
              </a:xfr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endParaRPr lang="uz-Latn-UZ" sz="2000" dirty="0"/>
              </a:p>
              <a:p>
                <a:pPr marL="0" indent="0" algn="just">
                  <a:buNone/>
                </a:pPr>
                <a:endParaRPr lang="uz-Latn-UZ" sz="2000" dirty="0"/>
              </a:p>
              <a:p>
                <a:pPr marL="0" indent="0" algn="just">
                  <a:buNone/>
                </a:pPr>
                <a:endParaRPr lang="uz-Latn-UZ" sz="2000" dirty="0"/>
              </a:p>
              <a:p>
                <a:pPr marL="0" indent="0" algn="just">
                  <a:buNone/>
                </a:pPr>
                <a:endParaRPr lang="uz-Latn-UZ" sz="2000" dirty="0"/>
              </a:p>
              <a:p>
                <a:pPr marL="0" indent="0" algn="just">
                  <a:buNone/>
                </a:pPr>
                <a:endParaRPr lang="uz-Latn-UZ" sz="2000" dirty="0"/>
              </a:p>
              <a:p>
                <a:pPr marL="0" indent="0" algn="just">
                  <a:buNone/>
                </a:pPr>
                <a:endParaRPr lang="uz-Latn-UZ" sz="2000" dirty="0"/>
              </a:p>
              <a:p>
                <a:pPr marL="0" indent="0" algn="just">
                  <a:buNone/>
                </a:pPr>
                <a:endParaRPr lang="uz-Latn-UZ" sz="2000" dirty="0"/>
              </a:p>
              <a:p>
                <a:pPr marL="0" indent="0" algn="just">
                  <a:buNone/>
                </a:pPr>
                <a:endParaRPr lang="uz-Latn-UZ" sz="2000" dirty="0"/>
              </a:p>
              <a:p>
                <a:pPr marL="0" indent="0" algn="just">
                  <a:buNone/>
                </a:pPr>
                <a:endParaRPr lang="uz-Latn-UZ" sz="2000" dirty="0"/>
              </a:p>
              <a:p>
                <a:pPr marL="0" indent="0" algn="just">
                  <a:buNone/>
                </a:pPr>
                <a:endParaRPr lang="uz-Latn-UZ" sz="2000" dirty="0"/>
              </a:p>
              <a:p>
                <a:pPr marL="0" indent="0" algn="just">
                  <a:buNone/>
                </a:pPr>
                <a:endParaRPr lang="uz-Latn-UZ" sz="2000" dirty="0"/>
              </a:p>
              <a:p>
                <a:pPr marL="0" indent="0" algn="just">
                  <a:buNone/>
                </a:pPr>
                <a:endParaRPr lang="uz-Latn-UZ" sz="1800" dirty="0"/>
              </a:p>
              <a:p>
                <a:pPr marL="0" indent="0" algn="just">
                  <a:buNone/>
                </a:pPr>
                <a:endParaRPr lang="uz-Latn-UZ" sz="1800" dirty="0"/>
              </a:p>
              <a:p>
                <a:pPr marL="0" indent="0" algn="just">
                  <a:buNone/>
                </a:pPr>
                <a:endParaRPr lang="uz-Latn-UZ" sz="1800" dirty="0"/>
              </a:p>
              <a:p>
                <a:pPr marL="0" indent="0" algn="just">
                  <a:buNone/>
                </a:pPr>
                <a:endParaRPr lang="uz-Latn-UZ" sz="1800" dirty="0"/>
              </a:p>
              <a:p>
                <a:pPr marL="0" indent="0" algn="just">
                  <a:buNone/>
                </a:pPr>
                <a:r>
                  <a:rPr lang="uz-Latn-UZ" sz="1800" dirty="0"/>
                  <a:t>1/16 – qizil, 4/16 – och qizil, 6/16-pushti, 4/16-och pushti, 1/16 – oq donli o`simliklar. </a:t>
                </a:r>
              </a:p>
              <a:p>
                <a:pPr marL="0" indent="0" algn="just">
                  <a:buNone/>
                </a:pPr>
                <a:r>
                  <a:rPr lang="uz-Latn-UZ" sz="1800" dirty="0"/>
                  <a:t>Jami 6400 ta  o`simlikdan och qizil donlilarini topamiz:</a:t>
                </a:r>
              </a:p>
              <a:p>
                <a:pPr marL="0" indent="0" algn="just">
                  <a:buNone/>
                </a:pPr>
                <a:r>
                  <a:rPr lang="uz-Latn-UZ" sz="1800" dirty="0"/>
                  <a:t>16 ________4</a:t>
                </a:r>
              </a:p>
              <a:p>
                <a:pPr marL="0" indent="0" algn="just">
                  <a:buNone/>
                </a:pPr>
                <a:r>
                  <a:rPr lang="uz-Latn-UZ" sz="1800" dirty="0"/>
                  <a:t>6400 ______x         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1800" i="1">
                            <a:latin typeface="Cambria Math"/>
                          </a:rPr>
                          <m:t>6400 </m:t>
                        </m:r>
                        <m:r>
                          <a:rPr lang="uz-Latn-UZ" sz="1800" i="1">
                            <a:latin typeface="Cambria Math"/>
                          </a:rPr>
                          <m:t>𝑥</m:t>
                        </m:r>
                        <m:r>
                          <a:rPr lang="uz-Latn-UZ" sz="1800" i="1">
                            <a:latin typeface="Cambria Math"/>
                          </a:rPr>
                          <m:t> 4</m:t>
                        </m:r>
                      </m:num>
                      <m:den>
                        <m:r>
                          <a:rPr lang="uz-Latn-UZ" sz="1800" i="1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uz-Latn-UZ" sz="1800" dirty="0"/>
                  <a:t> 1600 ta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1880" y="116632"/>
                <a:ext cx="5472608" cy="6624736"/>
              </a:xfrm>
              <a:blipFill rotWithShape="1">
                <a:blip r:embed="rId2"/>
                <a:stretch>
                  <a:fillRect l="-1002" r="-89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31505" y="980728"/>
            <a:ext cx="3358009" cy="5760640"/>
          </a:xfrm>
          <a:solidFill>
            <a:srgbClr val="99FFCC"/>
          </a:solidFill>
        </p:spPr>
        <p:txBody>
          <a:bodyPr>
            <a:normAutofit/>
          </a:bodyPr>
          <a:lstStyle/>
          <a:p>
            <a:pPr algn="just"/>
            <a:r>
              <a:rPr lang="uz-Latn-UZ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Bug`doy donining rangi ikki juft noallel  kumulyativ polimer genlar faoliyatiga bog`liq. Oq  va qizil rangli bug`doylar chatishtirilganda  F</a:t>
            </a:r>
            <a:r>
              <a:rPr lang="uz-Latn-UZ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Latn-UZ" sz="1800" b="1" dirty="0">
                <a:latin typeface="Arial" panose="020B0604020202020204" pitchFamily="34" charset="0"/>
                <a:cs typeface="Arial" panose="020B0604020202020204" pitchFamily="34" charset="0"/>
              </a:rPr>
              <a:t> da 6400 ta o`simlik olingan. Hosilning nechtasi och qizil rangda bo`ladi? </a:t>
            </a:r>
            <a:endParaRPr lang="uz-Latn-U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284984"/>
            <a:ext cx="22322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60648"/>
            <a:ext cx="511256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02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6" y="116632"/>
            <a:ext cx="3024335" cy="64807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Polimer ta`sirga oid masalalar yechish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7848" y="116632"/>
            <a:ext cx="5832648" cy="65527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z-Latn-UZ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1.Genetik belgilash.</a:t>
            </a:r>
          </a:p>
          <a:p>
            <a:pPr marL="0" indent="0" algn="just">
              <a:buNone/>
            </a:pPr>
            <a:r>
              <a:rPr lang="uz-Latn-UZ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Patli - </a:t>
            </a:r>
            <a:r>
              <a:rPr lang="uz-Latn-UZ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A1A1A2A2</a:t>
            </a:r>
            <a:r>
              <a:rPr lang="uz-Latn-UZ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</a:t>
            </a:r>
            <a:r>
              <a:rPr lang="uz-Latn-UZ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patsiz</a:t>
            </a:r>
            <a:r>
              <a:rPr lang="uz-Latn-UZ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z-Latn-UZ" sz="1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z-Latn-UZ" sz="1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a1a1a2a2:</a:t>
            </a:r>
          </a:p>
          <a:p>
            <a:pPr marL="0" indent="0" algn="ctr">
              <a:buNone/>
            </a:pPr>
            <a:r>
              <a:rPr lang="uz-Latn-UZ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F1 duragaylarini aniqlaymiz: </a:t>
            </a:r>
          </a:p>
          <a:p>
            <a:pPr marL="0" indent="0" algn="just">
              <a:buNone/>
            </a:pPr>
            <a:r>
              <a:rPr lang="uz-Latn-UZ" sz="1800" dirty="0"/>
              <a:t>P:  </a:t>
            </a:r>
            <a:r>
              <a:rPr lang="uz-Latn-UZ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♂</a:t>
            </a:r>
            <a:r>
              <a:rPr lang="uz-Latn-UZ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A1A1A2A2   </a:t>
            </a:r>
            <a:r>
              <a:rPr lang="uz-Latn-UZ" sz="1800" dirty="0"/>
              <a:t>x  </a:t>
            </a:r>
            <a:r>
              <a:rPr lang="uz-Latn-UZ" sz="1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a1a1a2a2 </a:t>
            </a:r>
            <a:r>
              <a:rPr lang="uz-Latn-UZ" sz="1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♀</a:t>
            </a:r>
          </a:p>
          <a:p>
            <a:pPr marL="0" indent="0" algn="just">
              <a:buNone/>
            </a:pPr>
            <a:r>
              <a:rPr lang="uz-Latn-UZ" sz="1800" dirty="0">
                <a:latin typeface="Times New Roman"/>
                <a:cs typeface="Times New Roman"/>
              </a:rPr>
              <a:t>G: </a:t>
            </a:r>
            <a:r>
              <a:rPr lang="uz-Latn-UZ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♂ A1A2  </a:t>
            </a:r>
            <a:r>
              <a:rPr lang="uz-Latn-UZ" sz="1800" dirty="0">
                <a:latin typeface="Times New Roman"/>
                <a:cs typeface="Times New Roman"/>
              </a:rPr>
              <a:t>x </a:t>
            </a:r>
            <a:r>
              <a:rPr lang="uz-Latn-UZ" sz="1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♀ a1a2</a:t>
            </a:r>
          </a:p>
          <a:p>
            <a:pPr marL="0" indent="0" algn="just">
              <a:buNone/>
            </a:pPr>
            <a:r>
              <a:rPr lang="uz-Latn-UZ" sz="1800" dirty="0">
                <a:latin typeface="Times New Roman"/>
                <a:cs typeface="Times New Roman"/>
              </a:rPr>
              <a:t>F1: </a:t>
            </a:r>
            <a:r>
              <a:rPr lang="uz-Latn-UZ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A1a1A2a2</a:t>
            </a:r>
            <a:r>
              <a:rPr lang="uz-Latn-UZ" sz="1800" dirty="0">
                <a:latin typeface="Times New Roman"/>
                <a:cs typeface="Times New Roman"/>
              </a:rPr>
              <a:t> </a:t>
            </a:r>
            <a:r>
              <a:rPr lang="uz-Latn-UZ" sz="1800" dirty="0">
                <a:latin typeface="Times New Roman"/>
                <a:cs typeface="Times New Roman"/>
              </a:rPr>
              <a:t>→ 120 ta  oyog`ida pati bor xo`roz va tovuqlar </a:t>
            </a:r>
          </a:p>
          <a:p>
            <a:pPr marL="0" indent="0" algn="ctr">
              <a:buNone/>
            </a:pPr>
            <a:r>
              <a:rPr lang="uz-Latn-UZ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uz-Latn-UZ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 F2 ni aniqlaymiz: </a:t>
            </a:r>
          </a:p>
          <a:p>
            <a:pPr marL="0" indent="0" algn="just">
              <a:buNone/>
            </a:pPr>
            <a:r>
              <a:rPr lang="uz-Latn-UZ" sz="1800" dirty="0">
                <a:latin typeface="Times New Roman"/>
                <a:cs typeface="Times New Roman"/>
              </a:rPr>
              <a:t>P: </a:t>
            </a:r>
            <a:r>
              <a:rPr lang="uz-Latn-UZ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A1a1A2a2</a:t>
            </a:r>
            <a:r>
              <a:rPr lang="uz-Latn-UZ" sz="1800" dirty="0">
                <a:latin typeface="Times New Roman"/>
                <a:cs typeface="Times New Roman"/>
              </a:rPr>
              <a:t>  x  </a:t>
            </a:r>
            <a:r>
              <a:rPr lang="uz-Latn-UZ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A1a1A2a2</a:t>
            </a:r>
          </a:p>
          <a:p>
            <a:pPr marL="0" indent="0" algn="just">
              <a:buNone/>
            </a:pPr>
            <a:r>
              <a:rPr lang="uz-Latn-UZ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G: har biridan A1A2, A1a2, a1A2, a1a2 olinadi.</a:t>
            </a:r>
          </a:p>
          <a:p>
            <a:pPr marL="0" indent="0" algn="just">
              <a:buNone/>
            </a:pPr>
            <a:r>
              <a:rPr lang="uz-Latn-UZ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F2: ♀\♂     A1A2            A1a2           a1A2              a1a2  </a:t>
            </a:r>
          </a:p>
          <a:p>
            <a:pPr marL="0" indent="0" algn="just">
              <a:buNone/>
            </a:pPr>
            <a:r>
              <a:rPr lang="uz-Latn-UZ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A1A2 </a:t>
            </a:r>
            <a:r>
              <a:rPr lang="uz-Latn-UZ" sz="1800" dirty="0">
                <a:latin typeface="Times New Roman"/>
                <a:cs typeface="Times New Roman"/>
              </a:rPr>
              <a:t> </a:t>
            </a:r>
            <a:r>
              <a:rPr lang="uz-Latn-U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uz-Latn-UZ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A1A1A2A2</a:t>
            </a:r>
            <a:r>
              <a:rPr lang="uz-Latn-UZ" sz="1800" dirty="0"/>
              <a:t>    A1A1A2a2    A1a1A2A2      A1a1A2a2</a:t>
            </a:r>
            <a:endParaRPr lang="uz-Latn-UZ" sz="18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uz-Latn-UZ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A1a2</a:t>
            </a:r>
            <a:r>
              <a:rPr lang="uz-Latn-UZ" sz="1800" dirty="0">
                <a:latin typeface="Times New Roman"/>
                <a:cs typeface="Times New Roman"/>
              </a:rPr>
              <a:t>     A1A1A2a2   </a:t>
            </a:r>
            <a:r>
              <a:rPr lang="uz-Latn-UZ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A1A1a2a2</a:t>
            </a:r>
            <a:r>
              <a:rPr lang="uz-Latn-UZ" sz="1800" dirty="0">
                <a:latin typeface="Times New Roman"/>
                <a:cs typeface="Times New Roman"/>
              </a:rPr>
              <a:t>    A1a1A2a2     A1a1a2a2</a:t>
            </a:r>
          </a:p>
          <a:p>
            <a:pPr marL="0" indent="0" algn="just">
              <a:buNone/>
            </a:pPr>
            <a:r>
              <a:rPr lang="uz-Latn-UZ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a1A2 </a:t>
            </a:r>
            <a:r>
              <a:rPr lang="uz-Latn-UZ" sz="1800" dirty="0">
                <a:latin typeface="Times New Roman"/>
                <a:cs typeface="Times New Roman"/>
              </a:rPr>
              <a:t>    A1a1A2A2   A1a1A2a2    </a:t>
            </a:r>
            <a:r>
              <a:rPr lang="uz-Latn-UZ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a1a1A2A2</a:t>
            </a:r>
            <a:r>
              <a:rPr lang="uz-Latn-UZ" sz="1800" dirty="0">
                <a:latin typeface="Times New Roman"/>
                <a:cs typeface="Times New Roman"/>
              </a:rPr>
              <a:t>    a1a1A2a2</a:t>
            </a:r>
          </a:p>
          <a:p>
            <a:pPr marL="0" indent="0" algn="just">
              <a:buNone/>
            </a:pPr>
            <a:r>
              <a:rPr lang="uz-Latn-UZ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a1a2   </a:t>
            </a:r>
            <a:r>
              <a:rPr lang="uz-Latn-UZ" sz="1800" dirty="0">
                <a:latin typeface="Times New Roman"/>
                <a:cs typeface="Times New Roman"/>
              </a:rPr>
              <a:t>   A1a1A2a2    A1a1a2a2      a1a1A2a2     </a:t>
            </a:r>
            <a:r>
              <a:rPr lang="uz-Latn-UZ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a1a1a2a2 </a:t>
            </a:r>
          </a:p>
          <a:p>
            <a:pPr marL="0" indent="0" algn="just">
              <a:buNone/>
            </a:pPr>
            <a:r>
              <a:rPr lang="uz-Latn-UZ" sz="1800" b="1" i="1" dirty="0">
                <a:solidFill>
                  <a:srgbClr val="00B050"/>
                </a:solidFill>
                <a:latin typeface="Times New Roman"/>
                <a:cs typeface="Times New Roman"/>
              </a:rPr>
              <a:t>Kombinatsiyadan ma`lumki, gomozigota organizmlar ajralish bermaydi va ularning soni 4 ta.</a:t>
            </a:r>
          </a:p>
          <a:p>
            <a:pPr marL="0" indent="0" algn="just">
              <a:buNone/>
            </a:pPr>
            <a:r>
              <a:rPr lang="uz-Latn-UZ" sz="1800" b="1" i="1" dirty="0">
                <a:solidFill>
                  <a:srgbClr val="002060"/>
                </a:solidFill>
                <a:latin typeface="Times New Roman"/>
                <a:cs typeface="Times New Roman"/>
              </a:rPr>
              <a:t>16 _________4</a:t>
            </a:r>
          </a:p>
          <a:p>
            <a:pPr marL="0" indent="0" algn="just">
              <a:buNone/>
            </a:pPr>
            <a:r>
              <a:rPr lang="uz-Latn-UZ" sz="1800" b="1" i="1" dirty="0">
                <a:solidFill>
                  <a:srgbClr val="002060"/>
                </a:solidFill>
                <a:latin typeface="Times New Roman"/>
                <a:cs typeface="Times New Roman"/>
              </a:rPr>
              <a:t>1120 _______ x   </a:t>
            </a:r>
          </a:p>
          <a:p>
            <a:pPr marL="0" indent="0" algn="just">
              <a:buNone/>
            </a:pPr>
            <a:r>
              <a:rPr lang="uz-Latn-UZ" sz="1800" b="1" i="1" dirty="0">
                <a:solidFill>
                  <a:srgbClr val="002060"/>
                </a:solidFill>
                <a:latin typeface="Times New Roman"/>
                <a:cs typeface="Times New Roman"/>
              </a:rPr>
              <a:t>x = 280 tasi keyingi avlodda ajralish bermaydi.</a:t>
            </a:r>
            <a:endParaRPr lang="uz-Latn-UZ" sz="1800" b="1" i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uz-Latn-UZ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03513" y="764704"/>
            <a:ext cx="2952327" cy="59046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z-Latn-UZ" sz="1600" dirty="0"/>
              <a:t>      </a:t>
            </a:r>
            <a:r>
              <a:rPr lang="uz-Latn-UZ" sz="1700" dirty="0">
                <a:latin typeface="Arial" panose="020B0604020202020204" pitchFamily="34" charset="0"/>
                <a:cs typeface="Arial" panose="020B0604020202020204" pitchFamily="34" charset="0"/>
              </a:rPr>
              <a:t>Tovuq   oyog`ida patning bo`lishi ikki juft polimer nokumulyativ dominant genlarga bog`liq.   </a:t>
            </a:r>
            <a:r>
              <a:rPr lang="uz-Latn-UZ" sz="17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1700" dirty="0">
                <a:latin typeface="Arial" panose="020B0604020202020204" pitchFamily="34" charset="0"/>
                <a:cs typeface="Arial" panose="020B0604020202020204" pitchFamily="34" charset="0"/>
              </a:rPr>
              <a:t>gar genotipda ulardan bittasi bo`lsa ham tovuq oyog`ida pat hosil bo`ladi. polimer genlar retsessiv holatda bo`lsa, pat rivojlanmaydi. Oyog`ida pati bor tovuq oyog`ida pati yo`q  xo`roz bilan chatishtirilganda       F1 da 120 ta digeterozigota  parranda , F2 da 1120 ta parranda olingan  F2 avlodning nechtasi keyingi bo`g`inda ajralish bermaydi? </a:t>
            </a:r>
            <a:endParaRPr lang="uz-Latn-U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5229200"/>
            <a:ext cx="2469455" cy="128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87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Belgilarning </a:t>
            </a:r>
            <a:r>
              <a:rPr lang="en-US" sz="4000" dirty="0" err="1"/>
              <a:t>birikkan</a:t>
            </a:r>
            <a:r>
              <a:rPr lang="en-US" sz="4000" dirty="0"/>
              <a:t> </a:t>
            </a:r>
            <a:r>
              <a:rPr lang="en-US" sz="4000" dirty="0" err="1"/>
              <a:t>holda</a:t>
            </a:r>
            <a:r>
              <a:rPr lang="en-US" sz="4000" dirty="0"/>
              <a:t> </a:t>
            </a:r>
            <a:r>
              <a:rPr lang="en-US" sz="4000" dirty="0" err="1"/>
              <a:t>irsiylanishi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05115" y="1401062"/>
            <a:ext cx="6366076" cy="2462213"/>
          </a:xfrm>
        </p:spPr>
        <p:txBody>
          <a:bodyPr/>
          <a:lstStyle/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autosomada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xromosomalarda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Autosomadagi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xromosomalarda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nasldan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naslga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50611" b="43727"/>
          <a:stretch/>
        </p:blipFill>
        <p:spPr>
          <a:xfrm>
            <a:off x="7243823" y="1989037"/>
            <a:ext cx="4365585" cy="21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Belgilarning </a:t>
            </a:r>
            <a:r>
              <a:rPr lang="en-US" sz="4000" dirty="0" err="1"/>
              <a:t>birikkan</a:t>
            </a:r>
            <a:r>
              <a:rPr lang="en-US" sz="4000" dirty="0"/>
              <a:t> </a:t>
            </a:r>
            <a:r>
              <a:rPr lang="en-US" sz="4000" dirty="0" err="1"/>
              <a:t>holda</a:t>
            </a:r>
            <a:r>
              <a:rPr lang="en-US" sz="4000" dirty="0"/>
              <a:t> </a:t>
            </a:r>
            <a:r>
              <a:rPr lang="en-US" sz="4000" dirty="0" err="1"/>
              <a:t>irsiylanishi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70242" y="1862867"/>
            <a:ext cx="4356401" cy="3447098"/>
          </a:xfrm>
        </p:spPr>
        <p:txBody>
          <a:bodyPr/>
          <a:lstStyle/>
          <a:p>
            <a:pPr marL="0" indent="44926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amerikalik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T. Morgan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shogirdlari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drozofi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oʻrganilgan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Morgan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drozofi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laning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rangini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irsiylanishini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o‘rgandi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997" y="1546648"/>
            <a:ext cx="6520284" cy="407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/>
              <a:t>Belgilarning </a:t>
            </a:r>
            <a:r>
              <a:rPr lang="en-US" sz="3600" dirty="0" err="1"/>
              <a:t>birikkan</a:t>
            </a:r>
            <a:r>
              <a:rPr lang="en-US" sz="3600" dirty="0"/>
              <a:t> </a:t>
            </a:r>
            <a:r>
              <a:rPr lang="en-US" sz="3600" dirty="0" err="1"/>
              <a:t>holda</a:t>
            </a:r>
            <a:r>
              <a:rPr lang="en-US" sz="3600" dirty="0"/>
              <a:t> </a:t>
            </a:r>
            <a:r>
              <a:rPr lang="en-US" sz="3600" dirty="0" err="1"/>
              <a:t>irsiylanishi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35000" y="1560218"/>
            <a:ext cx="5585393" cy="4616648"/>
          </a:xfrm>
        </p:spPr>
        <p:txBody>
          <a:bodyPr/>
          <a:lstStyle/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drozofi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XW+XW+,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erkakniki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XWY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drozofi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drozofi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hammasi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½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½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geterozigota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erkaklarining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½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783" y="1560218"/>
            <a:ext cx="4622157" cy="42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/>
              <a:t>Belgilarning </a:t>
            </a:r>
            <a:r>
              <a:rPr lang="en-US" sz="3600" dirty="0" err="1"/>
              <a:t>birikkan</a:t>
            </a:r>
            <a:r>
              <a:rPr lang="en-US" sz="3600" dirty="0"/>
              <a:t> </a:t>
            </a:r>
            <a:r>
              <a:rPr lang="en-US" sz="3600" dirty="0" err="1"/>
              <a:t>holda</a:t>
            </a:r>
            <a:r>
              <a:rPr lang="en-US" sz="3600" dirty="0"/>
              <a:t> </a:t>
            </a:r>
            <a:r>
              <a:rPr lang="en-US" sz="3600" dirty="0" err="1"/>
              <a:t>irsiylanishi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45071" y="1336858"/>
            <a:ext cx="11501858" cy="1538883"/>
          </a:xfrm>
        </p:spPr>
        <p:txBody>
          <a:bodyPr/>
          <a:lstStyle/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pashshalar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pashshalar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olinsa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resiprok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drozofi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drozofi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drozofilalarning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½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erkaklarining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½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07" y="2700323"/>
            <a:ext cx="7176304" cy="34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803" y="0"/>
            <a:ext cx="10972800" cy="1143000"/>
          </a:xfrm>
        </p:spPr>
        <p:txBody>
          <a:bodyPr/>
          <a:lstStyle/>
          <a:p>
            <a:r>
              <a:rPr lang="en-US" sz="3600" dirty="0"/>
              <a:t>Belgilarning </a:t>
            </a:r>
            <a:r>
              <a:rPr lang="en-US" sz="3600" dirty="0" err="1"/>
              <a:t>birikkan</a:t>
            </a:r>
            <a:r>
              <a:rPr lang="en-US" sz="3600" dirty="0"/>
              <a:t> </a:t>
            </a:r>
            <a:r>
              <a:rPr lang="en-US" sz="3600" dirty="0" err="1"/>
              <a:t>holda</a:t>
            </a:r>
            <a:r>
              <a:rPr lang="en-US" sz="3600" dirty="0"/>
              <a:t> </a:t>
            </a:r>
            <a:r>
              <a:rPr lang="en-US" sz="3600" dirty="0" err="1"/>
              <a:t>irsiylanishi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69892" y="1555365"/>
            <a:ext cx="4777611" cy="2831544"/>
          </a:xfrm>
        </p:spPr>
        <p:txBody>
          <a:bodyPr/>
          <a:lstStyle/>
          <a:p>
            <a:pPr marL="0" indent="531813" algn="just">
              <a:spcAft>
                <a:spcPts val="60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gomogameta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geterogameta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taqdirda,jins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avloddan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avlodga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Gemofiliya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daltonizm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muskul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distrofiyasi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xromosomaga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irsiylanadi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741" t="18439" r="9709" b="14134"/>
          <a:stretch/>
        </p:blipFill>
        <p:spPr>
          <a:xfrm>
            <a:off x="6655441" y="1967696"/>
            <a:ext cx="4166887" cy="26506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0058399" y="1875099"/>
            <a:ext cx="1157469" cy="9455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/>
              <a:t>Belgilarning </a:t>
            </a:r>
            <a:r>
              <a:rPr lang="en-US" sz="3600" dirty="0" err="1"/>
              <a:t>birikkan</a:t>
            </a:r>
            <a:r>
              <a:rPr lang="en-US" sz="3600" dirty="0"/>
              <a:t> </a:t>
            </a:r>
            <a:r>
              <a:rPr lang="en-US" sz="3600" dirty="0" err="1"/>
              <a:t>holda</a:t>
            </a:r>
            <a:r>
              <a:rPr lang="en-US" sz="3600" dirty="0"/>
              <a:t> </a:t>
            </a:r>
            <a:r>
              <a:rPr lang="en-US" sz="3600" dirty="0" err="1"/>
              <a:t>irsiylanishi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86340" y="1306394"/>
            <a:ext cx="5834053" cy="3077766"/>
          </a:xfrm>
        </p:spPr>
        <p:txBody>
          <a:bodyPr/>
          <a:lstStyle/>
          <a:p>
            <a:pPr marL="0" indent="5318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Urg‘ochisi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geterogameta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boshqacharoq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xo‘rozlarning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chipor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chipor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xo‘roz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chatishtirilsa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avloddagi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xo‘rozlarning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chipor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rangda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xo‘roz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tovuqlar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chatishtirilsa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avlodning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xo‘rozlari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chipor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tovuqlarining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½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chipor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½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patli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81509" y="2274838"/>
            <a:ext cx="55751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Fenotip</a:t>
            </a:r>
            <a:r>
              <a:rPr lang="en-US" dirty="0"/>
              <a:t>	</a:t>
            </a:r>
            <a:r>
              <a:rPr lang="en-US" dirty="0" err="1"/>
              <a:t>qora</a:t>
            </a:r>
            <a:r>
              <a:rPr lang="en-US" dirty="0"/>
              <a:t> ♀	</a:t>
            </a:r>
            <a:r>
              <a:rPr lang="en-US" dirty="0" err="1"/>
              <a:t>chipor</a:t>
            </a:r>
            <a:r>
              <a:rPr lang="en-US" dirty="0"/>
              <a:t> ♂</a:t>
            </a:r>
          </a:p>
          <a:p>
            <a:r>
              <a:rPr lang="en-US" dirty="0" err="1"/>
              <a:t>Genotip</a:t>
            </a:r>
            <a:r>
              <a:rPr lang="en-US" dirty="0"/>
              <a:t>	</a:t>
            </a:r>
            <a:r>
              <a:rPr lang="en-US" dirty="0" err="1"/>
              <a:t>XbY</a:t>
            </a:r>
            <a:r>
              <a:rPr lang="en-US" dirty="0"/>
              <a:t>	x	XBXB</a:t>
            </a:r>
          </a:p>
          <a:p>
            <a:r>
              <a:rPr lang="en-US" dirty="0" err="1"/>
              <a:t>gameta</a:t>
            </a:r>
            <a:r>
              <a:rPr lang="en-US" dirty="0"/>
              <a:t>	</a:t>
            </a:r>
            <a:r>
              <a:rPr lang="en-US" dirty="0" err="1"/>
              <a:t>Xb</a:t>
            </a:r>
            <a:r>
              <a:rPr lang="en-US" dirty="0"/>
              <a:t>	Y	XB</a:t>
            </a:r>
          </a:p>
          <a:p>
            <a:r>
              <a:rPr lang="en-US" dirty="0" err="1"/>
              <a:t>Fenotip</a:t>
            </a:r>
            <a:r>
              <a:rPr lang="en-US" dirty="0"/>
              <a:t>	</a:t>
            </a:r>
            <a:r>
              <a:rPr lang="en-US" dirty="0" err="1"/>
              <a:t>chipor</a:t>
            </a:r>
            <a:r>
              <a:rPr lang="en-US" dirty="0"/>
              <a:t> ♂	</a:t>
            </a:r>
            <a:r>
              <a:rPr lang="en-US" dirty="0" err="1"/>
              <a:t>chipor</a:t>
            </a:r>
            <a:r>
              <a:rPr lang="en-US" dirty="0"/>
              <a:t> ♀</a:t>
            </a:r>
          </a:p>
          <a:p>
            <a:r>
              <a:rPr lang="en-US" dirty="0"/>
              <a:t>F1 </a:t>
            </a:r>
            <a:r>
              <a:rPr lang="en-US" dirty="0" err="1"/>
              <a:t>Genotip</a:t>
            </a:r>
            <a:r>
              <a:rPr lang="en-US" dirty="0"/>
              <a:t>	</a:t>
            </a:r>
            <a:r>
              <a:rPr lang="en-US" dirty="0" err="1"/>
              <a:t>XBXb</a:t>
            </a:r>
            <a:r>
              <a:rPr lang="en-US" dirty="0"/>
              <a:t>	x	XBY</a:t>
            </a:r>
          </a:p>
          <a:p>
            <a:r>
              <a:rPr lang="en-US" dirty="0" err="1"/>
              <a:t>gameta</a:t>
            </a:r>
            <a:r>
              <a:rPr lang="en-US" dirty="0"/>
              <a:t>	XB	</a:t>
            </a:r>
            <a:r>
              <a:rPr lang="en-US" dirty="0" err="1"/>
              <a:t>Xb</a:t>
            </a:r>
            <a:r>
              <a:rPr lang="en-US" dirty="0"/>
              <a:t>	XB	Y</a:t>
            </a:r>
          </a:p>
          <a:p>
            <a:r>
              <a:rPr lang="en-US" dirty="0" err="1"/>
              <a:t>Fenotip</a:t>
            </a:r>
            <a:r>
              <a:rPr lang="en-US" dirty="0"/>
              <a:t>	</a:t>
            </a:r>
            <a:r>
              <a:rPr lang="en-US" dirty="0" err="1"/>
              <a:t>chipor</a:t>
            </a:r>
            <a:r>
              <a:rPr lang="en-US" dirty="0"/>
              <a:t> ♂	</a:t>
            </a:r>
            <a:r>
              <a:rPr lang="en-US" dirty="0" err="1"/>
              <a:t>chipor</a:t>
            </a:r>
            <a:r>
              <a:rPr lang="en-US" dirty="0"/>
              <a:t> ♂	</a:t>
            </a:r>
            <a:r>
              <a:rPr lang="en-US" dirty="0" err="1"/>
              <a:t>chipor</a:t>
            </a:r>
            <a:r>
              <a:rPr lang="en-US" dirty="0"/>
              <a:t> ♀	</a:t>
            </a:r>
            <a:r>
              <a:rPr lang="en-US" dirty="0" err="1"/>
              <a:t>qora</a:t>
            </a:r>
            <a:r>
              <a:rPr lang="en-US" dirty="0"/>
              <a:t> ♀</a:t>
            </a:r>
          </a:p>
          <a:p>
            <a:r>
              <a:rPr lang="en-US" dirty="0"/>
              <a:t>F2 </a:t>
            </a:r>
            <a:r>
              <a:rPr lang="en-US" dirty="0" err="1"/>
              <a:t>Genotip</a:t>
            </a:r>
            <a:r>
              <a:rPr lang="en-US" dirty="0"/>
              <a:t>	XBXB	</a:t>
            </a:r>
            <a:r>
              <a:rPr lang="en-US" dirty="0" err="1"/>
              <a:t>XBXb</a:t>
            </a:r>
            <a:r>
              <a:rPr lang="en-US" dirty="0"/>
              <a:t>	XBY	</a:t>
            </a:r>
            <a:r>
              <a:rPr lang="en-US" dirty="0" err="1"/>
              <a:t>XbY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4411</TotalTime>
  <Words>900</Words>
  <Application>Microsoft Office PowerPoint</Application>
  <PresentationFormat>Широкоэкранный</PresentationFormat>
  <Paragraphs>93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Tw Cen MT</vt:lpstr>
      <vt:lpstr>Тема Office</vt:lpstr>
      <vt:lpstr>1_Тема Office</vt:lpstr>
      <vt:lpstr>2_Тема Office</vt:lpstr>
      <vt:lpstr>3_Тема Office</vt:lpstr>
      <vt:lpstr>Презентация PowerPoint</vt:lpstr>
      <vt:lpstr>Polimer ta`sirga oid masalalar yechish</vt:lpstr>
      <vt:lpstr>Polimer ta`sirga oid masalalar yechish</vt:lpstr>
      <vt:lpstr>Belgilarning birikkan holda irsiylanishi</vt:lpstr>
      <vt:lpstr>Belgilarning birikkan holda irsiylanishi</vt:lpstr>
      <vt:lpstr>Belgilarning birikkan holda irsiylanishi</vt:lpstr>
      <vt:lpstr>Belgilarning birikkan holda irsiylanishi</vt:lpstr>
      <vt:lpstr>Belgilarning birikkan holda irsiylanishi</vt:lpstr>
      <vt:lpstr>Belgilarning birikkan holda irsiylanishi</vt:lpstr>
      <vt:lpstr>Belgilarning birikkan holda irsiylanishi</vt:lpstr>
      <vt:lpstr>Mustaqil bajarish uchun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837</cp:revision>
  <dcterms:created xsi:type="dcterms:W3CDTF">2020-05-11T10:31:43Z</dcterms:created>
  <dcterms:modified xsi:type="dcterms:W3CDTF">2021-02-24T05:13:36Z</dcterms:modified>
</cp:coreProperties>
</file>