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7" r:id="rId1"/>
    <p:sldMasterId id="2147484851" r:id="rId2"/>
    <p:sldMasterId id="2147485122" r:id="rId3"/>
    <p:sldMasterId id="2147485134" r:id="rId4"/>
  </p:sldMasterIdLst>
  <p:notesMasterIdLst>
    <p:notesMasterId r:id="rId22"/>
  </p:notesMasterIdLst>
  <p:sldIdLst>
    <p:sldId id="296" r:id="rId5"/>
    <p:sldId id="352" r:id="rId6"/>
    <p:sldId id="481" r:id="rId7"/>
    <p:sldId id="465" r:id="rId8"/>
    <p:sldId id="467" r:id="rId9"/>
    <p:sldId id="469" r:id="rId10"/>
    <p:sldId id="471" r:id="rId11"/>
    <p:sldId id="477" r:id="rId12"/>
    <p:sldId id="482" r:id="rId13"/>
    <p:sldId id="489" r:id="rId14"/>
    <p:sldId id="490" r:id="rId15"/>
    <p:sldId id="491" r:id="rId16"/>
    <p:sldId id="492" r:id="rId17"/>
    <p:sldId id="493" r:id="rId18"/>
    <p:sldId id="494" r:id="rId19"/>
    <p:sldId id="495" r:id="rId20"/>
    <p:sldId id="480" r:id="rId21"/>
  </p:sldIdLst>
  <p:sldSz cx="12192000" cy="6858000"/>
  <p:notesSz cx="6858000" cy="9144000"/>
  <p:custDataLst>
    <p:tags r:id="rId23"/>
  </p:custDataLst>
  <p:defaultTextStyle>
    <a:defPPr>
      <a:defRPr lang="ru-RU"/>
    </a:defPPr>
    <a:lvl1pPr algn="l" rtl="0" eaLnBrk="0" fontAlgn="base" hangingPunct="0">
      <a:spcBef>
        <a:spcPct val="0"/>
      </a:spcBef>
      <a:spcAft>
        <a:spcPct val="0"/>
      </a:spcAft>
      <a:defRPr kern="1200">
        <a:solidFill>
          <a:schemeClr val="tx1"/>
        </a:solidFill>
        <a:latin typeface="Tw Cen MT"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6C8"/>
    <a:srgbClr val="009900"/>
    <a:srgbClr val="263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9" autoAdjust="0"/>
    <p:restoredTop sz="94660"/>
  </p:normalViewPr>
  <p:slideViewPr>
    <p:cSldViewPr snapToGrid="0">
      <p:cViewPr varScale="1">
        <p:scale>
          <a:sx n="83" d="100"/>
          <a:sy n="83" d="100"/>
        </p:scale>
        <p:origin x="96" y="15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ru-RU" altLang="ru-RU"/>
          </a:p>
        </p:txBody>
      </p:sp>
      <p:sp>
        <p:nvSpPr>
          <p:cNvPr id="3" name="Дата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0C9D1C5-E0E9-4C94-8454-4A06A31EFC36}" type="datetimeFigureOut">
              <a:rPr lang="ru-RU" altLang="ru-RU"/>
              <a:pPr>
                <a:defRPr/>
              </a:pPr>
              <a:t>01.03.2021</a:t>
            </a:fld>
            <a:endParaRPr lang="ru-RU" alt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ru-RU" alt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447393F-70A8-4B6C-898D-6799852D0C68}" type="slidenum">
              <a:rPr lang="ru-RU" altLang="ru-RU"/>
              <a:pPr/>
              <a:t>‹#›</a:t>
            </a:fld>
            <a:endParaRPr lang="ru-RU" altLang="ru-RU"/>
          </a:p>
        </p:txBody>
      </p:sp>
    </p:spTree>
    <p:extLst>
      <p:ext uri="{BB962C8B-B14F-4D97-AF65-F5344CB8AC3E}">
        <p14:creationId xmlns:p14="http://schemas.microsoft.com/office/powerpoint/2010/main" val="2641558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D7F8880A-4310-43CB-87AE-D8AE8194227E}" type="datetimeFigureOut">
              <a:rPr lang="ru-RU" altLang="ru-RU"/>
              <a:pPr>
                <a:defRPr/>
              </a:pPr>
              <a:t>01.03.2021</a:t>
            </a:fld>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9BE07F9B-7163-43FE-82EA-AB963E3763B9}" type="slidenum">
              <a:rPr lang="ru-RU" altLang="ru-RU"/>
              <a:pPr/>
              <a:t>‹#›</a:t>
            </a:fld>
            <a:endParaRPr lang="ru-RU" altLang="ru-RU"/>
          </a:p>
        </p:txBody>
      </p:sp>
    </p:spTree>
    <p:extLst>
      <p:ext uri="{BB962C8B-B14F-4D97-AF65-F5344CB8AC3E}">
        <p14:creationId xmlns:p14="http://schemas.microsoft.com/office/powerpoint/2010/main" val="95641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DFF7669-0E5E-46CA-B6D4-C625D34A62D0}" type="datetimeFigureOut">
              <a:rPr lang="ru-RU" altLang="ru-RU"/>
              <a:pPr>
                <a:defRPr/>
              </a:pPr>
              <a:t>01.03.2021</a:t>
            </a:fld>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F22B9C1E-5AE8-4814-8E85-A663BE1BD834}" type="slidenum">
              <a:rPr lang="ru-RU" altLang="ru-RU"/>
              <a:pPr/>
              <a:t>‹#›</a:t>
            </a:fld>
            <a:endParaRPr lang="ru-RU" altLang="ru-RU"/>
          </a:p>
        </p:txBody>
      </p:sp>
    </p:spTree>
    <p:extLst>
      <p:ext uri="{BB962C8B-B14F-4D97-AF65-F5344CB8AC3E}">
        <p14:creationId xmlns:p14="http://schemas.microsoft.com/office/powerpoint/2010/main" val="385594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A24F3E5-1E61-40BC-BA05-057CC07228C8}" type="datetimeFigureOut">
              <a:rPr lang="ru-RU" altLang="ru-RU"/>
              <a:pPr>
                <a:defRPr/>
              </a:pPr>
              <a:t>01.03.2021</a:t>
            </a:fld>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7B96DE6B-C45F-4B52-922D-B01E91E3386C}" type="slidenum">
              <a:rPr lang="ru-RU" altLang="ru-RU"/>
              <a:pPr/>
              <a:t>‹#›</a:t>
            </a:fld>
            <a:endParaRPr lang="ru-RU" altLang="ru-RU"/>
          </a:p>
        </p:txBody>
      </p:sp>
    </p:spTree>
    <p:extLst>
      <p:ext uri="{BB962C8B-B14F-4D97-AF65-F5344CB8AC3E}">
        <p14:creationId xmlns:p14="http://schemas.microsoft.com/office/powerpoint/2010/main" val="386240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lIns="0" tIns="0" rIns="0" bIns="0" rtlCol="0" anchor="ctr">
            <a:normAutofit/>
          </a:bodyPr>
          <a:lstStyle>
            <a:lvl1pPr marL="0" indent="0" algn="ctr">
              <a:buNone/>
              <a:defRPr lang="en-US" sz="1399"/>
            </a:lvl1pPr>
          </a:lstStyle>
          <a:p>
            <a:pPr lvl="0"/>
            <a:endParaRPr lang="en-US" noProof="0"/>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lIns="0" tIns="0" rIns="0" bIns="0" rtlCol="0" anchor="ctr">
            <a:normAutofit/>
          </a:bodyPr>
          <a:lstStyle>
            <a:lvl1pPr marL="0" indent="0" algn="ctr">
              <a:buNone/>
              <a:defRPr lang="en-US" sz="1399"/>
            </a:lvl1pPr>
          </a:lstStyle>
          <a:p>
            <a:pPr lvl="0"/>
            <a:endParaRPr lang="en-US" noProof="0"/>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lIns="0" tIns="0" rIns="0" bIns="0" rtlCol="0" anchor="ctr">
            <a:normAutofit/>
          </a:bodyPr>
          <a:lstStyle>
            <a:lvl1pPr marL="0" indent="0" algn="ctr">
              <a:buNone/>
              <a:defRPr lang="en-US" sz="1399"/>
            </a:lvl1pPr>
          </a:lstStyle>
          <a:p>
            <a:pPr lvl="0"/>
            <a:endParaRPr lang="en-US" noProof="0"/>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p:nvPr>
        </p:nvSpPr>
        <p:spPr>
          <a:xfrm>
            <a:off x="914404" y="933453"/>
            <a:ext cx="10363201" cy="406400"/>
          </a:xfrm>
        </p:spPr>
        <p:txBody>
          <a:bodyPr/>
          <a:lstStyle>
            <a:lvl1pPr marL="0" indent="0" algn="ctr">
              <a:lnSpc>
                <a:spcPct val="86000"/>
              </a:lnSpc>
              <a:spcBef>
                <a:spcPts val="0"/>
              </a:spcBef>
              <a:buNone/>
              <a:defRPr sz="1799" baseline="0"/>
            </a:lvl1pPr>
          </a:lstStyle>
          <a:p>
            <a:pPr lvl="0"/>
            <a:r>
              <a:rPr lang="ru-RU"/>
              <a:t>Образец текста</a:t>
            </a:r>
          </a:p>
        </p:txBody>
      </p:sp>
    </p:spTree>
    <p:extLst>
      <p:ext uri="{BB962C8B-B14F-4D97-AF65-F5344CB8AC3E}">
        <p14:creationId xmlns:p14="http://schemas.microsoft.com/office/powerpoint/2010/main" val="3542542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831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4880164-6E94-4EEA-B7F5-65064F0674EC}" type="datetimeFigureOut">
              <a:rPr lang="ru-RU" altLang="ru-RU"/>
              <a:pPr>
                <a:defRPr/>
              </a:pPr>
              <a:t>01.03.2021</a:t>
            </a:fld>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BA1CAFE7-5248-4AD6-B9E4-980473FF04EB}" type="slidenum">
              <a:rPr lang="ru-RU" altLang="ru-RU"/>
              <a:pPr/>
              <a:t>‹#›</a:t>
            </a:fld>
            <a:endParaRPr lang="ru-RU" altLang="ru-RU"/>
          </a:p>
        </p:txBody>
      </p:sp>
    </p:spTree>
    <p:extLst>
      <p:ext uri="{BB962C8B-B14F-4D97-AF65-F5344CB8AC3E}">
        <p14:creationId xmlns:p14="http://schemas.microsoft.com/office/powerpoint/2010/main" val="2568271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E02A7D8-624C-4A6E-834C-46990F003A2F}" type="datetimeFigureOut">
              <a:rPr lang="ru-RU" altLang="ru-RU"/>
              <a:pPr>
                <a:defRPr/>
              </a:pPr>
              <a:t>01.03.2021</a:t>
            </a:fld>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FEF1C933-ADF3-4D18-97F6-10E467F3C1BA}" type="slidenum">
              <a:rPr lang="ru-RU" altLang="ru-RU"/>
              <a:pPr/>
              <a:t>‹#›</a:t>
            </a:fld>
            <a:endParaRPr lang="ru-RU" altLang="ru-RU"/>
          </a:p>
        </p:txBody>
      </p:sp>
    </p:spTree>
    <p:extLst>
      <p:ext uri="{BB962C8B-B14F-4D97-AF65-F5344CB8AC3E}">
        <p14:creationId xmlns:p14="http://schemas.microsoft.com/office/powerpoint/2010/main" val="3170175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9E1449A-7B80-4A02-8251-225D3B5BF88E}" type="datetimeFigureOut">
              <a:rPr lang="ru-RU" altLang="ru-RU"/>
              <a:pPr>
                <a:defRPr/>
              </a:pPr>
              <a:t>01.03.2021</a:t>
            </a:fld>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FC6DB520-35B1-47D7-B2CF-9185DFFDC478}" type="slidenum">
              <a:rPr lang="ru-RU" altLang="ru-RU"/>
              <a:pPr/>
              <a:t>‹#›</a:t>
            </a:fld>
            <a:endParaRPr lang="ru-RU" altLang="ru-RU"/>
          </a:p>
        </p:txBody>
      </p:sp>
    </p:spTree>
    <p:extLst>
      <p:ext uri="{BB962C8B-B14F-4D97-AF65-F5344CB8AC3E}">
        <p14:creationId xmlns:p14="http://schemas.microsoft.com/office/powerpoint/2010/main" val="264062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CC8D65C6-FD1A-4F8A-BB50-1ADA1F25EC3D}" type="datetimeFigureOut">
              <a:rPr lang="ru-RU" altLang="ru-RU"/>
              <a:pPr>
                <a:defRPr/>
              </a:pPr>
              <a:t>01.03.2021</a:t>
            </a:fld>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fld id="{E4E42B49-7E4E-407C-9791-665845FB7719}" type="slidenum">
              <a:rPr lang="ru-RU" altLang="ru-RU"/>
              <a:pPr/>
              <a:t>‹#›</a:t>
            </a:fld>
            <a:endParaRPr lang="ru-RU" altLang="ru-RU"/>
          </a:p>
        </p:txBody>
      </p:sp>
    </p:spTree>
    <p:extLst>
      <p:ext uri="{BB962C8B-B14F-4D97-AF65-F5344CB8AC3E}">
        <p14:creationId xmlns:p14="http://schemas.microsoft.com/office/powerpoint/2010/main" val="2118645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DA7A3992-0E91-4413-979E-F2F47B936A34}" type="datetimeFigureOut">
              <a:rPr lang="ru-RU" altLang="ru-RU"/>
              <a:pPr>
                <a:defRPr/>
              </a:pPr>
              <a:t>01.03.2021</a:t>
            </a:fld>
            <a:endParaRPr lang="ru-RU" alt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9" name="Номер слайда 5"/>
          <p:cNvSpPr>
            <a:spLocks noGrp="1"/>
          </p:cNvSpPr>
          <p:nvPr>
            <p:ph type="sldNum" sz="quarter" idx="12"/>
          </p:nvPr>
        </p:nvSpPr>
        <p:spPr/>
        <p:txBody>
          <a:bodyPr/>
          <a:lstStyle>
            <a:lvl1pPr>
              <a:defRPr/>
            </a:lvl1pPr>
          </a:lstStyle>
          <a:p>
            <a:fld id="{82618BB7-1DCE-4EBF-A55A-9BEF4757749D}" type="slidenum">
              <a:rPr lang="ru-RU" altLang="ru-RU"/>
              <a:pPr/>
              <a:t>‹#›</a:t>
            </a:fld>
            <a:endParaRPr lang="ru-RU" altLang="ru-RU"/>
          </a:p>
        </p:txBody>
      </p:sp>
    </p:spTree>
    <p:extLst>
      <p:ext uri="{BB962C8B-B14F-4D97-AF65-F5344CB8AC3E}">
        <p14:creationId xmlns:p14="http://schemas.microsoft.com/office/powerpoint/2010/main" val="3510561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CB565C03-0D9B-475F-94D4-BFCAF3545D2F}" type="datetimeFigureOut">
              <a:rPr lang="ru-RU" altLang="ru-RU"/>
              <a:pPr>
                <a:defRPr/>
              </a:pPr>
              <a:t>01.03.2021</a:t>
            </a:fld>
            <a:endParaRPr lang="ru-RU" alt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5" name="Номер слайда 5"/>
          <p:cNvSpPr>
            <a:spLocks noGrp="1"/>
          </p:cNvSpPr>
          <p:nvPr>
            <p:ph type="sldNum" sz="quarter" idx="12"/>
          </p:nvPr>
        </p:nvSpPr>
        <p:spPr/>
        <p:txBody>
          <a:bodyPr/>
          <a:lstStyle>
            <a:lvl1pPr>
              <a:defRPr/>
            </a:lvl1pPr>
          </a:lstStyle>
          <a:p>
            <a:fld id="{5753A67B-1DF1-42BE-B953-A84D85AA9461}" type="slidenum">
              <a:rPr lang="ru-RU" altLang="ru-RU"/>
              <a:pPr/>
              <a:t>‹#›</a:t>
            </a:fld>
            <a:endParaRPr lang="ru-RU" altLang="ru-RU"/>
          </a:p>
        </p:txBody>
      </p:sp>
    </p:spTree>
    <p:extLst>
      <p:ext uri="{BB962C8B-B14F-4D97-AF65-F5344CB8AC3E}">
        <p14:creationId xmlns:p14="http://schemas.microsoft.com/office/powerpoint/2010/main" val="200445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264406B-E449-47DE-968F-4A711788AB19}" type="datetimeFigureOut">
              <a:rPr lang="ru-RU" altLang="ru-RU"/>
              <a:pPr>
                <a:defRPr/>
              </a:pPr>
              <a:t>01.03.2021</a:t>
            </a:fld>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7AA8ABDD-6B52-4016-A928-5F3B081D36D0}" type="slidenum">
              <a:rPr lang="ru-RU" altLang="ru-RU"/>
              <a:pPr/>
              <a:t>‹#›</a:t>
            </a:fld>
            <a:endParaRPr lang="ru-RU" altLang="ru-RU"/>
          </a:p>
        </p:txBody>
      </p:sp>
    </p:spTree>
    <p:extLst>
      <p:ext uri="{BB962C8B-B14F-4D97-AF65-F5344CB8AC3E}">
        <p14:creationId xmlns:p14="http://schemas.microsoft.com/office/powerpoint/2010/main" val="745970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993C120-6A6A-440D-8A9D-8BEDD078976F}" type="datetimeFigureOut">
              <a:rPr lang="ru-RU" altLang="ru-RU"/>
              <a:pPr>
                <a:defRPr/>
              </a:pPr>
              <a:t>01.03.2021</a:t>
            </a:fld>
            <a:endParaRPr lang="ru-RU" alt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4" name="Номер слайда 5"/>
          <p:cNvSpPr>
            <a:spLocks noGrp="1"/>
          </p:cNvSpPr>
          <p:nvPr>
            <p:ph type="sldNum" sz="quarter" idx="12"/>
          </p:nvPr>
        </p:nvSpPr>
        <p:spPr/>
        <p:txBody>
          <a:bodyPr/>
          <a:lstStyle>
            <a:lvl1pPr>
              <a:defRPr/>
            </a:lvl1pPr>
          </a:lstStyle>
          <a:p>
            <a:fld id="{5BDF0010-F280-47E7-A885-D89C436A1B36}" type="slidenum">
              <a:rPr lang="ru-RU" altLang="ru-RU"/>
              <a:pPr/>
              <a:t>‹#›</a:t>
            </a:fld>
            <a:endParaRPr lang="ru-RU" altLang="ru-RU"/>
          </a:p>
        </p:txBody>
      </p:sp>
    </p:spTree>
    <p:extLst>
      <p:ext uri="{BB962C8B-B14F-4D97-AF65-F5344CB8AC3E}">
        <p14:creationId xmlns:p14="http://schemas.microsoft.com/office/powerpoint/2010/main" val="3367746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9411AF65-6D8B-406C-817B-A805300C609E}" type="datetimeFigureOut">
              <a:rPr lang="ru-RU" altLang="ru-RU"/>
              <a:pPr>
                <a:defRPr/>
              </a:pPr>
              <a:t>01.03.2021</a:t>
            </a:fld>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fld id="{A1FEA393-32FA-4CAD-A0B5-71FE62E58B6E}" type="slidenum">
              <a:rPr lang="ru-RU" altLang="ru-RU"/>
              <a:pPr/>
              <a:t>‹#›</a:t>
            </a:fld>
            <a:endParaRPr lang="ru-RU" altLang="ru-RU"/>
          </a:p>
        </p:txBody>
      </p:sp>
    </p:spTree>
    <p:extLst>
      <p:ext uri="{BB962C8B-B14F-4D97-AF65-F5344CB8AC3E}">
        <p14:creationId xmlns:p14="http://schemas.microsoft.com/office/powerpoint/2010/main" val="3252683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5F4293EE-6C27-4766-B23E-3E42AA1ACCE5}" type="datetimeFigureOut">
              <a:rPr lang="ru-RU" altLang="ru-RU"/>
              <a:pPr>
                <a:defRPr/>
              </a:pPr>
              <a:t>01.03.2021</a:t>
            </a:fld>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fld id="{35B4D71C-A458-4CE5-9D09-E09AF29288B3}" type="slidenum">
              <a:rPr lang="ru-RU" altLang="ru-RU"/>
              <a:pPr/>
              <a:t>‹#›</a:t>
            </a:fld>
            <a:endParaRPr lang="ru-RU" altLang="ru-RU"/>
          </a:p>
        </p:txBody>
      </p:sp>
    </p:spTree>
    <p:extLst>
      <p:ext uri="{BB962C8B-B14F-4D97-AF65-F5344CB8AC3E}">
        <p14:creationId xmlns:p14="http://schemas.microsoft.com/office/powerpoint/2010/main" val="178023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970E339-CF83-4C52-90EF-C583E7816DB1}" type="datetimeFigureOut">
              <a:rPr lang="ru-RU" altLang="ru-RU"/>
              <a:pPr>
                <a:defRPr/>
              </a:pPr>
              <a:t>01.03.2021</a:t>
            </a:fld>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AB82F8F8-DF5B-4F48-A2FC-874644009E18}" type="slidenum">
              <a:rPr lang="ru-RU" altLang="ru-RU"/>
              <a:pPr/>
              <a:t>‹#›</a:t>
            </a:fld>
            <a:endParaRPr lang="ru-RU" altLang="ru-RU"/>
          </a:p>
        </p:txBody>
      </p:sp>
    </p:spTree>
    <p:extLst>
      <p:ext uri="{BB962C8B-B14F-4D97-AF65-F5344CB8AC3E}">
        <p14:creationId xmlns:p14="http://schemas.microsoft.com/office/powerpoint/2010/main" val="259131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03412B5-89A1-4799-8D98-56DE699ACBA2}" type="datetimeFigureOut">
              <a:rPr lang="ru-RU" altLang="ru-RU"/>
              <a:pPr>
                <a:defRPr/>
              </a:pPr>
              <a:t>01.03.2021</a:t>
            </a:fld>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09DE3E49-5CDF-4D56-BB09-4F48E77E6386}" type="slidenum">
              <a:rPr lang="ru-RU" altLang="ru-RU"/>
              <a:pPr/>
              <a:t>‹#›</a:t>
            </a:fld>
            <a:endParaRPr lang="ru-RU" altLang="ru-RU"/>
          </a:p>
        </p:txBody>
      </p:sp>
    </p:spTree>
    <p:extLst>
      <p:ext uri="{BB962C8B-B14F-4D97-AF65-F5344CB8AC3E}">
        <p14:creationId xmlns:p14="http://schemas.microsoft.com/office/powerpoint/2010/main" val="193406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lIns="0" tIns="0" rIns="0" bIns="0" rtlCol="0" anchor="ctr">
            <a:normAutofit/>
          </a:bodyPr>
          <a:lstStyle>
            <a:lvl1pPr marL="0" indent="0" algn="ctr">
              <a:buNone/>
              <a:defRPr lang="en-US" sz="1399"/>
            </a:lvl1pPr>
          </a:lstStyle>
          <a:p>
            <a:pPr lvl="0"/>
            <a:endParaRPr lang="en-US" noProof="0"/>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lIns="0" tIns="0" rIns="0" bIns="0" rtlCol="0" anchor="ctr">
            <a:normAutofit/>
          </a:bodyPr>
          <a:lstStyle>
            <a:lvl1pPr marL="0" indent="0" algn="ctr">
              <a:buNone/>
              <a:defRPr lang="en-US" sz="1399"/>
            </a:lvl1pPr>
          </a:lstStyle>
          <a:p>
            <a:pPr lvl="0"/>
            <a:endParaRPr lang="en-US" noProof="0"/>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lIns="0" tIns="0" rIns="0" bIns="0" rtlCol="0" anchor="ctr">
            <a:normAutofit/>
          </a:bodyPr>
          <a:lstStyle>
            <a:lvl1pPr marL="0" indent="0" algn="ctr">
              <a:buNone/>
              <a:defRPr lang="en-US" sz="1399"/>
            </a:lvl1pPr>
          </a:lstStyle>
          <a:p>
            <a:pPr lvl="0"/>
            <a:endParaRPr lang="en-US" noProof="0"/>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p:nvPr>
        </p:nvSpPr>
        <p:spPr>
          <a:xfrm>
            <a:off x="914404" y="933453"/>
            <a:ext cx="10363201" cy="406400"/>
          </a:xfrm>
        </p:spPr>
        <p:txBody>
          <a:bodyPr/>
          <a:lstStyle>
            <a:lvl1pPr marL="0" indent="0" algn="ctr">
              <a:lnSpc>
                <a:spcPct val="86000"/>
              </a:lnSpc>
              <a:spcBef>
                <a:spcPts val="0"/>
              </a:spcBef>
              <a:buNone/>
              <a:defRPr sz="1799" baseline="0"/>
            </a:lvl1pPr>
          </a:lstStyle>
          <a:p>
            <a:pPr lvl="0"/>
            <a:r>
              <a:rPr lang="ru-RU"/>
              <a:t>Образец текста</a:t>
            </a:r>
          </a:p>
        </p:txBody>
      </p:sp>
    </p:spTree>
    <p:extLst>
      <p:ext uri="{BB962C8B-B14F-4D97-AF65-F5344CB8AC3E}">
        <p14:creationId xmlns:p14="http://schemas.microsoft.com/office/powerpoint/2010/main" val="3305831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5" name="bg object 16"/>
          <p:cNvSpPr>
            <a:spLocks/>
          </p:cNvSpPr>
          <p:nvPr/>
        </p:nvSpPr>
        <p:spPr bwMode="auto">
          <a:xfrm>
            <a:off x="141288" y="1133475"/>
            <a:ext cx="11949112" cy="5599113"/>
          </a:xfrm>
          <a:custGeom>
            <a:avLst/>
            <a:gdLst>
              <a:gd name="T0" fmla="*/ 2147483646 w 5650865"/>
              <a:gd name="T1" fmla="*/ 2147483646 h 2649220"/>
              <a:gd name="T2" fmla="*/ 2147483646 w 5650865"/>
              <a:gd name="T3" fmla="*/ 2147483646 h 2649220"/>
              <a:gd name="T4" fmla="*/ 2147483646 w 5650865"/>
              <a:gd name="T5" fmla="*/ 2147483646 h 2649220"/>
              <a:gd name="T6" fmla="*/ 2147483646 w 5650865"/>
              <a:gd name="T7" fmla="*/ 2147483646 h 2649220"/>
              <a:gd name="T8" fmla="*/ 2147483646 w 5650865"/>
              <a:gd name="T9" fmla="*/ 2147483646 h 2649220"/>
              <a:gd name="T10" fmla="*/ 2147483646 w 5650865"/>
              <a:gd name="T11" fmla="*/ 0 h 2649220"/>
              <a:gd name="T12" fmla="*/ 0 w 5650865"/>
              <a:gd name="T13" fmla="*/ 0 h 2649220"/>
              <a:gd name="T14" fmla="*/ 0 w 5650865"/>
              <a:gd name="T15" fmla="*/ 2147483646 h 2649220"/>
              <a:gd name="T16" fmla="*/ 0 w 5650865"/>
              <a:gd name="T17" fmla="*/ 2147483646 h 2649220"/>
              <a:gd name="T18" fmla="*/ 0 w 5650865"/>
              <a:gd name="T19" fmla="*/ 2147483646 h 2649220"/>
              <a:gd name="T20" fmla="*/ 2147483646 w 5650865"/>
              <a:gd name="T21" fmla="*/ 2147483646 h 2649220"/>
              <a:gd name="T22" fmla="*/ 2147483646 w 5650865"/>
              <a:gd name="T23" fmla="*/ 2147483646 h 2649220"/>
              <a:gd name="T24" fmla="*/ 2147483646 w 5650865"/>
              <a:gd name="T25" fmla="*/ 2147483646 h 2649220"/>
              <a:gd name="T26" fmla="*/ 2147483646 w 5650865"/>
              <a:gd name="T27" fmla="*/ 2147483646 h 2649220"/>
              <a:gd name="T28" fmla="*/ 2147483646 w 5650865"/>
              <a:gd name="T29" fmla="*/ 2147483646 h 2649220"/>
              <a:gd name="T30" fmla="*/ 2147483646 w 5650865"/>
              <a:gd name="T31" fmla="*/ 0 h 26492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p>
        </p:txBody>
      </p:sp>
      <p:sp>
        <p:nvSpPr>
          <p:cNvPr id="6" name="bg object 17"/>
          <p:cNvSpPr>
            <a:spLocks/>
          </p:cNvSpPr>
          <p:nvPr/>
        </p:nvSpPr>
        <p:spPr bwMode="auto">
          <a:xfrm>
            <a:off x="141288" y="150813"/>
            <a:ext cx="11949112" cy="906462"/>
          </a:xfrm>
          <a:custGeom>
            <a:avLst/>
            <a:gdLst>
              <a:gd name="T0" fmla="*/ 2147483646 w 5650865"/>
              <a:gd name="T1" fmla="*/ 0 h 429259"/>
              <a:gd name="T2" fmla="*/ 0 w 5650865"/>
              <a:gd name="T3" fmla="*/ 0 h 429259"/>
              <a:gd name="T4" fmla="*/ 0 w 5650865"/>
              <a:gd name="T5" fmla="*/ 2147483646 h 429259"/>
              <a:gd name="T6" fmla="*/ 2147483646 w 5650865"/>
              <a:gd name="T7" fmla="*/ 2147483646 h 429259"/>
              <a:gd name="T8" fmla="*/ 2147483646 w 5650865"/>
              <a:gd name="T9" fmla="*/ 0 h 4292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50865" h="429259">
                <a:moveTo>
                  <a:pt x="5650703" y="0"/>
                </a:moveTo>
                <a:lnTo>
                  <a:pt x="0" y="0"/>
                </a:lnTo>
                <a:lnTo>
                  <a:pt x="0" y="428878"/>
                </a:lnTo>
                <a:lnTo>
                  <a:pt x="5650703" y="428878"/>
                </a:lnTo>
                <a:lnTo>
                  <a:pt x="5650703"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p>
        </p:txBody>
      </p:sp>
      <p:sp>
        <p:nvSpPr>
          <p:cNvPr id="2" name="Holder 2"/>
          <p:cNvSpPr>
            <a:spLocks noGrp="1"/>
          </p:cNvSpPr>
          <p:nvPr>
            <p:ph type="title"/>
          </p:nvPr>
        </p:nvSpPr>
        <p:spPr/>
        <p:txBody>
          <a:bodyPr lIns="0" tIns="0" rIns="0" bIns="0"/>
          <a:lstStyle>
            <a:lvl1pPr>
              <a:defRPr sz="5600" b="1" i="0">
                <a:solidFill>
                  <a:srgbClr val="FEFEFE"/>
                </a:solidFill>
                <a:latin typeface="Arial"/>
                <a:cs typeface="Arial"/>
              </a:defRPr>
            </a:lvl1pPr>
          </a:lstStyle>
          <a:p>
            <a:endParaRPr/>
          </a:p>
        </p:txBody>
      </p:sp>
      <p:sp>
        <p:nvSpPr>
          <p:cNvPr id="3" name="Holder 3"/>
          <p:cNvSpPr>
            <a:spLocks noGrp="1"/>
          </p:cNvSpPr>
          <p:nvPr>
            <p:ph sz="half" idx="2"/>
          </p:nvPr>
        </p:nvSpPr>
        <p:spPr>
          <a:xfrm>
            <a:off x="524641" y="1523335"/>
            <a:ext cx="3857667" cy="461665"/>
          </a:xfrm>
          <a:prstGeom prst="rect">
            <a:avLst/>
          </a:prstGeom>
        </p:spPr>
        <p:txBody>
          <a:bodyPr lIns="0" tIns="0" rIns="0" bIns="0">
            <a:spAutoFit/>
          </a:bodyPr>
          <a:lstStyle>
            <a:lvl1pPr>
              <a:defRPr sz="3000" b="0" i="0">
                <a:solidFill>
                  <a:srgbClr val="FEFEFE"/>
                </a:solidFill>
                <a:latin typeface="Arial"/>
                <a:cs typeface="Arial"/>
              </a:defRPr>
            </a:lvl1pPr>
          </a:lstStyle>
          <a:p>
            <a:endParaRPr/>
          </a:p>
        </p:txBody>
      </p:sp>
      <p:sp>
        <p:nvSpPr>
          <p:cNvPr id="4" name="Holder 4"/>
          <p:cNvSpPr>
            <a:spLocks noGrp="1"/>
          </p:cNvSpPr>
          <p:nvPr>
            <p:ph sz="half" idx="3"/>
          </p:nvPr>
        </p:nvSpPr>
        <p:spPr>
          <a:xfrm>
            <a:off x="6278881" y="1577339"/>
            <a:ext cx="5303521" cy="492443"/>
          </a:xfrm>
          <a:prstGeom prst="rect">
            <a:avLst/>
          </a:prstGeom>
        </p:spPr>
        <p:txBody>
          <a:bodyPr lIns="0" tIns="0" rIns="0" bIns="0">
            <a:spAutoFit/>
          </a:bodyPr>
          <a:lstStyle>
            <a:lvl1pPr>
              <a:defRPr/>
            </a:lvl1pPr>
          </a:lstStyle>
          <a:p>
            <a:endParaRPr/>
          </a:p>
        </p:txBody>
      </p:sp>
      <p:sp>
        <p:nvSpPr>
          <p:cNvPr id="7" name="Holder 5"/>
          <p:cNvSpPr>
            <a:spLocks noGrp="1"/>
          </p:cNvSpPr>
          <p:nvPr>
            <p:ph type="ftr" sz="quarter" idx="10"/>
          </p:nvPr>
        </p:nvSpPr>
        <p:spPr/>
        <p:txBody>
          <a:bodyPr lIns="0" tIns="0" rIns="0" bIns="0"/>
          <a:lstStyle>
            <a:lvl1pPr>
              <a:defRPr/>
            </a:lvl1pPr>
          </a:lstStyle>
          <a:p>
            <a:pPr>
              <a:defRPr/>
            </a:pPr>
            <a:endParaRPr lang="ru-RU" altLang="ru-RU"/>
          </a:p>
        </p:txBody>
      </p:sp>
      <p:sp>
        <p:nvSpPr>
          <p:cNvPr id="8" name="Holder 6"/>
          <p:cNvSpPr>
            <a:spLocks noGrp="1"/>
          </p:cNvSpPr>
          <p:nvPr>
            <p:ph type="dt" sz="half" idx="11"/>
          </p:nvPr>
        </p:nvSpPr>
        <p:spPr/>
        <p:txBody>
          <a:bodyPr lIns="0" tIns="0" rIns="0" bIns="0"/>
          <a:lstStyle>
            <a:lvl1pPr>
              <a:defRPr/>
            </a:lvl1pPr>
          </a:lstStyle>
          <a:p>
            <a:pPr>
              <a:defRPr/>
            </a:pPr>
            <a:fld id="{9C0DA636-8BC8-405A-BDBD-37BB1A516528}" type="datetimeFigureOut">
              <a:rPr lang="en-US" altLang="ru-RU"/>
              <a:pPr>
                <a:defRPr/>
              </a:pPr>
              <a:t>3/1/2021</a:t>
            </a:fld>
            <a:endParaRPr lang="en-US" altLang="ru-RU"/>
          </a:p>
        </p:txBody>
      </p:sp>
      <p:sp>
        <p:nvSpPr>
          <p:cNvPr id="9" name="Holder 7"/>
          <p:cNvSpPr>
            <a:spLocks noGrp="1"/>
          </p:cNvSpPr>
          <p:nvPr>
            <p:ph type="sldNum" sz="quarter" idx="12"/>
          </p:nvPr>
        </p:nvSpPr>
        <p:spPr/>
        <p:txBody>
          <a:bodyPr lIns="0" tIns="0" rIns="0" bIns="0"/>
          <a:lstStyle>
            <a:lvl1pPr>
              <a:defRPr/>
            </a:lvl1pPr>
          </a:lstStyle>
          <a:p>
            <a:fld id="{9BF98FD7-99C2-4AF3-9784-3B04644D6B77}" type="slidenum">
              <a:rPr lang="ru-RU" altLang="ru-RU"/>
              <a:pPr/>
              <a:t>‹#›</a:t>
            </a:fld>
            <a:endParaRPr lang="ru-RU" altLang="ru-RU"/>
          </a:p>
        </p:txBody>
      </p:sp>
    </p:spTree>
    <p:extLst>
      <p:ext uri="{BB962C8B-B14F-4D97-AF65-F5344CB8AC3E}">
        <p14:creationId xmlns:p14="http://schemas.microsoft.com/office/powerpoint/2010/main" val="2044639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62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2901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243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6CB2DF0-E883-440F-AA11-604F5A3479E8}" type="datetimeFigureOut">
              <a:rPr lang="ru-RU" altLang="ru-RU"/>
              <a:pPr>
                <a:defRPr/>
              </a:pPr>
              <a:t>01.03.2021</a:t>
            </a:fld>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C658097F-035D-48E4-89E8-33FA7E1B8445}" type="slidenum">
              <a:rPr lang="ru-RU" altLang="ru-RU"/>
              <a:pPr/>
              <a:t>‹#›</a:t>
            </a:fld>
            <a:endParaRPr lang="ru-RU" altLang="ru-RU"/>
          </a:p>
        </p:txBody>
      </p:sp>
    </p:spTree>
    <p:extLst>
      <p:ext uri="{BB962C8B-B14F-4D97-AF65-F5344CB8AC3E}">
        <p14:creationId xmlns:p14="http://schemas.microsoft.com/office/powerpoint/2010/main" val="2585601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116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1218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6227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8525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9229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7462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8008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30217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7154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947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C6568018-92D2-4017-A239-BD98F9D05764}" type="datetimeFigureOut">
              <a:rPr lang="ru-RU" altLang="ru-RU"/>
              <a:pPr>
                <a:defRPr/>
              </a:pPr>
              <a:t>01.03.2021</a:t>
            </a:fld>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fld id="{94AED360-070B-4606-A72E-C65D88252B2F}" type="slidenum">
              <a:rPr lang="ru-RU" altLang="ru-RU"/>
              <a:pPr/>
              <a:t>‹#›</a:t>
            </a:fld>
            <a:endParaRPr lang="ru-RU" altLang="ru-RU"/>
          </a:p>
        </p:txBody>
      </p:sp>
    </p:spTree>
    <p:extLst>
      <p:ext uri="{BB962C8B-B14F-4D97-AF65-F5344CB8AC3E}">
        <p14:creationId xmlns:p14="http://schemas.microsoft.com/office/powerpoint/2010/main" val="2280152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1558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2577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09463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1252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550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57511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76107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4237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5459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1675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26E1DBD9-89A2-45F7-846E-A508F0736C0A}" type="datetimeFigureOut">
              <a:rPr lang="ru-RU" altLang="ru-RU"/>
              <a:pPr>
                <a:defRPr/>
              </a:pPr>
              <a:t>01.03.2021</a:t>
            </a:fld>
            <a:endParaRPr lang="ru-RU" alt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9" name="Номер слайда 5"/>
          <p:cNvSpPr>
            <a:spLocks noGrp="1"/>
          </p:cNvSpPr>
          <p:nvPr>
            <p:ph type="sldNum" sz="quarter" idx="12"/>
          </p:nvPr>
        </p:nvSpPr>
        <p:spPr/>
        <p:txBody>
          <a:bodyPr/>
          <a:lstStyle>
            <a:lvl1pPr>
              <a:defRPr/>
            </a:lvl1pPr>
          </a:lstStyle>
          <a:p>
            <a:fld id="{4F221773-05F1-4F2B-9182-D65F7623FA13}" type="slidenum">
              <a:rPr lang="ru-RU" altLang="ru-RU"/>
              <a:pPr/>
              <a:t>‹#›</a:t>
            </a:fld>
            <a:endParaRPr lang="ru-RU" altLang="ru-RU"/>
          </a:p>
        </p:txBody>
      </p:sp>
    </p:spTree>
    <p:extLst>
      <p:ext uri="{BB962C8B-B14F-4D97-AF65-F5344CB8AC3E}">
        <p14:creationId xmlns:p14="http://schemas.microsoft.com/office/powerpoint/2010/main" val="372759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52FCC38F-3B9B-4C45-A434-5F92FF852D95}" type="datetimeFigureOut">
              <a:rPr lang="ru-RU" altLang="ru-RU"/>
              <a:pPr>
                <a:defRPr/>
              </a:pPr>
              <a:t>01.03.2021</a:t>
            </a:fld>
            <a:endParaRPr lang="ru-RU" alt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5" name="Номер слайда 5"/>
          <p:cNvSpPr>
            <a:spLocks noGrp="1"/>
          </p:cNvSpPr>
          <p:nvPr>
            <p:ph type="sldNum" sz="quarter" idx="12"/>
          </p:nvPr>
        </p:nvSpPr>
        <p:spPr/>
        <p:txBody>
          <a:bodyPr/>
          <a:lstStyle>
            <a:lvl1pPr>
              <a:defRPr/>
            </a:lvl1pPr>
          </a:lstStyle>
          <a:p>
            <a:fld id="{2B6C9690-F02F-48B3-A583-EEC31BE5F400}" type="slidenum">
              <a:rPr lang="ru-RU" altLang="ru-RU"/>
              <a:pPr/>
              <a:t>‹#›</a:t>
            </a:fld>
            <a:endParaRPr lang="ru-RU" altLang="ru-RU"/>
          </a:p>
        </p:txBody>
      </p:sp>
    </p:spTree>
    <p:extLst>
      <p:ext uri="{BB962C8B-B14F-4D97-AF65-F5344CB8AC3E}">
        <p14:creationId xmlns:p14="http://schemas.microsoft.com/office/powerpoint/2010/main" val="69930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4672E40-C72A-4177-BCE4-E898819BDF49}" type="datetimeFigureOut">
              <a:rPr lang="ru-RU" altLang="ru-RU"/>
              <a:pPr>
                <a:defRPr/>
              </a:pPr>
              <a:t>01.03.2021</a:t>
            </a:fld>
            <a:endParaRPr lang="ru-RU" alt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4" name="Номер слайда 5"/>
          <p:cNvSpPr>
            <a:spLocks noGrp="1"/>
          </p:cNvSpPr>
          <p:nvPr>
            <p:ph type="sldNum" sz="quarter" idx="12"/>
          </p:nvPr>
        </p:nvSpPr>
        <p:spPr/>
        <p:txBody>
          <a:bodyPr/>
          <a:lstStyle>
            <a:lvl1pPr>
              <a:defRPr/>
            </a:lvl1pPr>
          </a:lstStyle>
          <a:p>
            <a:fld id="{C67C24F6-9EF6-4C95-B217-524F1D408D2D}" type="slidenum">
              <a:rPr lang="ru-RU" altLang="ru-RU"/>
              <a:pPr/>
              <a:t>‹#›</a:t>
            </a:fld>
            <a:endParaRPr lang="ru-RU" altLang="ru-RU"/>
          </a:p>
        </p:txBody>
      </p:sp>
    </p:spTree>
    <p:extLst>
      <p:ext uri="{BB962C8B-B14F-4D97-AF65-F5344CB8AC3E}">
        <p14:creationId xmlns:p14="http://schemas.microsoft.com/office/powerpoint/2010/main" val="270512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5BB5BB3-6911-4ABB-8737-B1066F897840}" type="datetimeFigureOut">
              <a:rPr lang="ru-RU" altLang="ru-RU"/>
              <a:pPr>
                <a:defRPr/>
              </a:pPr>
              <a:t>01.03.2021</a:t>
            </a:fld>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fld id="{177D1A67-EEAB-49BF-B949-B619CCCA5390}" type="slidenum">
              <a:rPr lang="ru-RU" altLang="ru-RU"/>
              <a:pPr/>
              <a:t>‹#›</a:t>
            </a:fld>
            <a:endParaRPr lang="ru-RU" altLang="ru-RU"/>
          </a:p>
        </p:txBody>
      </p:sp>
    </p:spTree>
    <p:extLst>
      <p:ext uri="{BB962C8B-B14F-4D97-AF65-F5344CB8AC3E}">
        <p14:creationId xmlns:p14="http://schemas.microsoft.com/office/powerpoint/2010/main" val="85665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E215BDD1-32A8-420A-9551-FEE096C74471}" type="datetimeFigureOut">
              <a:rPr lang="ru-RU" altLang="ru-RU"/>
              <a:pPr>
                <a:defRPr/>
              </a:pPr>
              <a:t>01.03.2021</a:t>
            </a:fld>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fld id="{B5F70956-B9F7-4F4A-97FB-E85ADB63EE9F}" type="slidenum">
              <a:rPr lang="ru-RU" altLang="ru-RU"/>
              <a:pPr/>
              <a:t>‹#›</a:t>
            </a:fld>
            <a:endParaRPr lang="ru-RU" altLang="ru-RU"/>
          </a:p>
        </p:txBody>
      </p:sp>
    </p:spTree>
    <p:extLst>
      <p:ext uri="{BB962C8B-B14F-4D97-AF65-F5344CB8AC3E}">
        <p14:creationId xmlns:p14="http://schemas.microsoft.com/office/powerpoint/2010/main" val="355222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ACDBEDEE-7B3A-41EB-9BF9-1C3EEB56DE3F}" type="datetimeFigureOut">
              <a:rPr lang="ru-RU" altLang="ru-RU"/>
              <a:pPr>
                <a:defRPr/>
              </a:pPr>
              <a:t>01.03.2021</a:t>
            </a:fld>
            <a:endParaRPr lang="ru-RU" alt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ru-RU" alt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F797F00-3E1A-4969-B55C-12983543F18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 id="2147485117" r:id="rId12"/>
    <p:sldLayoutId id="2147485118"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CD070943-B9FC-4406-A378-9D90B59F7B80}" type="datetimeFigureOut">
              <a:rPr lang="ru-RU" altLang="ru-RU"/>
              <a:pPr>
                <a:defRPr/>
              </a:pPr>
              <a:t>01.03.2021</a:t>
            </a:fld>
            <a:endParaRPr lang="ru-RU" alt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ru-RU" alt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38D3DDA-0FFC-4D62-BAE6-7DC0F14517B0}"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 id="2147485114" r:id="rId9"/>
    <p:sldLayoutId id="2147485115" r:id="rId10"/>
    <p:sldLayoutId id="2147485116" r:id="rId11"/>
    <p:sldLayoutId id="2147485119" r:id="rId12"/>
    <p:sldLayoutId id="2147485120" r:id="rId13"/>
    <p:sldLayoutId id="2147485121" r:id="rId1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4C71EC6-210F-42DE-9C53-41977AD35B3D}" type="datetimeFigureOut">
              <a:rPr lang="ru-RU" smtClean="0">
                <a:solidFill>
                  <a:prstClr val="black">
                    <a:tint val="75000"/>
                  </a:prstClr>
                </a:solidFill>
                <a:latin typeface="Calibri"/>
              </a:rPr>
              <a:pPr eaLnBrk="1" fontAlgn="auto" hangingPunct="1">
                <a:spcBef>
                  <a:spcPts val="0"/>
                </a:spcBef>
                <a:spcAft>
                  <a:spcPts val="0"/>
                </a:spcAft>
              </a:pPr>
              <a:t>01.03.2021</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19B0651-EE4F-4900-A07F-96A6BFA9D0F0}" type="slidenum">
              <a:rPr lang="ru-RU" smtClean="0">
                <a:solidFill>
                  <a:prstClr val="black">
                    <a:tint val="75000"/>
                  </a:prstClr>
                </a:solidFill>
                <a:latin typeface="Calibri"/>
              </a:rPr>
              <a:pPr eaLnBrk="1" fontAlgn="auto" hangingPunct="1">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701232594"/>
      </p:ext>
    </p:extLst>
  </p:cSld>
  <p:clrMap bg1="lt1" tx1="dk1" bg2="lt2" tx2="dk2" accent1="accent1" accent2="accent2" accent3="accent3" accent4="accent4" accent5="accent5" accent6="accent6" hlink="hlink" folHlink="folHlink"/>
  <p:sldLayoutIdLst>
    <p:sldLayoutId id="2147485123" r:id="rId1"/>
    <p:sldLayoutId id="2147485124" r:id="rId2"/>
    <p:sldLayoutId id="2147485125" r:id="rId3"/>
    <p:sldLayoutId id="2147485126" r:id="rId4"/>
    <p:sldLayoutId id="2147485127" r:id="rId5"/>
    <p:sldLayoutId id="2147485128" r:id="rId6"/>
    <p:sldLayoutId id="2147485129" r:id="rId7"/>
    <p:sldLayoutId id="2147485130" r:id="rId8"/>
    <p:sldLayoutId id="2147485131" r:id="rId9"/>
    <p:sldLayoutId id="2147485132" r:id="rId10"/>
    <p:sldLayoutId id="21474851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4C71EC6-210F-42DE-9C53-41977AD35B3D}" type="datetimeFigureOut">
              <a:rPr lang="ru-RU" smtClean="0">
                <a:solidFill>
                  <a:prstClr val="black">
                    <a:tint val="75000"/>
                  </a:prstClr>
                </a:solidFill>
                <a:latin typeface="Calibri"/>
              </a:rPr>
              <a:pPr eaLnBrk="1" fontAlgn="auto" hangingPunct="1">
                <a:spcBef>
                  <a:spcPts val="0"/>
                </a:spcBef>
                <a:spcAft>
                  <a:spcPts val="0"/>
                </a:spcAft>
              </a:pPr>
              <a:t>01.03.2021</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19B0651-EE4F-4900-A07F-96A6BFA9D0F0}" type="slidenum">
              <a:rPr lang="ru-RU" smtClean="0">
                <a:solidFill>
                  <a:prstClr val="black">
                    <a:tint val="75000"/>
                  </a:prstClr>
                </a:solidFill>
                <a:latin typeface="Calibri"/>
              </a:rPr>
              <a:pPr eaLnBrk="1" fontAlgn="auto" hangingPunct="1">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687228055"/>
      </p:ext>
    </p:extLst>
  </p:cSld>
  <p:clrMap bg1="lt1" tx1="dk1" bg2="lt2" tx2="dk2" accent1="accent1" accent2="accent2" accent3="accent3" accent4="accent4" accent5="accent5" accent6="accent6" hlink="hlink" folHlink="folHlink"/>
  <p:sldLayoutIdLst>
    <p:sldLayoutId id="2147485135" r:id="rId1"/>
    <p:sldLayoutId id="2147485136" r:id="rId2"/>
    <p:sldLayoutId id="2147485137" r:id="rId3"/>
    <p:sldLayoutId id="2147485138" r:id="rId4"/>
    <p:sldLayoutId id="2147485139" r:id="rId5"/>
    <p:sldLayoutId id="2147485140" r:id="rId6"/>
    <p:sldLayoutId id="2147485141" r:id="rId7"/>
    <p:sldLayoutId id="2147485142" r:id="rId8"/>
    <p:sldLayoutId id="2147485143" r:id="rId9"/>
    <p:sldLayoutId id="2147485144" r:id="rId10"/>
    <p:sldLayoutId id="21474851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p:nvPr/>
        </p:nvSpPr>
        <p:spPr>
          <a:xfrm>
            <a:off x="4763" y="3175"/>
            <a:ext cx="12174537" cy="2157413"/>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lIns="0" tIns="0" rIns="0" bIns="0"/>
          <a:lstStyle/>
          <a:p>
            <a:pPr>
              <a:defRPr/>
            </a:pPr>
            <a:endParaRPr sz="2396"/>
          </a:p>
        </p:txBody>
      </p:sp>
      <p:sp>
        <p:nvSpPr>
          <p:cNvPr id="9219" name="object 4"/>
          <p:cNvSpPr txBox="1">
            <a:spLocks noChangeArrowheads="1"/>
          </p:cNvSpPr>
          <p:nvPr/>
        </p:nvSpPr>
        <p:spPr bwMode="auto">
          <a:xfrm>
            <a:off x="1391445" y="2544763"/>
            <a:ext cx="10637424" cy="3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9525" rIns="0" bIns="0">
            <a:spAutoFit/>
          </a:bodyPr>
          <a:lstStyle>
            <a:lvl1pPr marL="381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ts val="238"/>
              </a:spcBef>
              <a:spcAft>
                <a:spcPts val="1800"/>
              </a:spcAft>
            </a:pPr>
            <a:r>
              <a:rPr lang="uz-Cyrl-UZ" altLang="ru-RU" sz="4800" dirty="0" smtClean="0">
                <a:solidFill>
                  <a:srgbClr val="002060"/>
                </a:solidFill>
                <a:latin typeface="Arial" charset="0"/>
                <a:cs typeface="Arial" charset="0"/>
              </a:rPr>
              <a:t>Mavzu</a:t>
            </a:r>
            <a:r>
              <a:rPr lang="uz-Cyrl-UZ" altLang="ru-RU" sz="4800" dirty="0" smtClean="0">
                <a:solidFill>
                  <a:srgbClr val="002060"/>
                </a:solidFill>
                <a:latin typeface="Arial" charset="0"/>
                <a:cs typeface="Arial" charset="0"/>
              </a:rPr>
              <a:t>:</a:t>
            </a:r>
          </a:p>
          <a:p>
            <a:pPr>
              <a:spcBef>
                <a:spcPts val="238"/>
              </a:spcBef>
              <a:spcAft>
                <a:spcPts val="1800"/>
              </a:spcAft>
            </a:pPr>
            <a:r>
              <a:rPr lang="en-US" altLang="ru-RU" sz="4800" b="1" dirty="0" smtClean="0">
                <a:solidFill>
                  <a:srgbClr val="002060"/>
                </a:solidFill>
                <a:latin typeface="Arial" charset="0"/>
                <a:cs typeface="Arial" charset="0"/>
              </a:rPr>
              <a:t> </a:t>
            </a:r>
            <a:r>
              <a:rPr lang="en-US" altLang="ru-RU" sz="4800" b="1" dirty="0">
                <a:solidFill>
                  <a:srgbClr val="002060"/>
                </a:solidFill>
                <a:latin typeface="Arial" charset="0"/>
                <a:cs typeface="Arial" charset="0"/>
              </a:rPr>
              <a:t>3-Amaliy </a:t>
            </a:r>
            <a:r>
              <a:rPr lang="en-US" altLang="ru-RU" sz="4800" b="1" dirty="0" err="1">
                <a:solidFill>
                  <a:srgbClr val="002060"/>
                </a:solidFill>
                <a:latin typeface="Arial" charset="0"/>
                <a:cs typeface="Arial" charset="0"/>
              </a:rPr>
              <a:t>mashg‘ulot</a:t>
            </a:r>
            <a:r>
              <a:rPr lang="en-US" altLang="ru-RU" sz="4800" b="1" dirty="0">
                <a:solidFill>
                  <a:srgbClr val="002060"/>
                </a:solidFill>
                <a:latin typeface="Arial" charset="0"/>
                <a:cs typeface="Arial" charset="0"/>
              </a:rPr>
              <a:t>: Birikkan </a:t>
            </a:r>
            <a:r>
              <a:rPr lang="en-US" altLang="ru-RU" sz="4800" b="1" dirty="0" err="1">
                <a:solidFill>
                  <a:srgbClr val="002060"/>
                </a:solidFill>
                <a:latin typeface="Arial" charset="0"/>
                <a:cs typeface="Arial" charset="0"/>
              </a:rPr>
              <a:t>holda</a:t>
            </a:r>
            <a:r>
              <a:rPr lang="en-US" altLang="ru-RU" sz="4800" b="1" dirty="0">
                <a:solidFill>
                  <a:srgbClr val="002060"/>
                </a:solidFill>
                <a:latin typeface="Arial" charset="0"/>
                <a:cs typeface="Arial" charset="0"/>
              </a:rPr>
              <a:t> </a:t>
            </a:r>
            <a:r>
              <a:rPr lang="en-US" altLang="ru-RU" sz="4800" b="1" dirty="0" err="1">
                <a:solidFill>
                  <a:srgbClr val="002060"/>
                </a:solidFill>
                <a:latin typeface="Arial" charset="0"/>
                <a:cs typeface="Arial" charset="0"/>
              </a:rPr>
              <a:t>irsiylanish</a:t>
            </a:r>
            <a:r>
              <a:rPr lang="en-US" altLang="ru-RU" sz="4800" b="1" dirty="0">
                <a:solidFill>
                  <a:srgbClr val="002060"/>
                </a:solidFill>
                <a:latin typeface="Arial" charset="0"/>
                <a:cs typeface="Arial" charset="0"/>
              </a:rPr>
              <a:t> </a:t>
            </a:r>
            <a:r>
              <a:rPr lang="en-US" altLang="ru-RU" sz="4800" b="1" dirty="0" err="1">
                <a:solidFill>
                  <a:srgbClr val="002060"/>
                </a:solidFill>
                <a:latin typeface="Arial" charset="0"/>
                <a:cs typeface="Arial" charset="0"/>
              </a:rPr>
              <a:t>va</a:t>
            </a:r>
            <a:r>
              <a:rPr lang="en-US" altLang="ru-RU" sz="4800" b="1" dirty="0">
                <a:solidFill>
                  <a:srgbClr val="002060"/>
                </a:solidFill>
                <a:latin typeface="Arial" charset="0"/>
                <a:cs typeface="Arial" charset="0"/>
              </a:rPr>
              <a:t> </a:t>
            </a:r>
            <a:r>
              <a:rPr lang="en-US" altLang="ru-RU" sz="4800" b="1" dirty="0" err="1">
                <a:solidFill>
                  <a:srgbClr val="002060"/>
                </a:solidFill>
                <a:latin typeface="Arial" charset="0"/>
                <a:cs typeface="Arial" charset="0"/>
              </a:rPr>
              <a:t>jins</a:t>
            </a:r>
            <a:r>
              <a:rPr lang="en-US" altLang="ru-RU" sz="4800" b="1" dirty="0">
                <a:solidFill>
                  <a:srgbClr val="002060"/>
                </a:solidFill>
                <a:latin typeface="Arial" charset="0"/>
                <a:cs typeface="Arial" charset="0"/>
              </a:rPr>
              <a:t> </a:t>
            </a:r>
            <a:r>
              <a:rPr lang="en-US" altLang="ru-RU" sz="4800" b="1" dirty="0" err="1">
                <a:solidFill>
                  <a:srgbClr val="002060"/>
                </a:solidFill>
                <a:latin typeface="Arial" charset="0"/>
                <a:cs typeface="Arial" charset="0"/>
              </a:rPr>
              <a:t>bilan</a:t>
            </a:r>
            <a:r>
              <a:rPr lang="en-US" altLang="ru-RU" sz="4800" b="1" dirty="0">
                <a:solidFill>
                  <a:srgbClr val="002060"/>
                </a:solidFill>
                <a:latin typeface="Arial" charset="0"/>
                <a:cs typeface="Arial" charset="0"/>
              </a:rPr>
              <a:t> </a:t>
            </a:r>
            <a:r>
              <a:rPr lang="en-US" altLang="ru-RU" sz="4800" b="1" dirty="0" err="1">
                <a:solidFill>
                  <a:srgbClr val="002060"/>
                </a:solidFill>
                <a:latin typeface="Arial" charset="0"/>
                <a:cs typeface="Arial" charset="0"/>
              </a:rPr>
              <a:t>bog‘liq</a:t>
            </a:r>
            <a:r>
              <a:rPr lang="en-US" altLang="ru-RU" sz="4800" b="1" dirty="0">
                <a:solidFill>
                  <a:srgbClr val="002060"/>
                </a:solidFill>
                <a:latin typeface="Arial" charset="0"/>
                <a:cs typeface="Arial" charset="0"/>
              </a:rPr>
              <a:t> </a:t>
            </a:r>
            <a:r>
              <a:rPr lang="en-US" altLang="ru-RU" sz="4800" b="1" dirty="0" err="1">
                <a:solidFill>
                  <a:srgbClr val="002060"/>
                </a:solidFill>
                <a:latin typeface="Arial" charset="0"/>
                <a:cs typeface="Arial" charset="0"/>
              </a:rPr>
              <a:t>holda</a:t>
            </a:r>
            <a:r>
              <a:rPr lang="en-US" altLang="ru-RU" sz="4800" b="1" dirty="0">
                <a:solidFill>
                  <a:srgbClr val="002060"/>
                </a:solidFill>
                <a:latin typeface="Arial" charset="0"/>
                <a:cs typeface="Arial" charset="0"/>
              </a:rPr>
              <a:t> </a:t>
            </a:r>
            <a:r>
              <a:rPr lang="en-US" altLang="ru-RU" sz="4800" b="1" dirty="0" err="1">
                <a:solidFill>
                  <a:srgbClr val="002060"/>
                </a:solidFill>
                <a:latin typeface="Arial" charset="0"/>
                <a:cs typeface="Arial" charset="0"/>
              </a:rPr>
              <a:t>irsiylanishga</a:t>
            </a:r>
            <a:r>
              <a:rPr lang="en-US" altLang="ru-RU" sz="4800" b="1" dirty="0">
                <a:solidFill>
                  <a:srgbClr val="002060"/>
                </a:solidFill>
                <a:latin typeface="Arial" charset="0"/>
                <a:cs typeface="Arial" charset="0"/>
              </a:rPr>
              <a:t> </a:t>
            </a:r>
            <a:r>
              <a:rPr lang="en-US" altLang="ru-RU" sz="4800" b="1" dirty="0" err="1">
                <a:solidFill>
                  <a:srgbClr val="002060"/>
                </a:solidFill>
                <a:latin typeface="Arial" charset="0"/>
                <a:cs typeface="Arial" charset="0"/>
              </a:rPr>
              <a:t>doir</a:t>
            </a:r>
            <a:r>
              <a:rPr lang="en-US" altLang="ru-RU" sz="4800" b="1" dirty="0">
                <a:solidFill>
                  <a:srgbClr val="002060"/>
                </a:solidFill>
                <a:latin typeface="Arial" charset="0"/>
                <a:cs typeface="Arial" charset="0"/>
              </a:rPr>
              <a:t> </a:t>
            </a:r>
            <a:r>
              <a:rPr lang="en-US" altLang="ru-RU" sz="4800" b="1" dirty="0" err="1">
                <a:solidFill>
                  <a:srgbClr val="002060"/>
                </a:solidFill>
                <a:latin typeface="Arial" charset="0"/>
                <a:cs typeface="Arial" charset="0"/>
              </a:rPr>
              <a:t>masalalar</a:t>
            </a:r>
            <a:r>
              <a:rPr lang="en-US" altLang="ru-RU" sz="4800" b="1" dirty="0">
                <a:solidFill>
                  <a:srgbClr val="002060"/>
                </a:solidFill>
                <a:latin typeface="Arial" charset="0"/>
                <a:cs typeface="Arial" charset="0"/>
              </a:rPr>
              <a:t> </a:t>
            </a:r>
            <a:r>
              <a:rPr lang="en-US" altLang="ru-RU" sz="4800" b="1" dirty="0" err="1">
                <a:solidFill>
                  <a:srgbClr val="002060"/>
                </a:solidFill>
                <a:latin typeface="Arial" charset="0"/>
                <a:cs typeface="Arial" charset="0"/>
              </a:rPr>
              <a:t>yechish</a:t>
            </a:r>
            <a:endParaRPr lang="en-US" altLang="ru-RU" sz="4800" b="1" dirty="0">
              <a:solidFill>
                <a:srgbClr val="002060"/>
              </a:solidFill>
              <a:latin typeface="Arial" charset="0"/>
              <a:cs typeface="Arial" charset="0"/>
            </a:endParaRPr>
          </a:p>
        </p:txBody>
      </p:sp>
      <p:sp>
        <p:nvSpPr>
          <p:cNvPr id="16" name="object 5"/>
          <p:cNvSpPr/>
          <p:nvPr/>
        </p:nvSpPr>
        <p:spPr>
          <a:xfrm>
            <a:off x="574674" y="2629803"/>
            <a:ext cx="727075" cy="1570945"/>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lIns="0" tIns="0" rIns="0" bIns="0"/>
          <a:lstStyle/>
          <a:p>
            <a:pPr>
              <a:defRPr/>
            </a:pPr>
            <a:endParaRPr sz="2396"/>
          </a:p>
        </p:txBody>
      </p:sp>
      <p:sp>
        <p:nvSpPr>
          <p:cNvPr id="17" name="object 6"/>
          <p:cNvSpPr/>
          <p:nvPr/>
        </p:nvSpPr>
        <p:spPr>
          <a:xfrm>
            <a:off x="573880" y="4426853"/>
            <a:ext cx="728662" cy="1570945"/>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lIns="0" tIns="0" rIns="0" bIns="0"/>
          <a:lstStyle/>
          <a:p>
            <a:pPr>
              <a:defRPr/>
            </a:pPr>
            <a:endParaRPr sz="2396"/>
          </a:p>
        </p:txBody>
      </p:sp>
      <p:sp>
        <p:nvSpPr>
          <p:cNvPr id="9222" name="object 2"/>
          <p:cNvSpPr txBox="1">
            <a:spLocks/>
          </p:cNvSpPr>
          <p:nvPr/>
        </p:nvSpPr>
        <p:spPr bwMode="auto">
          <a:xfrm>
            <a:off x="1993901" y="527050"/>
            <a:ext cx="7524750" cy="95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0911" rIns="0" bIns="0">
            <a:spAutoFit/>
          </a:bodyPr>
          <a:lstStyle>
            <a:lvl1pPr marL="25400" defTabSz="1935163">
              <a:defRPr sz="3200">
                <a:solidFill>
                  <a:schemeClr val="tx1"/>
                </a:solidFill>
                <a:latin typeface="Calibri" pitchFamily="34" charset="0"/>
              </a:defRPr>
            </a:lvl1pPr>
            <a:lvl2pPr defTabSz="1935163">
              <a:defRPr sz="2800">
                <a:solidFill>
                  <a:schemeClr val="tx1"/>
                </a:solidFill>
                <a:latin typeface="Calibri" pitchFamily="34" charset="0"/>
              </a:defRPr>
            </a:lvl2pPr>
            <a:lvl3pPr defTabSz="1935163">
              <a:defRPr sz="2400">
                <a:solidFill>
                  <a:schemeClr val="tx1"/>
                </a:solidFill>
                <a:latin typeface="Calibri" pitchFamily="34" charset="0"/>
              </a:defRPr>
            </a:lvl3pPr>
            <a:lvl4pPr defTabSz="1935163">
              <a:defRPr sz="2000">
                <a:solidFill>
                  <a:schemeClr val="tx1"/>
                </a:solidFill>
                <a:latin typeface="Calibri" pitchFamily="34" charset="0"/>
              </a:defRPr>
            </a:lvl4pPr>
            <a:lvl5pPr defTabSz="1935163">
              <a:defRPr sz="2000">
                <a:solidFill>
                  <a:schemeClr val="tx1"/>
                </a:solidFill>
                <a:latin typeface="Calibri" pitchFamily="34" charset="0"/>
              </a:defRPr>
            </a:lvl5pPr>
            <a:lvl6pPr defTabSz="1935163" eaLnBrk="0" fontAlgn="base" hangingPunct="0">
              <a:spcAft>
                <a:spcPct val="0"/>
              </a:spcAft>
              <a:buFont typeface="Arial" charset="0"/>
              <a:buChar char="»"/>
              <a:defRPr sz="2000">
                <a:solidFill>
                  <a:schemeClr val="tx1"/>
                </a:solidFill>
                <a:latin typeface="Calibri" pitchFamily="34" charset="0"/>
              </a:defRPr>
            </a:lvl6pPr>
            <a:lvl7pPr defTabSz="1935163" eaLnBrk="0" fontAlgn="base" hangingPunct="0">
              <a:spcAft>
                <a:spcPct val="0"/>
              </a:spcAft>
              <a:buFont typeface="Arial" charset="0"/>
              <a:buChar char="»"/>
              <a:defRPr sz="2000">
                <a:solidFill>
                  <a:schemeClr val="tx1"/>
                </a:solidFill>
                <a:latin typeface="Calibri" pitchFamily="34" charset="0"/>
              </a:defRPr>
            </a:lvl7pPr>
            <a:lvl8pPr defTabSz="1935163" eaLnBrk="0" fontAlgn="base" hangingPunct="0">
              <a:spcAft>
                <a:spcPct val="0"/>
              </a:spcAft>
              <a:buFont typeface="Arial" charset="0"/>
              <a:buChar char="»"/>
              <a:defRPr sz="2000">
                <a:solidFill>
                  <a:schemeClr val="tx1"/>
                </a:solidFill>
                <a:latin typeface="Calibri" pitchFamily="34" charset="0"/>
              </a:defRPr>
            </a:lvl8pPr>
            <a:lvl9pPr defTabSz="1935163"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ts val="238"/>
              </a:spcBef>
            </a:pPr>
            <a:r>
              <a:rPr lang="en-US" altLang="ru-RU" sz="6000" b="1" dirty="0">
                <a:solidFill>
                  <a:srgbClr val="FFFFFF"/>
                </a:solidFill>
                <a:latin typeface="Arial" pitchFamily="34" charset="0"/>
                <a:cs typeface="Arial" pitchFamily="34" charset="0"/>
              </a:rPr>
              <a:t>BIOLOGIYA</a:t>
            </a:r>
            <a:endParaRPr lang="uz-Cyrl-UZ" altLang="ru-RU" sz="6000" b="1" dirty="0">
              <a:solidFill>
                <a:srgbClr val="FFFFFF"/>
              </a:solidFill>
              <a:latin typeface="Arial" pitchFamily="34" charset="0"/>
              <a:cs typeface="Arial" pitchFamily="34" charset="0"/>
            </a:endParaRPr>
          </a:p>
        </p:txBody>
      </p:sp>
      <p:sp>
        <p:nvSpPr>
          <p:cNvPr id="9223" name="object 11"/>
          <p:cNvSpPr>
            <a:spLocks noChangeArrowheads="1"/>
          </p:cNvSpPr>
          <p:nvPr/>
        </p:nvSpPr>
        <p:spPr bwMode="auto">
          <a:xfrm>
            <a:off x="1042988" y="584200"/>
            <a:ext cx="241300" cy="4968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935163"/>
            <a:endParaRPr lang="ru-RU" altLang="ru-RU" sz="3800">
              <a:solidFill>
                <a:srgbClr val="000000"/>
              </a:solidFill>
              <a:latin typeface="Calibri" pitchFamily="34" charset="0"/>
            </a:endParaRPr>
          </a:p>
        </p:txBody>
      </p:sp>
      <p:sp>
        <p:nvSpPr>
          <p:cNvPr id="27" name="object 12"/>
          <p:cNvSpPr/>
          <p:nvPr/>
        </p:nvSpPr>
        <p:spPr>
          <a:xfrm>
            <a:off x="1165225" y="896938"/>
            <a:ext cx="452438" cy="601662"/>
          </a:xfrm>
          <a:custGeom>
            <a:avLst/>
            <a:gdLst/>
            <a:ahLst/>
            <a:cxnLst/>
            <a:rect l="l" t="t" r="r" b="b"/>
            <a:pathLst>
              <a:path w="213359" h="284480">
                <a:moveTo>
                  <a:pt x="138573" y="0"/>
                </a:moveTo>
                <a:lnTo>
                  <a:pt x="73845" y="0"/>
                </a:lnTo>
                <a:lnTo>
                  <a:pt x="66311" y="1380"/>
                </a:lnTo>
                <a:lnTo>
                  <a:pt x="60292" y="5191"/>
                </a:lnTo>
                <a:lnTo>
                  <a:pt x="56302" y="10942"/>
                </a:lnTo>
                <a:lnTo>
                  <a:pt x="55041" y="17230"/>
                </a:lnTo>
                <a:lnTo>
                  <a:pt x="54958" y="27298"/>
                </a:lnTo>
                <a:lnTo>
                  <a:pt x="61212" y="34757"/>
                </a:lnTo>
                <a:lnTo>
                  <a:pt x="69683" y="36658"/>
                </a:lnTo>
                <a:lnTo>
                  <a:pt x="69683" y="80002"/>
                </a:lnTo>
                <a:lnTo>
                  <a:pt x="6603" y="211507"/>
                </a:lnTo>
                <a:lnTo>
                  <a:pt x="0" y="236544"/>
                </a:lnTo>
                <a:lnTo>
                  <a:pt x="6546" y="260064"/>
                </a:lnTo>
                <a:lnTo>
                  <a:pt x="23619" y="277514"/>
                </a:lnTo>
                <a:lnTo>
                  <a:pt x="48583" y="284342"/>
                </a:lnTo>
                <a:lnTo>
                  <a:pt x="164190" y="284342"/>
                </a:lnTo>
                <a:lnTo>
                  <a:pt x="189161" y="277510"/>
                </a:lnTo>
                <a:lnTo>
                  <a:pt x="194858" y="271688"/>
                </a:lnTo>
                <a:lnTo>
                  <a:pt x="48583" y="271688"/>
                </a:lnTo>
                <a:lnTo>
                  <a:pt x="30127" y="266638"/>
                </a:lnTo>
                <a:lnTo>
                  <a:pt x="17508" y="253735"/>
                </a:lnTo>
                <a:lnTo>
                  <a:pt x="12672" y="236350"/>
                </a:lnTo>
                <a:lnTo>
                  <a:pt x="17554" y="217850"/>
                </a:lnTo>
                <a:lnTo>
                  <a:pt x="75807" y="117302"/>
                </a:lnTo>
                <a:lnTo>
                  <a:pt x="78923" y="108660"/>
                </a:lnTo>
                <a:lnTo>
                  <a:pt x="80936" y="97586"/>
                </a:lnTo>
                <a:lnTo>
                  <a:pt x="82017" y="87044"/>
                </a:lnTo>
                <a:lnTo>
                  <a:pt x="82340" y="80002"/>
                </a:lnTo>
                <a:lnTo>
                  <a:pt x="82340" y="37127"/>
                </a:lnTo>
                <a:lnTo>
                  <a:pt x="102619" y="37127"/>
                </a:lnTo>
                <a:lnTo>
                  <a:pt x="105456" y="34293"/>
                </a:lnTo>
                <a:lnTo>
                  <a:pt x="105337" y="27179"/>
                </a:lnTo>
                <a:lnTo>
                  <a:pt x="102623" y="24469"/>
                </a:lnTo>
                <a:lnTo>
                  <a:pt x="70352" y="24469"/>
                </a:lnTo>
                <a:lnTo>
                  <a:pt x="67515" y="21631"/>
                </a:lnTo>
                <a:lnTo>
                  <a:pt x="67515" y="14375"/>
                </a:lnTo>
                <a:lnTo>
                  <a:pt x="70795" y="12658"/>
                </a:lnTo>
                <a:lnTo>
                  <a:pt x="156737" y="12658"/>
                </a:lnTo>
                <a:lnTo>
                  <a:pt x="156164" y="10394"/>
                </a:lnTo>
                <a:lnTo>
                  <a:pt x="152018" y="4932"/>
                </a:lnTo>
                <a:lnTo>
                  <a:pt x="145979" y="1311"/>
                </a:lnTo>
                <a:lnTo>
                  <a:pt x="138573" y="0"/>
                </a:lnTo>
                <a:close/>
              </a:path>
              <a:path w="213359" h="284480">
                <a:moveTo>
                  <a:pt x="156737" y="12658"/>
                </a:moveTo>
                <a:lnTo>
                  <a:pt x="141675" y="12658"/>
                </a:lnTo>
                <a:lnTo>
                  <a:pt x="145084" y="14273"/>
                </a:lnTo>
                <a:lnTo>
                  <a:pt x="145223" y="17230"/>
                </a:lnTo>
                <a:lnTo>
                  <a:pt x="145260" y="21631"/>
                </a:lnTo>
                <a:lnTo>
                  <a:pt x="142421" y="24469"/>
                </a:lnTo>
                <a:lnTo>
                  <a:pt x="120911" y="24469"/>
                </a:lnTo>
                <a:lnTo>
                  <a:pt x="118197" y="27179"/>
                </a:lnTo>
                <a:lnTo>
                  <a:pt x="118077" y="34293"/>
                </a:lnTo>
                <a:lnTo>
                  <a:pt x="120911" y="37127"/>
                </a:lnTo>
                <a:lnTo>
                  <a:pt x="130432" y="37127"/>
                </a:lnTo>
                <a:lnTo>
                  <a:pt x="130432" y="80002"/>
                </a:lnTo>
                <a:lnTo>
                  <a:pt x="195218" y="217850"/>
                </a:lnTo>
                <a:lnTo>
                  <a:pt x="200103" y="236350"/>
                </a:lnTo>
                <a:lnTo>
                  <a:pt x="195264" y="253741"/>
                </a:lnTo>
                <a:lnTo>
                  <a:pt x="182645" y="266640"/>
                </a:lnTo>
                <a:lnTo>
                  <a:pt x="164190" y="271688"/>
                </a:lnTo>
                <a:lnTo>
                  <a:pt x="194858" y="271688"/>
                </a:lnTo>
                <a:lnTo>
                  <a:pt x="206234" y="260054"/>
                </a:lnTo>
                <a:lnTo>
                  <a:pt x="212780" y="236544"/>
                </a:lnTo>
                <a:lnTo>
                  <a:pt x="206170" y="211507"/>
                </a:lnTo>
                <a:lnTo>
                  <a:pt x="147916" y="110956"/>
                </a:lnTo>
                <a:lnTo>
                  <a:pt x="146077" y="105444"/>
                </a:lnTo>
                <a:lnTo>
                  <a:pt x="144537" y="97008"/>
                </a:lnTo>
                <a:lnTo>
                  <a:pt x="143479" y="87808"/>
                </a:lnTo>
                <a:lnTo>
                  <a:pt x="143086" y="80002"/>
                </a:lnTo>
                <a:lnTo>
                  <a:pt x="143086" y="36658"/>
                </a:lnTo>
                <a:lnTo>
                  <a:pt x="151561" y="34757"/>
                </a:lnTo>
                <a:lnTo>
                  <a:pt x="157815" y="27298"/>
                </a:lnTo>
                <a:lnTo>
                  <a:pt x="157893" y="17230"/>
                </a:lnTo>
                <a:lnTo>
                  <a:pt x="156737" y="12658"/>
                </a:lnTo>
                <a:close/>
              </a:path>
            </a:pathLst>
          </a:custGeom>
          <a:solidFill>
            <a:srgbClr val="00AEEF"/>
          </a:solidFill>
        </p:spPr>
        <p:txBody>
          <a:bodyPr lIns="0" tIns="0" rIns="0" bIns="0"/>
          <a:lstStyle/>
          <a:p>
            <a:pPr defTabSz="1935419">
              <a:defRPr/>
            </a:pPr>
            <a:endParaRPr sz="3810">
              <a:solidFill>
                <a:prstClr val="black"/>
              </a:solidFill>
              <a:latin typeface="Calibri"/>
            </a:endParaRPr>
          </a:p>
        </p:txBody>
      </p:sp>
      <p:sp>
        <p:nvSpPr>
          <p:cNvPr id="9225" name="object 13"/>
          <p:cNvSpPr>
            <a:spLocks noChangeArrowheads="1"/>
          </p:cNvSpPr>
          <p:nvPr/>
        </p:nvSpPr>
        <p:spPr bwMode="auto">
          <a:xfrm>
            <a:off x="1220788" y="1255713"/>
            <a:ext cx="339725" cy="1889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935163"/>
            <a:endParaRPr lang="ru-RU" altLang="ru-RU" sz="3800">
              <a:solidFill>
                <a:srgbClr val="000000"/>
              </a:solidFill>
              <a:latin typeface="Calibri" pitchFamily="34" charset="0"/>
            </a:endParaRPr>
          </a:p>
        </p:txBody>
      </p:sp>
      <p:sp>
        <p:nvSpPr>
          <p:cNvPr id="29" name="object 14"/>
          <p:cNvSpPr/>
          <p:nvPr/>
        </p:nvSpPr>
        <p:spPr>
          <a:xfrm>
            <a:off x="701675" y="896938"/>
            <a:ext cx="474663" cy="603250"/>
          </a:xfrm>
          <a:custGeom>
            <a:avLst/>
            <a:gdLst/>
            <a:ahLst/>
            <a:cxnLst/>
            <a:rect l="l" t="t" r="r" b="b"/>
            <a:pathLst>
              <a:path w="224154" h="285115">
                <a:moveTo>
                  <a:pt x="143981" y="0"/>
                </a:moveTo>
                <a:lnTo>
                  <a:pt x="74177" y="0"/>
                </a:lnTo>
                <a:lnTo>
                  <a:pt x="69411" y="1973"/>
                </a:lnTo>
                <a:lnTo>
                  <a:pt x="62240" y="9147"/>
                </a:lnTo>
                <a:lnTo>
                  <a:pt x="60267" y="13910"/>
                </a:lnTo>
                <a:lnTo>
                  <a:pt x="60267" y="24055"/>
                </a:lnTo>
                <a:lnTo>
                  <a:pt x="62240" y="28821"/>
                </a:lnTo>
                <a:lnTo>
                  <a:pt x="68406" y="34988"/>
                </a:lnTo>
                <a:lnTo>
                  <a:pt x="71607" y="36720"/>
                </a:lnTo>
                <a:lnTo>
                  <a:pt x="75085" y="37494"/>
                </a:lnTo>
                <a:lnTo>
                  <a:pt x="75048" y="67359"/>
                </a:lnTo>
                <a:lnTo>
                  <a:pt x="44385" y="83762"/>
                </a:lnTo>
                <a:lnTo>
                  <a:pt x="20689" y="108191"/>
                </a:lnTo>
                <a:lnTo>
                  <a:pt x="5413" y="138604"/>
                </a:lnTo>
                <a:lnTo>
                  <a:pt x="0" y="172968"/>
                </a:lnTo>
                <a:lnTo>
                  <a:pt x="8792" y="216446"/>
                </a:lnTo>
                <a:lnTo>
                  <a:pt x="32765" y="251986"/>
                </a:lnTo>
                <a:lnTo>
                  <a:pt x="68303" y="275966"/>
                </a:lnTo>
                <a:lnTo>
                  <a:pt x="111791" y="284764"/>
                </a:lnTo>
                <a:lnTo>
                  <a:pt x="112158" y="284764"/>
                </a:lnTo>
                <a:lnTo>
                  <a:pt x="155489" y="275855"/>
                </a:lnTo>
                <a:lnTo>
                  <a:pt x="161012" y="272110"/>
                </a:lnTo>
                <a:lnTo>
                  <a:pt x="112115" y="272110"/>
                </a:lnTo>
                <a:lnTo>
                  <a:pt x="73492" y="264406"/>
                </a:lnTo>
                <a:lnTo>
                  <a:pt x="41867" y="243186"/>
                </a:lnTo>
                <a:lnTo>
                  <a:pt x="20502" y="211642"/>
                </a:lnTo>
                <a:lnTo>
                  <a:pt x="12657" y="172966"/>
                </a:lnTo>
                <a:lnTo>
                  <a:pt x="17458" y="142490"/>
                </a:lnTo>
                <a:lnTo>
                  <a:pt x="31006" y="115519"/>
                </a:lnTo>
                <a:lnTo>
                  <a:pt x="52017" y="93857"/>
                </a:lnTo>
                <a:lnTo>
                  <a:pt x="79210" y="79311"/>
                </a:lnTo>
                <a:lnTo>
                  <a:pt x="84316" y="77537"/>
                </a:lnTo>
                <a:lnTo>
                  <a:pt x="87746" y="72731"/>
                </a:lnTo>
                <a:lnTo>
                  <a:pt x="87746" y="37969"/>
                </a:lnTo>
                <a:lnTo>
                  <a:pt x="102628" y="37959"/>
                </a:lnTo>
                <a:lnTo>
                  <a:pt x="105457" y="35133"/>
                </a:lnTo>
                <a:lnTo>
                  <a:pt x="105422" y="28112"/>
                </a:lnTo>
                <a:lnTo>
                  <a:pt x="102631" y="25312"/>
                </a:lnTo>
                <a:lnTo>
                  <a:pt x="75765" y="25300"/>
                </a:lnTo>
                <a:lnTo>
                  <a:pt x="72931" y="22467"/>
                </a:lnTo>
                <a:lnTo>
                  <a:pt x="72931" y="15501"/>
                </a:lnTo>
                <a:lnTo>
                  <a:pt x="75765" y="12665"/>
                </a:lnTo>
                <a:lnTo>
                  <a:pt x="162007" y="12658"/>
                </a:lnTo>
                <a:lnTo>
                  <a:pt x="161781" y="11563"/>
                </a:lnTo>
                <a:lnTo>
                  <a:pt x="157609" y="5533"/>
                </a:lnTo>
                <a:lnTo>
                  <a:pt x="151457" y="1481"/>
                </a:lnTo>
                <a:lnTo>
                  <a:pt x="143981" y="0"/>
                </a:lnTo>
                <a:close/>
              </a:path>
              <a:path w="224154" h="285115">
                <a:moveTo>
                  <a:pt x="162007" y="12658"/>
                </a:moveTo>
                <a:lnTo>
                  <a:pt x="147427" y="12658"/>
                </a:lnTo>
                <a:lnTo>
                  <a:pt x="150659" y="15314"/>
                </a:lnTo>
                <a:lnTo>
                  <a:pt x="150655" y="22467"/>
                </a:lnTo>
                <a:lnTo>
                  <a:pt x="147816" y="25300"/>
                </a:lnTo>
                <a:lnTo>
                  <a:pt x="144334" y="25312"/>
                </a:lnTo>
                <a:lnTo>
                  <a:pt x="120974" y="25312"/>
                </a:lnTo>
                <a:lnTo>
                  <a:pt x="118170" y="28112"/>
                </a:lnTo>
                <a:lnTo>
                  <a:pt x="118127" y="35133"/>
                </a:lnTo>
                <a:lnTo>
                  <a:pt x="120974" y="37969"/>
                </a:lnTo>
                <a:lnTo>
                  <a:pt x="135834" y="37969"/>
                </a:lnTo>
                <a:lnTo>
                  <a:pt x="135837" y="72731"/>
                </a:lnTo>
                <a:lnTo>
                  <a:pt x="139272" y="77537"/>
                </a:lnTo>
                <a:lnTo>
                  <a:pt x="144384" y="79319"/>
                </a:lnTo>
                <a:lnTo>
                  <a:pt x="171573" y="93864"/>
                </a:lnTo>
                <a:lnTo>
                  <a:pt x="192581" y="115525"/>
                </a:lnTo>
                <a:lnTo>
                  <a:pt x="206127" y="142494"/>
                </a:lnTo>
                <a:lnTo>
                  <a:pt x="210927" y="172968"/>
                </a:lnTo>
                <a:lnTo>
                  <a:pt x="203151" y="211424"/>
                </a:lnTo>
                <a:lnTo>
                  <a:pt x="181954" y="242909"/>
                </a:lnTo>
                <a:lnTo>
                  <a:pt x="150541" y="264209"/>
                </a:lnTo>
                <a:lnTo>
                  <a:pt x="112115" y="272110"/>
                </a:lnTo>
                <a:lnTo>
                  <a:pt x="161012" y="272110"/>
                </a:lnTo>
                <a:lnTo>
                  <a:pt x="190912" y="251836"/>
                </a:lnTo>
                <a:lnTo>
                  <a:pt x="214815" y="216333"/>
                </a:lnTo>
                <a:lnTo>
                  <a:pt x="223585" y="172966"/>
                </a:lnTo>
                <a:lnTo>
                  <a:pt x="218169" y="138601"/>
                </a:lnTo>
                <a:lnTo>
                  <a:pt x="202887" y="108188"/>
                </a:lnTo>
                <a:lnTo>
                  <a:pt x="179183" y="83761"/>
                </a:lnTo>
                <a:lnTo>
                  <a:pt x="148511" y="67359"/>
                </a:lnTo>
                <a:lnTo>
                  <a:pt x="148510" y="37494"/>
                </a:lnTo>
                <a:lnTo>
                  <a:pt x="156934" y="35618"/>
                </a:lnTo>
                <a:lnTo>
                  <a:pt x="163280" y="28155"/>
                </a:lnTo>
                <a:lnTo>
                  <a:pt x="163317" y="18982"/>
                </a:lnTo>
                <a:lnTo>
                  <a:pt x="162007" y="12658"/>
                </a:lnTo>
                <a:close/>
              </a:path>
              <a:path w="224154" h="285115">
                <a:moveTo>
                  <a:pt x="99154" y="37969"/>
                </a:moveTo>
                <a:lnTo>
                  <a:pt x="99017" y="37969"/>
                </a:lnTo>
                <a:lnTo>
                  <a:pt x="99154" y="37969"/>
                </a:lnTo>
                <a:close/>
              </a:path>
            </a:pathLst>
          </a:custGeom>
          <a:solidFill>
            <a:srgbClr val="00AEEF"/>
          </a:solidFill>
        </p:spPr>
        <p:txBody>
          <a:bodyPr lIns="0" tIns="0" rIns="0" bIns="0"/>
          <a:lstStyle/>
          <a:p>
            <a:pPr defTabSz="1935419">
              <a:defRPr/>
            </a:pPr>
            <a:endParaRPr sz="3810">
              <a:solidFill>
                <a:prstClr val="black"/>
              </a:solidFill>
              <a:latin typeface="Calibri"/>
            </a:endParaRPr>
          </a:p>
        </p:txBody>
      </p:sp>
      <p:sp>
        <p:nvSpPr>
          <p:cNvPr id="9227" name="object 15"/>
          <p:cNvSpPr>
            <a:spLocks noChangeArrowheads="1"/>
          </p:cNvSpPr>
          <p:nvPr/>
        </p:nvSpPr>
        <p:spPr bwMode="auto">
          <a:xfrm>
            <a:off x="755650" y="1179513"/>
            <a:ext cx="365125" cy="26511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935163"/>
            <a:endParaRPr lang="ru-RU" altLang="ru-RU" sz="3800">
              <a:solidFill>
                <a:srgbClr val="000000"/>
              </a:solidFill>
              <a:latin typeface="Calibri" pitchFamily="34" charset="0"/>
            </a:endParaRPr>
          </a:p>
        </p:txBody>
      </p:sp>
      <p:sp>
        <p:nvSpPr>
          <p:cNvPr id="18" name="object 9"/>
          <p:cNvSpPr/>
          <p:nvPr/>
        </p:nvSpPr>
        <p:spPr>
          <a:xfrm>
            <a:off x="10009188" y="462688"/>
            <a:ext cx="1901010" cy="1276350"/>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lIns="0" tIns="0" rIns="0" bIns="0"/>
          <a:lstStyle/>
          <a:p>
            <a:pPr>
              <a:defRPr/>
            </a:pPr>
            <a:endParaRPr sz="2396"/>
          </a:p>
        </p:txBody>
      </p:sp>
      <p:sp>
        <p:nvSpPr>
          <p:cNvPr id="20" name="object 10"/>
          <p:cNvSpPr/>
          <p:nvPr/>
        </p:nvSpPr>
        <p:spPr>
          <a:xfrm>
            <a:off x="10015538" y="488950"/>
            <a:ext cx="1894660" cy="1276350"/>
          </a:xfrm>
          <a:custGeom>
            <a:avLst/>
            <a:gdLst/>
            <a:ahLst/>
            <a:cxnLst/>
            <a:rect l="l" t="t" r="r" b="b"/>
            <a:pathLst>
              <a:path w="603885" h="603885">
                <a:moveTo>
                  <a:pt x="0" y="0"/>
                </a:moveTo>
                <a:lnTo>
                  <a:pt x="603605" y="0"/>
                </a:lnTo>
                <a:lnTo>
                  <a:pt x="603605" y="603618"/>
                </a:lnTo>
                <a:lnTo>
                  <a:pt x="0" y="603618"/>
                </a:lnTo>
                <a:lnTo>
                  <a:pt x="0" y="0"/>
                </a:lnTo>
                <a:close/>
              </a:path>
            </a:pathLst>
          </a:custGeom>
          <a:ln w="57150">
            <a:solidFill>
              <a:srgbClr val="FEFEFE"/>
            </a:solidFill>
          </a:ln>
        </p:spPr>
        <p:txBody>
          <a:bodyPr lIns="0" tIns="0" rIns="0" bIns="0"/>
          <a:lstStyle/>
          <a:p>
            <a:pPr>
              <a:defRPr/>
            </a:pPr>
            <a:endParaRPr sz="2396"/>
          </a:p>
        </p:txBody>
      </p:sp>
      <p:sp>
        <p:nvSpPr>
          <p:cNvPr id="9230" name="object 12"/>
          <p:cNvSpPr txBox="1">
            <a:spLocks noChangeArrowheads="1"/>
          </p:cNvSpPr>
          <p:nvPr/>
        </p:nvSpPr>
        <p:spPr bwMode="auto">
          <a:xfrm>
            <a:off x="10145031" y="812800"/>
            <a:ext cx="16573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3552" rIns="0" bIns="0">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ts val="263"/>
              </a:spcBef>
            </a:pPr>
            <a:r>
              <a:rPr lang="ru-RU" altLang="ru-RU" sz="3600" b="1" dirty="0">
                <a:solidFill>
                  <a:srgbClr val="FEFEFE"/>
                </a:solidFill>
                <a:latin typeface="Arial" charset="0"/>
                <a:cs typeface="Arial" charset="0"/>
              </a:rPr>
              <a:t>9</a:t>
            </a:r>
            <a:r>
              <a:rPr lang="en-US" altLang="ru-RU" sz="3600" b="1" dirty="0" smtClean="0">
                <a:solidFill>
                  <a:srgbClr val="FEFEFE"/>
                </a:solidFill>
                <a:latin typeface="Arial" charset="0"/>
                <a:cs typeface="Arial" charset="0"/>
              </a:rPr>
              <a:t>-</a:t>
            </a:r>
            <a:r>
              <a:rPr lang="en-US" altLang="ru-RU" sz="3600" b="1" dirty="0" err="1" smtClean="0">
                <a:solidFill>
                  <a:srgbClr val="FEFEFE"/>
                </a:solidFill>
                <a:latin typeface="Arial" charset="0"/>
                <a:cs typeface="Arial" charset="0"/>
              </a:rPr>
              <a:t>sinf</a:t>
            </a:r>
            <a:endParaRPr lang="ru-RU" altLang="ru-RU" sz="2800" dirty="0">
              <a:latin typeface="Arial" charset="0"/>
              <a:cs typeface="Arial" charset="0"/>
            </a:endParaRPr>
          </a:p>
        </p:txBody>
      </p:sp>
      <p:pic>
        <p:nvPicPr>
          <p:cNvPr id="4" name="Рисунок 3"/>
          <p:cNvPicPr>
            <a:picLocks noChangeAspect="1"/>
          </p:cNvPicPr>
          <p:nvPr/>
        </p:nvPicPr>
        <p:blipFill>
          <a:blip r:embed="rId5"/>
          <a:stretch>
            <a:fillRect/>
          </a:stretch>
        </p:blipFill>
        <p:spPr>
          <a:xfrm>
            <a:off x="10763599" y="4791920"/>
            <a:ext cx="1265270" cy="1595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1" y="0"/>
            <a:ext cx="10972800" cy="1143000"/>
          </a:xfrm>
        </p:spPr>
        <p:txBody>
          <a:bodyPr/>
          <a:lstStyle/>
          <a:p>
            <a:r>
              <a:rPr lang="pt-BR" sz="4000" dirty="0"/>
              <a:t>Jins genetikasi</a:t>
            </a:r>
            <a:endParaRPr lang="ru-RU" sz="4000" dirty="0"/>
          </a:p>
        </p:txBody>
      </p:sp>
      <p:sp>
        <p:nvSpPr>
          <p:cNvPr id="4" name="Объект 3"/>
          <p:cNvSpPr>
            <a:spLocks noGrp="1"/>
          </p:cNvSpPr>
          <p:nvPr>
            <p:ph sz="half" idx="3"/>
          </p:nvPr>
        </p:nvSpPr>
        <p:spPr>
          <a:xfrm>
            <a:off x="405114" y="1401062"/>
            <a:ext cx="11042248" cy="2769989"/>
          </a:xfrm>
        </p:spPr>
        <p:txBody>
          <a:bodyPr/>
          <a:lstStyle/>
          <a:p>
            <a:pPr marL="0" indent="531813" algn="just">
              <a:spcBef>
                <a:spcPts val="0"/>
              </a:spcBef>
              <a:spcAft>
                <a:spcPts val="0"/>
              </a:spcAft>
              <a:buNone/>
            </a:pPr>
            <a:r>
              <a:rPr lang="en-US" sz="3600" b="1" dirty="0">
                <a:solidFill>
                  <a:srgbClr val="002060"/>
                </a:solidFill>
                <a:latin typeface="Arial" panose="020B0604020202020204" pitchFamily="34" charset="0"/>
                <a:cs typeface="Arial" panose="020B0604020202020204" pitchFamily="34" charset="0"/>
              </a:rPr>
              <a:t>Jins </a:t>
            </a:r>
            <a:r>
              <a:rPr lang="en-US" sz="3600" b="1" dirty="0" err="1">
                <a:solidFill>
                  <a:srgbClr val="002060"/>
                </a:solidFill>
                <a:latin typeface="Arial" panose="020B0604020202020204" pitchFamily="34" charset="0"/>
                <a:cs typeface="Arial" panose="020B0604020202020204" pitchFamily="34" charset="0"/>
              </a:rPr>
              <a:t>irsiy</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axborotning</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avlodlarga</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berilishi</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va</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nasl</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qoldirishni</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ta’minlaydigan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hamda</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erkak</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va</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urg‘ochi</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organizmlarni</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farqlash</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imkonini</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beradigan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belgi</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va</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tuzilmalar</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majmuyidir</a:t>
            </a:r>
            <a:r>
              <a:rPr lang="en-US" sz="3600" b="1" dirty="0">
                <a:solidFill>
                  <a:srgbClr val="002060"/>
                </a:solidFill>
                <a:latin typeface="Arial" panose="020B0604020202020204" pitchFamily="34" charset="0"/>
                <a:cs typeface="Arial" panose="020B0604020202020204" pitchFamily="34" charset="0"/>
              </a:rPr>
              <a:t>.</a:t>
            </a:r>
          </a:p>
          <a:p>
            <a:pPr marL="0" indent="531813" algn="just">
              <a:spcBef>
                <a:spcPts val="0"/>
              </a:spcBef>
              <a:spcAft>
                <a:spcPts val="0"/>
              </a:spcAft>
              <a:buNone/>
            </a:pPr>
            <a:r>
              <a:rPr lang="en-US" sz="3600" dirty="0">
                <a:solidFill>
                  <a:srgbClr val="002060"/>
                </a:solidFill>
                <a:latin typeface="Arial" panose="020B0604020202020204" pitchFamily="34" charset="0"/>
                <a:cs typeface="Arial" panose="020B0604020202020204" pitchFamily="34" charset="0"/>
              </a:rPr>
              <a:t> </a:t>
            </a:r>
          </a:p>
        </p:txBody>
      </p:sp>
      <p:sp>
        <p:nvSpPr>
          <p:cNvPr id="6" name="Прямоугольник 5"/>
          <p:cNvSpPr/>
          <p:nvPr/>
        </p:nvSpPr>
        <p:spPr>
          <a:xfrm>
            <a:off x="5971607" y="3244334"/>
            <a:ext cx="248786" cy="369332"/>
          </a:xfrm>
          <a:prstGeom prst="rect">
            <a:avLst/>
          </a:prstGeom>
        </p:spPr>
        <p:txBody>
          <a:bodyPr wrap="none">
            <a:spAutoFit/>
          </a:bodyPr>
          <a:lstStyle/>
          <a:p>
            <a:r>
              <a:rPr lang="ru-RU" dirty="0">
                <a:solidFill>
                  <a:prstClr val="black"/>
                </a:solidFill>
              </a:rPr>
              <a:t> </a:t>
            </a:r>
          </a:p>
        </p:txBody>
      </p:sp>
      <p:pic>
        <p:nvPicPr>
          <p:cNvPr id="3" name="Рисунок 2"/>
          <p:cNvPicPr>
            <a:picLocks noChangeAspect="1"/>
          </p:cNvPicPr>
          <p:nvPr/>
        </p:nvPicPr>
        <p:blipFill rotWithShape="1">
          <a:blip r:embed="rId2"/>
          <a:srcRect b="17013"/>
          <a:stretch/>
        </p:blipFill>
        <p:spPr>
          <a:xfrm>
            <a:off x="3395662" y="3895914"/>
            <a:ext cx="5400675" cy="2118409"/>
          </a:xfrm>
          <a:prstGeom prst="rect">
            <a:avLst/>
          </a:prstGeom>
        </p:spPr>
      </p:pic>
    </p:spTree>
    <p:extLst>
      <p:ext uri="{BB962C8B-B14F-4D97-AF65-F5344CB8AC3E}">
        <p14:creationId xmlns:p14="http://schemas.microsoft.com/office/powerpoint/2010/main" val="305909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1" y="0"/>
            <a:ext cx="10972800" cy="1143000"/>
          </a:xfrm>
        </p:spPr>
        <p:txBody>
          <a:bodyPr/>
          <a:lstStyle/>
          <a:p>
            <a:r>
              <a:rPr lang="en-US" sz="4000" dirty="0"/>
              <a:t>Jins </a:t>
            </a:r>
            <a:r>
              <a:rPr lang="en-US" sz="4000" dirty="0" err="1"/>
              <a:t>genetikasi</a:t>
            </a:r>
            <a:endParaRPr lang="ru-RU" sz="3600" dirty="0"/>
          </a:p>
        </p:txBody>
      </p:sp>
      <p:sp>
        <p:nvSpPr>
          <p:cNvPr id="4" name="Объект 3"/>
          <p:cNvSpPr>
            <a:spLocks noGrp="1"/>
          </p:cNvSpPr>
          <p:nvPr>
            <p:ph sz="half" idx="3"/>
          </p:nvPr>
        </p:nvSpPr>
        <p:spPr>
          <a:xfrm>
            <a:off x="383509" y="1504052"/>
            <a:ext cx="5712491" cy="2708434"/>
          </a:xfrm>
        </p:spPr>
        <p:txBody>
          <a:bodyPr/>
          <a:lstStyle/>
          <a:p>
            <a:pPr marL="0" indent="449263" algn="just">
              <a:spcBef>
                <a:spcPts val="0"/>
              </a:spcBef>
              <a:spcAft>
                <a:spcPts val="0"/>
              </a:spcAft>
              <a:buNone/>
            </a:pPr>
            <a:r>
              <a:rPr lang="en-US" dirty="0" smtClean="0">
                <a:solidFill>
                  <a:schemeClr val="tx2"/>
                </a:solidFill>
                <a:latin typeface="Arial" panose="020B0604020202020204" pitchFamily="34" charset="0"/>
                <a:cs typeface="Arial" panose="020B0604020202020204" pitchFamily="34" charset="0"/>
              </a:rPr>
              <a:t> </a:t>
            </a:r>
            <a:r>
              <a:rPr lang="en-US" sz="2400" b="1" dirty="0">
                <a:solidFill>
                  <a:schemeClr val="tx2"/>
                </a:solidFill>
                <a:latin typeface="Arial" panose="020B0604020202020204" pitchFamily="34" charset="0"/>
                <a:cs typeface="Arial" panose="020B0604020202020204" pitchFamily="34" charset="0"/>
              </a:rPr>
              <a:t>Tirik </a:t>
            </a:r>
            <a:r>
              <a:rPr lang="en-US" sz="2400" b="1" dirty="0" err="1">
                <a:solidFill>
                  <a:schemeClr val="tx2"/>
                </a:solidFill>
                <a:latin typeface="Arial" panose="020B0604020202020204" pitchFamily="34" charset="0"/>
                <a:cs typeface="Arial" panose="020B0604020202020204" pitchFamily="34" charset="0"/>
              </a:rPr>
              <a:t>organizmlarda</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ikki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xil</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jins</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urg‘ochi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va</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erkak</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jins</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farq</a:t>
            </a:r>
            <a:r>
              <a:rPr lang="en-US" sz="2400" b="1" dirty="0">
                <a:solidFill>
                  <a:schemeClr val="tx2"/>
                </a:solidFill>
                <a:latin typeface="Arial" panose="020B0604020202020204" pitchFamily="34" charset="0"/>
                <a:cs typeface="Arial" panose="020B0604020202020204" pitchFamily="34" charset="0"/>
              </a:rPr>
              <a:t> </a:t>
            </a:r>
            <a:r>
              <a:rPr lang="en-US" sz="2400" b="1" dirty="0" err="1" smtClean="0">
                <a:solidFill>
                  <a:schemeClr val="tx2"/>
                </a:solidFill>
                <a:latin typeface="Arial" panose="020B0604020202020204" pitchFamily="34" charset="0"/>
                <a:cs typeface="Arial" panose="020B0604020202020204" pitchFamily="34" charset="0"/>
              </a:rPr>
              <a:t>qilinadi.Organik</a:t>
            </a:r>
            <a:r>
              <a:rPr lang="en-US" sz="2400" b="1" dirty="0" smtClean="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olam</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evolutsiyasining</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ma’lum</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bosqichida</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yer</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yuzida</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ayrim</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jinsli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organizmlar</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paydo</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bo‘lgan</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Hayvonlarda</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jinsning</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belgilari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morfologik</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ﬁziologik</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biokimyoviy</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xususiyatlari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murakkab</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xatti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harakatlari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orqali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namoyon</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boʻladi</a:t>
            </a:r>
            <a:r>
              <a:rPr lang="en-US" sz="2400" b="1" dirty="0">
                <a:solidFill>
                  <a:schemeClr val="tx2"/>
                </a:solidFill>
                <a:latin typeface="Arial" panose="020B0604020202020204" pitchFamily="34" charset="0"/>
                <a:cs typeface="Arial" panose="020B0604020202020204" pitchFamily="34" charset="0"/>
              </a:rPr>
              <a:t>.</a:t>
            </a:r>
            <a:endParaRPr lang="ru-RU" sz="2400" b="1" dirty="0">
              <a:solidFill>
                <a:schemeClr val="tx2"/>
              </a:solidFill>
              <a:latin typeface="Arial" panose="020B0604020202020204" pitchFamily="34" charset="0"/>
              <a:cs typeface="Arial" panose="020B0604020202020204" pitchFamily="34" charset="0"/>
            </a:endParaRPr>
          </a:p>
        </p:txBody>
      </p:sp>
      <p:sp>
        <p:nvSpPr>
          <p:cNvPr id="6" name="Прямоугольник 5"/>
          <p:cNvSpPr/>
          <p:nvPr/>
        </p:nvSpPr>
        <p:spPr>
          <a:xfrm>
            <a:off x="5971607" y="3244334"/>
            <a:ext cx="248786" cy="369332"/>
          </a:xfrm>
          <a:prstGeom prst="rect">
            <a:avLst/>
          </a:prstGeom>
        </p:spPr>
        <p:txBody>
          <a:bodyPr wrap="none">
            <a:spAutoFit/>
          </a:bodyPr>
          <a:lstStyle/>
          <a:p>
            <a:r>
              <a:rPr lang="ru-RU" dirty="0">
                <a:solidFill>
                  <a:prstClr val="black"/>
                </a:solidFill>
              </a:rPr>
              <a:t> </a:t>
            </a:r>
          </a:p>
        </p:txBody>
      </p:sp>
      <p:pic>
        <p:nvPicPr>
          <p:cNvPr id="3" name="Рисунок 2"/>
          <p:cNvPicPr>
            <a:picLocks noChangeAspect="1"/>
          </p:cNvPicPr>
          <p:nvPr/>
        </p:nvPicPr>
        <p:blipFill rotWithShape="1">
          <a:blip r:embed="rId2"/>
          <a:srcRect t="15990" b="16440"/>
          <a:stretch/>
        </p:blipFill>
        <p:spPr>
          <a:xfrm>
            <a:off x="6986586" y="2120531"/>
            <a:ext cx="3705225" cy="2986269"/>
          </a:xfrm>
          <a:prstGeom prst="rect">
            <a:avLst/>
          </a:prstGeom>
        </p:spPr>
      </p:pic>
    </p:spTree>
    <p:extLst>
      <p:ext uri="{BB962C8B-B14F-4D97-AF65-F5344CB8AC3E}">
        <p14:creationId xmlns:p14="http://schemas.microsoft.com/office/powerpoint/2010/main" val="399572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1" y="0"/>
            <a:ext cx="10972800" cy="1143000"/>
          </a:xfrm>
        </p:spPr>
        <p:txBody>
          <a:bodyPr/>
          <a:lstStyle/>
          <a:p>
            <a:r>
              <a:rPr lang="en-US" sz="3600" dirty="0"/>
              <a:t>Jins </a:t>
            </a:r>
            <a:r>
              <a:rPr lang="en-US" sz="3600" dirty="0" err="1"/>
              <a:t>genetikasi</a:t>
            </a:r>
            <a:endParaRPr lang="ru-RU" dirty="0"/>
          </a:p>
        </p:txBody>
      </p:sp>
      <p:sp>
        <p:nvSpPr>
          <p:cNvPr id="4" name="Объект 3"/>
          <p:cNvSpPr>
            <a:spLocks noGrp="1"/>
          </p:cNvSpPr>
          <p:nvPr>
            <p:ph sz="half" idx="3"/>
          </p:nvPr>
        </p:nvSpPr>
        <p:spPr>
          <a:xfrm>
            <a:off x="515763" y="1423339"/>
            <a:ext cx="5271580" cy="2462213"/>
          </a:xfrm>
        </p:spPr>
        <p:txBody>
          <a:bodyPr/>
          <a:lstStyle/>
          <a:p>
            <a:pPr marL="0" indent="531813" algn="just">
              <a:spcBef>
                <a:spcPts val="0"/>
              </a:spcBef>
              <a:spcAft>
                <a:spcPts val="0"/>
              </a:spcAft>
              <a:buNone/>
            </a:pPr>
            <a:r>
              <a:rPr lang="en-US" sz="2000" dirty="0" err="1">
                <a:solidFill>
                  <a:schemeClr val="tx2"/>
                </a:solidFill>
                <a:latin typeface="Arial" panose="020B0604020202020204" pitchFamily="34" charset="0"/>
                <a:cs typeface="Arial" panose="020B0604020202020204" pitchFamily="34" charset="0"/>
              </a:rPr>
              <a:t>Jinsiy</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belgilar</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birlamchi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va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ikkilamchi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boʻladi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Birlamchi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jinsiy</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belgilarni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jinsiy</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organlar</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sistemasi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ifoda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etadi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ular</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gametalar</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hosil</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boʻlishi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va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urugʻlanishni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taʼminlaydi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Ikkilamchi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jinsiy</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belgilar</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gormonlar</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taʼsirida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voyaga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yetgan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davrda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rivojlanadi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va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hayot</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davomida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saqlanadi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Masalan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qushlar</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va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sutemizuvchi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hayvonlarning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erkagi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gavdasining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yirikligi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chiroyli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bo‘lishi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odamlarda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esa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erkaklarda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soqol-mo‘ylovning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bo‘lishi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ovozning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yo‘g‘on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bo‘lishi</a:t>
            </a:r>
            <a:r>
              <a:rPr lang="en-US" sz="2000" dirty="0" smtClean="0">
                <a:solidFill>
                  <a:schemeClr val="tx2"/>
                </a:solidFill>
                <a:latin typeface="Arial" panose="020B0604020202020204" pitchFamily="34" charset="0"/>
                <a:cs typeface="Arial" panose="020B0604020202020204" pitchFamily="34" charset="0"/>
              </a:rPr>
              <a:t>.</a:t>
            </a:r>
            <a:endParaRPr lang="ru-RU" sz="2000" dirty="0">
              <a:solidFill>
                <a:schemeClr val="tx2"/>
              </a:solidFill>
              <a:latin typeface="Arial" panose="020B0604020202020204" pitchFamily="34" charset="0"/>
              <a:cs typeface="Arial" panose="020B0604020202020204" pitchFamily="34" charset="0"/>
            </a:endParaRPr>
          </a:p>
        </p:txBody>
      </p:sp>
      <p:sp>
        <p:nvSpPr>
          <p:cNvPr id="6" name="Прямоугольник 5"/>
          <p:cNvSpPr/>
          <p:nvPr/>
        </p:nvSpPr>
        <p:spPr>
          <a:xfrm>
            <a:off x="5971607" y="3244334"/>
            <a:ext cx="248786" cy="369332"/>
          </a:xfrm>
          <a:prstGeom prst="rect">
            <a:avLst/>
          </a:prstGeom>
        </p:spPr>
        <p:txBody>
          <a:bodyPr wrap="none">
            <a:spAutoFit/>
          </a:bodyPr>
          <a:lstStyle/>
          <a:p>
            <a:r>
              <a:rPr lang="ru-RU" dirty="0">
                <a:solidFill>
                  <a:prstClr val="black"/>
                </a:solidFill>
              </a:rPr>
              <a:t> </a:t>
            </a:r>
          </a:p>
        </p:txBody>
      </p:sp>
      <p:pic>
        <p:nvPicPr>
          <p:cNvPr id="5" name="Рисунок 4"/>
          <p:cNvPicPr>
            <a:picLocks noChangeAspect="1"/>
          </p:cNvPicPr>
          <p:nvPr/>
        </p:nvPicPr>
        <p:blipFill>
          <a:blip r:embed="rId2"/>
          <a:stretch>
            <a:fillRect/>
          </a:stretch>
        </p:blipFill>
        <p:spPr>
          <a:xfrm>
            <a:off x="6220393" y="3706263"/>
            <a:ext cx="2837244" cy="2837244"/>
          </a:xfrm>
          <a:prstGeom prst="rect">
            <a:avLst/>
          </a:prstGeom>
        </p:spPr>
      </p:pic>
      <p:pic>
        <p:nvPicPr>
          <p:cNvPr id="7" name="Рисунок 6"/>
          <p:cNvPicPr>
            <a:picLocks noChangeAspect="1"/>
          </p:cNvPicPr>
          <p:nvPr/>
        </p:nvPicPr>
        <p:blipFill>
          <a:blip r:embed="rId3"/>
          <a:stretch>
            <a:fillRect/>
          </a:stretch>
        </p:blipFill>
        <p:spPr>
          <a:xfrm>
            <a:off x="6124078" y="1644055"/>
            <a:ext cx="3146850" cy="1969611"/>
          </a:xfrm>
          <a:prstGeom prst="rect">
            <a:avLst/>
          </a:prstGeom>
        </p:spPr>
      </p:pic>
      <p:pic>
        <p:nvPicPr>
          <p:cNvPr id="8" name="Рисунок 7"/>
          <p:cNvPicPr>
            <a:picLocks noChangeAspect="1"/>
          </p:cNvPicPr>
          <p:nvPr/>
        </p:nvPicPr>
        <p:blipFill>
          <a:blip r:embed="rId4"/>
          <a:stretch>
            <a:fillRect/>
          </a:stretch>
        </p:blipFill>
        <p:spPr>
          <a:xfrm>
            <a:off x="9270928" y="2264916"/>
            <a:ext cx="2656780" cy="3241272"/>
          </a:xfrm>
          <a:prstGeom prst="rect">
            <a:avLst/>
          </a:prstGeom>
        </p:spPr>
      </p:pic>
    </p:spTree>
    <p:extLst>
      <p:ext uri="{BB962C8B-B14F-4D97-AF65-F5344CB8AC3E}">
        <p14:creationId xmlns:p14="http://schemas.microsoft.com/office/powerpoint/2010/main" val="935710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1" y="0"/>
            <a:ext cx="10972800" cy="1143000"/>
          </a:xfrm>
        </p:spPr>
        <p:txBody>
          <a:bodyPr/>
          <a:lstStyle/>
          <a:p>
            <a:r>
              <a:rPr lang="pt-BR" sz="3200" dirty="0"/>
              <a:t>Jins genetikasi</a:t>
            </a:r>
            <a:endParaRPr lang="ru-RU" sz="5400" dirty="0"/>
          </a:p>
        </p:txBody>
      </p:sp>
      <p:sp>
        <p:nvSpPr>
          <p:cNvPr id="6" name="Прямоугольник 5"/>
          <p:cNvSpPr/>
          <p:nvPr/>
        </p:nvSpPr>
        <p:spPr>
          <a:xfrm>
            <a:off x="406658" y="1416328"/>
            <a:ext cx="6052016" cy="3693319"/>
          </a:xfrm>
          <a:prstGeom prst="rect">
            <a:avLst/>
          </a:prstGeom>
        </p:spPr>
        <p:txBody>
          <a:bodyPr wrap="square">
            <a:spAutoFit/>
          </a:bodyPr>
          <a:lstStyle/>
          <a:p>
            <a:pPr algn="just"/>
            <a:r>
              <a:rPr lang="en-US" b="1" dirty="0">
                <a:solidFill>
                  <a:srgbClr val="1F497D"/>
                </a:solidFill>
                <a:latin typeface="Arial" panose="020B0604020202020204" pitchFamily="34" charset="0"/>
                <a:cs typeface="Arial" panose="020B0604020202020204" pitchFamily="34" charset="0"/>
              </a:rPr>
              <a:t>Erkak </a:t>
            </a:r>
            <a:r>
              <a:rPr lang="en-US" b="1" dirty="0" err="1">
                <a:solidFill>
                  <a:srgbClr val="1F497D"/>
                </a:solidFill>
                <a:latin typeface="Arial" panose="020B0604020202020204" pitchFamily="34" charset="0"/>
                <a:cs typeface="Arial" panose="020B0604020202020204" pitchFamily="34" charset="0"/>
              </a:rPr>
              <a:t>va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urg‘ochi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organizmlarning</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tashqi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ko‘rinishidagi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farq</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jinsiy</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dimorﬁzm</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deyiladi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Jinsiy</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dimorﬁzm</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ko‘pgina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hayvonlarda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odamda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yaqqol</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ko‘zga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tashlanadi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Odam</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hayvon</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va</a:t>
            </a:r>
            <a:r>
              <a:rPr lang="en-US" b="1" dirty="0">
                <a:solidFill>
                  <a:srgbClr val="1F497D"/>
                </a:solidFill>
                <a:latin typeface="Arial" panose="020B0604020202020204" pitchFamily="34" charset="0"/>
                <a:cs typeface="Arial" panose="020B0604020202020204" pitchFamily="34" charset="0"/>
              </a:rPr>
              <a:t> </a:t>
            </a:r>
            <a:r>
              <a:rPr lang="ru-RU" b="1" dirty="0">
                <a:solidFill>
                  <a:srgbClr val="1F497D"/>
                </a:solidFill>
                <a:latin typeface="Arial" panose="020B0604020202020204" pitchFamily="34" charset="0"/>
                <a:cs typeface="Arial" panose="020B0604020202020204" pitchFamily="34" charset="0"/>
              </a:rPr>
              <a:t>о‘</a:t>
            </a:r>
            <a:r>
              <a:rPr lang="en-US" b="1" dirty="0" err="1">
                <a:solidFill>
                  <a:srgbClr val="1F497D"/>
                </a:solidFill>
                <a:latin typeface="Arial" panose="020B0604020202020204" pitchFamily="34" charset="0"/>
                <a:cs typeface="Arial" panose="020B0604020202020204" pitchFamily="34" charset="0"/>
              </a:rPr>
              <a:t>simliklarda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jinslarning</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nisbati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bir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xil</a:t>
            </a:r>
            <a:r>
              <a:rPr lang="en-US" b="1" dirty="0">
                <a:solidFill>
                  <a:srgbClr val="1F497D"/>
                </a:solidFill>
                <a:latin typeface="Arial" panose="020B0604020202020204" pitchFamily="34" charset="0"/>
                <a:cs typeface="Arial" panose="020B0604020202020204" pitchFamily="34" charset="0"/>
              </a:rPr>
              <a:t> 1:1 b</a:t>
            </a:r>
            <a:r>
              <a:rPr lang="ru-RU" b="1" dirty="0">
                <a:solidFill>
                  <a:srgbClr val="1F497D"/>
                </a:solidFill>
                <a:latin typeface="Arial" panose="020B0604020202020204" pitchFamily="34" charset="0"/>
                <a:cs typeface="Arial" panose="020B0604020202020204" pitchFamily="34" charset="0"/>
              </a:rPr>
              <a:t>о‘</a:t>
            </a:r>
            <a:r>
              <a:rPr lang="en-US" b="1" dirty="0" err="1">
                <a:solidFill>
                  <a:srgbClr val="1F497D"/>
                </a:solidFill>
                <a:latin typeface="Arial" panose="020B0604020202020204" pitchFamily="34" charset="0"/>
                <a:cs typeface="Arial" panose="020B0604020202020204" pitchFamily="34" charset="0"/>
              </a:rPr>
              <a:t>ladi</a:t>
            </a:r>
            <a:r>
              <a:rPr lang="en-US" b="1" dirty="0">
                <a:solidFill>
                  <a:srgbClr val="1F497D"/>
                </a:solidFill>
                <a:latin typeface="Arial" panose="020B0604020202020204" pitchFamily="34" charset="0"/>
                <a:cs typeface="Arial" panose="020B0604020202020204" pitchFamily="34" charset="0"/>
              </a:rPr>
              <a:t>. Jins </a:t>
            </a:r>
            <a:r>
              <a:rPr lang="en-US" b="1" dirty="0" err="1">
                <a:solidFill>
                  <a:srgbClr val="1F497D"/>
                </a:solidFill>
                <a:latin typeface="Arial" panose="020B0604020202020204" pitchFamily="34" charset="0"/>
                <a:cs typeface="Arial" panose="020B0604020202020204" pitchFamily="34" charset="0"/>
              </a:rPr>
              <a:t>ko‘pincha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urug‘lanish</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jarayonida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ma’lum</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bo‘ladi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Jinsni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aniqlashda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kariotip</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asosiy</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rol</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o‘ynaydi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Har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bir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organizmning</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kariotipi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har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ikkala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jinsda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bir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xil</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bo‘lgan</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xromosomalar</a:t>
            </a:r>
            <a:r>
              <a:rPr lang="en-US" b="1" dirty="0">
                <a:solidFill>
                  <a:srgbClr val="1F497D"/>
                </a:solidFill>
                <a:latin typeface="Arial" panose="020B0604020202020204" pitchFamily="34" charset="0"/>
                <a:cs typeface="Arial" panose="020B0604020202020204" pitchFamily="34" charset="0"/>
              </a:rPr>
              <a:t> – </a:t>
            </a:r>
            <a:r>
              <a:rPr lang="en-US" b="1" dirty="0" err="1">
                <a:solidFill>
                  <a:srgbClr val="1F497D"/>
                </a:solidFill>
                <a:latin typeface="Arial" panose="020B0604020202020204" pitchFamily="34" charset="0"/>
                <a:cs typeface="Arial" panose="020B0604020202020204" pitchFamily="34" charset="0"/>
              </a:rPr>
              <a:t>autosomalar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erkak</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va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urg‘ochi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jinslarni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bir-biridan</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farq</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qilishini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ta’minlaydigan</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xromosomalar</a:t>
            </a:r>
            <a:r>
              <a:rPr lang="en-US" b="1" dirty="0">
                <a:solidFill>
                  <a:srgbClr val="1F497D"/>
                </a:solidFill>
                <a:latin typeface="Arial" panose="020B0604020202020204" pitchFamily="34" charset="0"/>
                <a:cs typeface="Arial" panose="020B0604020202020204" pitchFamily="34" charset="0"/>
              </a:rPr>
              <a:t> – </a:t>
            </a:r>
            <a:r>
              <a:rPr lang="en-US" b="1" dirty="0" err="1">
                <a:solidFill>
                  <a:srgbClr val="1F497D"/>
                </a:solidFill>
                <a:latin typeface="Arial" panose="020B0604020202020204" pitchFamily="34" charset="0"/>
                <a:cs typeface="Arial" panose="020B0604020202020204" pitchFamily="34" charset="0"/>
              </a:rPr>
              <a:t>jinsiy</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xromosomalardan</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iborat</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Masalan</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drozoﬁla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pashsha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sining</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kariotipi</a:t>
            </a:r>
            <a:r>
              <a:rPr lang="en-US" b="1" dirty="0">
                <a:solidFill>
                  <a:srgbClr val="1F497D"/>
                </a:solidFill>
                <a:latin typeface="Arial" panose="020B0604020202020204" pitchFamily="34" charset="0"/>
                <a:cs typeface="Arial" panose="020B0604020202020204" pitchFamily="34" charset="0"/>
              </a:rPr>
              <a:t> 6 ta </a:t>
            </a:r>
            <a:r>
              <a:rPr lang="en-US" b="1" dirty="0" err="1">
                <a:solidFill>
                  <a:srgbClr val="1F497D"/>
                </a:solidFill>
                <a:latin typeface="Arial" panose="020B0604020202020204" pitchFamily="34" charset="0"/>
                <a:cs typeface="Arial" panose="020B0604020202020204" pitchFamily="34" charset="0"/>
              </a:rPr>
              <a:t>autosoma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va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ikkita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jinsiy</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xromasomadan</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iborat</a:t>
            </a:r>
            <a:r>
              <a:rPr lang="en-US" b="1" dirty="0">
                <a:solidFill>
                  <a:srgbClr val="1F497D"/>
                </a:solidFill>
                <a:latin typeface="Arial" panose="020B0604020202020204" pitchFamily="34" charset="0"/>
                <a:cs typeface="Arial" panose="020B0604020202020204" pitchFamily="34" charset="0"/>
              </a:rPr>
              <a:t>.</a:t>
            </a:r>
            <a:endParaRPr lang="ru-RU" b="1" dirty="0">
              <a:solidFill>
                <a:srgbClr val="1F497D"/>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6782041" y="2032563"/>
            <a:ext cx="4762500" cy="3695700"/>
          </a:xfrm>
          <a:prstGeom prst="rect">
            <a:avLst/>
          </a:prstGeom>
        </p:spPr>
      </p:pic>
    </p:spTree>
    <p:extLst>
      <p:ext uri="{BB962C8B-B14F-4D97-AF65-F5344CB8AC3E}">
        <p14:creationId xmlns:p14="http://schemas.microsoft.com/office/powerpoint/2010/main" val="107867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1" y="0"/>
            <a:ext cx="10972800" cy="1143000"/>
          </a:xfrm>
        </p:spPr>
        <p:txBody>
          <a:bodyPr/>
          <a:lstStyle/>
          <a:p>
            <a:r>
              <a:rPr lang="pt-BR" sz="3200" dirty="0"/>
              <a:t>Jins genetikasi</a:t>
            </a:r>
            <a:endParaRPr lang="ru-RU" sz="5400" dirty="0"/>
          </a:p>
        </p:txBody>
      </p:sp>
      <p:sp>
        <p:nvSpPr>
          <p:cNvPr id="6" name="Прямоугольник 5"/>
          <p:cNvSpPr/>
          <p:nvPr/>
        </p:nvSpPr>
        <p:spPr>
          <a:xfrm>
            <a:off x="416688" y="1439477"/>
            <a:ext cx="4780345" cy="3416320"/>
          </a:xfrm>
          <a:prstGeom prst="rect">
            <a:avLst/>
          </a:prstGeom>
        </p:spPr>
        <p:txBody>
          <a:bodyPr wrap="square">
            <a:spAutoFit/>
          </a:bodyPr>
          <a:lstStyle/>
          <a:p>
            <a:pPr algn="just"/>
            <a:r>
              <a:rPr lang="en-US" b="1" dirty="0">
                <a:solidFill>
                  <a:srgbClr val="1F497D"/>
                </a:solidFill>
                <a:latin typeface="Arial" panose="020B0604020202020204" pitchFamily="34" charset="0"/>
                <a:cs typeface="Arial" panose="020B0604020202020204" pitchFamily="34" charset="0"/>
              </a:rPr>
              <a:t>Kariotipi </a:t>
            </a:r>
            <a:r>
              <a:rPr lang="en-US" b="1" dirty="0" err="1">
                <a:solidFill>
                  <a:srgbClr val="1F497D"/>
                </a:solidFill>
                <a:latin typeface="Arial" panose="020B0604020202020204" pitchFamily="34" charset="0"/>
                <a:cs typeface="Arial" panose="020B0604020202020204" pitchFamily="34" charset="0"/>
              </a:rPr>
              <a:t>bir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xil</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jinsiy</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xromosomalarga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ega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bir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xil</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gametalar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hosil</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qiladigan</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gomogametali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deyiladi</a:t>
            </a:r>
            <a:r>
              <a:rPr lang="en-US" b="1" dirty="0">
                <a:solidFill>
                  <a:srgbClr val="1F497D"/>
                </a:solidFill>
                <a:latin typeface="Arial" panose="020B0604020202020204" pitchFamily="34" charset="0"/>
                <a:cs typeface="Arial" panose="020B0604020202020204" pitchFamily="34" charset="0"/>
              </a:rPr>
              <a:t>. Kariotipi </a:t>
            </a:r>
            <a:r>
              <a:rPr lang="en-US" b="1" dirty="0" err="1">
                <a:solidFill>
                  <a:srgbClr val="1F497D"/>
                </a:solidFill>
                <a:latin typeface="Arial" panose="020B0604020202020204" pitchFamily="34" charset="0"/>
                <a:cs typeface="Arial" panose="020B0604020202020204" pitchFamily="34" charset="0"/>
              </a:rPr>
              <a:t>har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xil</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jinsiy</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xromosomalarga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ega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har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xil</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gametalar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hosil</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qiladigan</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geterogametali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jins</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deyiladi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Odam</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sutemizuvchilar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ayrim</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hasharotlarning</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urg‘ochilari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gomogametali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erkaklari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geterogametali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bo‘ladi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Qushlar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sudralib</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yuruvchilar</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va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ayrim</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hasharotlarda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esa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aksincha</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erkaklari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gomogametali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urg‘ochisi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geterogametali</a:t>
            </a:r>
            <a:r>
              <a:rPr lang="en-US" b="1" dirty="0">
                <a:solidFill>
                  <a:srgbClr val="1F497D"/>
                </a:solidFill>
                <a:latin typeface="Arial" panose="020B0604020202020204" pitchFamily="34" charset="0"/>
                <a:cs typeface="Arial" panose="020B0604020202020204" pitchFamily="34" charset="0"/>
              </a:rPr>
              <a:t> </a:t>
            </a:r>
            <a:r>
              <a:rPr lang="en-US" b="1" dirty="0" err="1">
                <a:solidFill>
                  <a:srgbClr val="1F497D"/>
                </a:solidFill>
                <a:latin typeface="Arial" panose="020B0604020202020204" pitchFamily="34" charset="0"/>
                <a:cs typeface="Arial" panose="020B0604020202020204" pitchFamily="34" charset="0"/>
              </a:rPr>
              <a:t>bo‘ladi</a:t>
            </a:r>
            <a:r>
              <a:rPr lang="en-US" b="1" dirty="0">
                <a:solidFill>
                  <a:srgbClr val="1F497D"/>
                </a:solidFill>
                <a:latin typeface="Arial" panose="020B0604020202020204" pitchFamily="34" charset="0"/>
                <a:cs typeface="Arial" panose="020B0604020202020204" pitchFamily="34" charset="0"/>
              </a:rPr>
              <a:t>.</a:t>
            </a:r>
            <a:endParaRPr lang="ru-RU" b="1" dirty="0">
              <a:solidFill>
                <a:srgbClr val="1F497D"/>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rotWithShape="1">
          <a:blip r:embed="rId2"/>
          <a:srcRect l="15744" t="11335" r="2271" b="11137"/>
          <a:stretch/>
        </p:blipFill>
        <p:spPr>
          <a:xfrm>
            <a:off x="5856790" y="1701479"/>
            <a:ext cx="5208607" cy="3692324"/>
          </a:xfrm>
          <a:prstGeom prst="rect">
            <a:avLst/>
          </a:prstGeom>
        </p:spPr>
      </p:pic>
    </p:spTree>
    <p:extLst>
      <p:ext uri="{BB962C8B-B14F-4D97-AF65-F5344CB8AC3E}">
        <p14:creationId xmlns:p14="http://schemas.microsoft.com/office/powerpoint/2010/main" val="3527179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4" y="116632"/>
            <a:ext cx="2160239" cy="648072"/>
          </a:xfrm>
          <a:solidFill>
            <a:schemeClr val="bg2">
              <a:lumMod val="90000"/>
            </a:schemeClr>
          </a:solidFill>
        </p:spPr>
        <p:txBody>
          <a:bodyPr>
            <a:normAutofit/>
          </a:bodyPr>
          <a:lstStyle/>
          <a:p>
            <a:r>
              <a:rPr lang="uz-Latn-UZ" sz="1400" dirty="0">
                <a:latin typeface="Arial" panose="020B0604020202020204" pitchFamily="34" charset="0"/>
                <a:cs typeface="Arial" panose="020B0604020202020204" pitchFamily="34" charset="0"/>
              </a:rPr>
              <a:t>Jins genetikasi</a:t>
            </a:r>
          </a:p>
        </p:txBody>
      </p:sp>
      <p:sp>
        <p:nvSpPr>
          <p:cNvPr id="3" name="Объект 2"/>
          <p:cNvSpPr>
            <a:spLocks noGrp="1"/>
          </p:cNvSpPr>
          <p:nvPr>
            <p:ph idx="1"/>
          </p:nvPr>
        </p:nvSpPr>
        <p:spPr>
          <a:xfrm>
            <a:off x="3791744" y="116632"/>
            <a:ext cx="6696744" cy="6624736"/>
          </a:xfrm>
          <a:solidFill>
            <a:schemeClr val="accent4">
              <a:lumMod val="20000"/>
              <a:lumOff val="80000"/>
            </a:schemeClr>
          </a:solidFill>
        </p:spPr>
        <p:txBody>
          <a:bodyPr>
            <a:normAutofit/>
          </a:bodyPr>
          <a:lstStyle/>
          <a:p>
            <a:pPr marL="0" indent="0" algn="ctr">
              <a:buNone/>
            </a:pPr>
            <a:r>
              <a:rPr lang="uz-Latn-UZ" sz="2000" b="1" i="1" dirty="0">
                <a:solidFill>
                  <a:srgbClr val="C00000"/>
                </a:solidFill>
                <a:effectLst>
                  <a:outerShdw blurRad="38100" dist="38100" dir="2700000" algn="tl">
                    <a:srgbClr val="000000">
                      <a:alpha val="43137"/>
                    </a:srgbClr>
                  </a:outerShdw>
                </a:effectLst>
              </a:rPr>
              <a:t>1.Genetik belgilash:</a:t>
            </a:r>
          </a:p>
          <a:p>
            <a:pPr marL="0" indent="0" algn="just">
              <a:buNone/>
            </a:pPr>
            <a:r>
              <a:rPr lang="uz-Latn-UZ" sz="2000" b="1" i="1" dirty="0">
                <a:solidFill>
                  <a:srgbClr val="FF0000"/>
                </a:solidFill>
              </a:rPr>
              <a:t>Qizil –AA</a:t>
            </a:r>
          </a:p>
          <a:p>
            <a:pPr marL="0" indent="0" algn="just">
              <a:buNone/>
            </a:pPr>
            <a:r>
              <a:rPr lang="uz-Latn-UZ" sz="2000" b="1" i="1" dirty="0">
                <a:solidFill>
                  <a:srgbClr val="FF0000"/>
                </a:solidFill>
              </a:rPr>
              <a:t> Oq –aa</a:t>
            </a:r>
          </a:p>
          <a:p>
            <a:pPr marL="0" indent="0" algn="just">
              <a:buNone/>
            </a:pPr>
            <a:r>
              <a:rPr lang="uz-Latn-UZ" sz="2000" b="1" i="1" dirty="0">
                <a:solidFill>
                  <a:srgbClr val="FF0000"/>
                </a:solidFill>
              </a:rPr>
              <a:t> fen: oq </a:t>
            </a:r>
            <a:r>
              <a:rPr lang="uz-Latn-UZ" sz="2000" b="1" i="1" dirty="0" smtClean="0">
                <a:solidFill>
                  <a:srgbClr val="FF0000"/>
                </a:solidFill>
              </a:rPr>
              <a:t>qizil</a:t>
            </a:r>
            <a:endParaRPr lang="ru-RU" sz="2000" b="1" i="1" dirty="0" smtClean="0">
              <a:solidFill>
                <a:srgbClr val="FF0000"/>
              </a:solidFill>
            </a:endParaRPr>
          </a:p>
          <a:p>
            <a:pPr marL="0" indent="0" algn="just">
              <a:buNone/>
            </a:pPr>
            <a:r>
              <a:rPr lang="pt-BR" sz="2000" b="1" i="1" dirty="0">
                <a:solidFill>
                  <a:srgbClr val="FF0000"/>
                </a:solidFill>
              </a:rPr>
              <a:t>P gen: </a:t>
            </a:r>
            <a:r>
              <a:rPr lang="pt-BR" sz="2000" b="1" i="1" dirty="0" smtClean="0">
                <a:solidFill>
                  <a:srgbClr val="FF0000"/>
                </a:solidFill>
              </a:rPr>
              <a:t>XaX</a:t>
            </a:r>
            <a:r>
              <a:rPr lang="ru-RU" sz="2000" b="1" i="1" dirty="0" smtClean="0">
                <a:solidFill>
                  <a:srgbClr val="FF0000"/>
                </a:solidFill>
              </a:rPr>
              <a:t> </a:t>
            </a:r>
            <a:r>
              <a:rPr lang="pt-BR" sz="2000" b="1" i="1" dirty="0" smtClean="0">
                <a:solidFill>
                  <a:srgbClr val="FF0000"/>
                </a:solidFill>
              </a:rPr>
              <a:t>a</a:t>
            </a:r>
            <a:r>
              <a:rPr lang="ru-RU" sz="2000" b="1" i="1" dirty="0" smtClean="0">
                <a:solidFill>
                  <a:srgbClr val="FF0000"/>
                </a:solidFill>
              </a:rPr>
              <a:t> </a:t>
            </a:r>
            <a:r>
              <a:rPr lang="pt-BR" sz="2000" b="1" i="1" dirty="0" smtClean="0">
                <a:solidFill>
                  <a:srgbClr val="FF0000"/>
                </a:solidFill>
              </a:rPr>
              <a:t> </a:t>
            </a:r>
            <a:r>
              <a:rPr lang="pt-BR" sz="2000" b="1" i="1" dirty="0">
                <a:solidFill>
                  <a:srgbClr val="FF0000"/>
                </a:solidFill>
              </a:rPr>
              <a:t>x XAY</a:t>
            </a:r>
          </a:p>
          <a:p>
            <a:pPr marL="0" indent="0" algn="just">
              <a:buNone/>
            </a:pPr>
            <a:r>
              <a:rPr lang="pt-BR" sz="2000" b="1" i="1" dirty="0">
                <a:solidFill>
                  <a:srgbClr val="FF0000"/>
                </a:solidFill>
              </a:rPr>
              <a:t> Gam: Xa </a:t>
            </a:r>
            <a:r>
              <a:rPr lang="pt-BR" sz="2000" b="1" i="1" dirty="0" smtClean="0">
                <a:solidFill>
                  <a:srgbClr val="FF0000"/>
                </a:solidFill>
              </a:rPr>
              <a:t>X</a:t>
            </a:r>
            <a:r>
              <a:rPr lang="ru-RU" sz="2000" b="1" i="1" dirty="0" smtClean="0">
                <a:solidFill>
                  <a:srgbClr val="FF0000"/>
                </a:solidFill>
              </a:rPr>
              <a:t> </a:t>
            </a:r>
            <a:r>
              <a:rPr lang="pt-BR" sz="2000" b="1" i="1" dirty="0" smtClean="0">
                <a:solidFill>
                  <a:srgbClr val="FF0000"/>
                </a:solidFill>
              </a:rPr>
              <a:t>A</a:t>
            </a:r>
            <a:endParaRPr lang="pt-BR" sz="2000" b="1" i="1" dirty="0">
              <a:solidFill>
                <a:srgbClr val="FF0000"/>
              </a:solidFill>
            </a:endParaRPr>
          </a:p>
          <a:p>
            <a:pPr marL="0" indent="0" algn="just">
              <a:buNone/>
            </a:pPr>
            <a:r>
              <a:rPr lang="uz-Latn-UZ" sz="2000" b="1" i="1" dirty="0" smtClean="0">
                <a:solidFill>
                  <a:srgbClr val="C00000"/>
                </a:solidFill>
                <a:effectLst>
                  <a:outerShdw blurRad="38100" dist="38100" dir="2700000" algn="tl">
                    <a:srgbClr val="000000">
                      <a:alpha val="43137"/>
                    </a:srgbClr>
                  </a:outerShdw>
                </a:effectLst>
              </a:rPr>
              <a:t>2</a:t>
            </a:r>
            <a:r>
              <a:rPr lang="uz-Latn-UZ" sz="2000" b="1" i="1" dirty="0">
                <a:solidFill>
                  <a:srgbClr val="C00000"/>
                </a:solidFill>
                <a:effectLst>
                  <a:outerShdw blurRad="38100" dist="38100" dir="2700000" algn="tl">
                    <a:srgbClr val="000000">
                      <a:alpha val="43137"/>
                    </a:srgbClr>
                  </a:outerShdw>
                </a:effectLst>
              </a:rPr>
              <a:t>. </a:t>
            </a:r>
            <a:r>
              <a:rPr lang="uz-Latn-UZ" sz="2000" b="1" i="1" dirty="0" smtClean="0">
                <a:solidFill>
                  <a:srgbClr val="002060"/>
                </a:solidFill>
                <a:latin typeface="Times New Roman"/>
                <a:cs typeface="Times New Roman"/>
              </a:rPr>
              <a:t>F1:</a:t>
            </a:r>
            <a:endParaRPr lang="ru-RU" sz="2000" b="1" i="1" dirty="0" smtClean="0">
              <a:solidFill>
                <a:srgbClr val="002060"/>
              </a:solidFill>
              <a:latin typeface="Times New Roman"/>
              <a:cs typeface="Times New Roman"/>
            </a:endParaRPr>
          </a:p>
          <a:p>
            <a:pPr marL="0" indent="0" algn="just">
              <a:buNone/>
            </a:pPr>
            <a:r>
              <a:rPr lang="uz-Latn-UZ" sz="2000" b="1" i="1" dirty="0">
                <a:solidFill>
                  <a:srgbClr val="002060"/>
                </a:solidFill>
                <a:latin typeface="Times New Roman"/>
                <a:cs typeface="Times New Roman"/>
              </a:rPr>
              <a:t> </a:t>
            </a:r>
            <a:r>
              <a:rPr lang="uz-Latn-UZ" sz="2000" b="1" i="1" dirty="0" smtClean="0">
                <a:solidFill>
                  <a:srgbClr val="002060"/>
                </a:solidFill>
                <a:latin typeface="Times New Roman"/>
                <a:cs typeface="Times New Roman"/>
              </a:rPr>
              <a:t>X</a:t>
            </a:r>
            <a:r>
              <a:rPr lang="ru-RU" sz="2000" b="1" i="1" dirty="0" smtClean="0">
                <a:solidFill>
                  <a:srgbClr val="002060"/>
                </a:solidFill>
                <a:latin typeface="Times New Roman"/>
                <a:cs typeface="Times New Roman"/>
              </a:rPr>
              <a:t> </a:t>
            </a:r>
            <a:r>
              <a:rPr lang="uz-Latn-UZ" sz="2000" b="1" i="1" dirty="0" smtClean="0">
                <a:solidFill>
                  <a:srgbClr val="002060"/>
                </a:solidFill>
                <a:latin typeface="Times New Roman"/>
                <a:cs typeface="Times New Roman"/>
              </a:rPr>
              <a:t>A X</a:t>
            </a:r>
            <a:r>
              <a:rPr lang="ru-RU" sz="2000" b="1" i="1" dirty="0" smtClean="0">
                <a:solidFill>
                  <a:srgbClr val="002060"/>
                </a:solidFill>
                <a:latin typeface="Times New Roman"/>
                <a:cs typeface="Times New Roman"/>
              </a:rPr>
              <a:t> </a:t>
            </a:r>
            <a:r>
              <a:rPr lang="uz-Latn-UZ" sz="2000" b="1" i="1" dirty="0" smtClean="0">
                <a:solidFill>
                  <a:srgbClr val="002060"/>
                </a:solidFill>
                <a:latin typeface="Times New Roman"/>
                <a:cs typeface="Times New Roman"/>
              </a:rPr>
              <a:t>a</a:t>
            </a:r>
            <a:r>
              <a:rPr lang="ru-RU" sz="2000" b="1" i="1" dirty="0" smtClean="0">
                <a:solidFill>
                  <a:srgbClr val="002060"/>
                </a:solidFill>
                <a:latin typeface="Times New Roman"/>
                <a:cs typeface="Times New Roman"/>
              </a:rPr>
              <a:t> </a:t>
            </a:r>
            <a:r>
              <a:rPr lang="uz-Latn-UZ" sz="2000" b="1" i="1" dirty="0" smtClean="0">
                <a:solidFill>
                  <a:srgbClr val="002060"/>
                </a:solidFill>
                <a:latin typeface="Times New Roman"/>
                <a:cs typeface="Times New Roman"/>
              </a:rPr>
              <a:t>, </a:t>
            </a:r>
            <a:r>
              <a:rPr lang="uz-Latn-UZ" sz="2000" b="1" i="1" dirty="0">
                <a:solidFill>
                  <a:srgbClr val="002060"/>
                </a:solidFill>
                <a:latin typeface="Times New Roman"/>
                <a:cs typeface="Times New Roman"/>
              </a:rPr>
              <a:t>XaY</a:t>
            </a:r>
          </a:p>
          <a:p>
            <a:pPr marL="0" indent="0" algn="just">
              <a:buNone/>
            </a:pPr>
            <a:r>
              <a:rPr lang="uz-Latn-UZ" sz="2000" b="1" i="1" dirty="0">
                <a:solidFill>
                  <a:srgbClr val="002060"/>
                </a:solidFill>
                <a:latin typeface="Times New Roman"/>
                <a:cs typeface="Times New Roman"/>
              </a:rPr>
              <a:t> Qizil urg’ochi oq erkak</a:t>
            </a:r>
          </a:p>
          <a:p>
            <a:pPr marL="0" indent="0" algn="just">
              <a:buNone/>
            </a:pPr>
            <a:r>
              <a:rPr lang="uz-Latn-UZ" sz="2000" b="1" i="1" dirty="0">
                <a:solidFill>
                  <a:srgbClr val="002060"/>
                </a:solidFill>
                <a:latin typeface="Times New Roman"/>
                <a:cs typeface="Times New Roman"/>
              </a:rPr>
              <a:t> Javob: 1ta Qizil urg’ochi , 1 ta oq erkak</a:t>
            </a:r>
          </a:p>
        </p:txBody>
      </p:sp>
      <p:sp>
        <p:nvSpPr>
          <p:cNvPr id="4" name="Текст 3"/>
          <p:cNvSpPr>
            <a:spLocks noGrp="1"/>
          </p:cNvSpPr>
          <p:nvPr>
            <p:ph type="body" sz="half" idx="2"/>
          </p:nvPr>
        </p:nvSpPr>
        <p:spPr>
          <a:xfrm>
            <a:off x="1703513" y="764704"/>
            <a:ext cx="2160240" cy="5976664"/>
          </a:xfrm>
          <a:solidFill>
            <a:schemeClr val="tx2">
              <a:lumMod val="20000"/>
              <a:lumOff val="80000"/>
            </a:schemeClr>
          </a:solidFill>
        </p:spPr>
        <p:txBody>
          <a:bodyPr/>
          <a:lstStyle/>
          <a:p>
            <a:r>
              <a:rPr lang="uz-Latn-UZ" sz="1600" dirty="0">
                <a:latin typeface="Arial" panose="020B0604020202020204" pitchFamily="34" charset="0"/>
                <a:cs typeface="Arial" panose="020B0604020202020204" pitchFamily="34" charset="0"/>
              </a:rPr>
              <a:t>Drozofila meva pashshasida ko’zning oq rangi x xromasomadagi retsessiv genga</a:t>
            </a:r>
          </a:p>
          <a:p>
            <a:r>
              <a:rPr lang="uz-Latn-UZ" sz="1600" dirty="0">
                <a:latin typeface="Arial" panose="020B0604020202020204" pitchFamily="34" charset="0"/>
                <a:cs typeface="Arial" panose="020B0604020202020204" pitchFamily="34" charset="0"/>
              </a:rPr>
              <a:t>bog ‘liq. Agar oq ko’zli urg’ochi pashsha qizil ko’zli erkak pashsha bilan</a:t>
            </a:r>
          </a:p>
          <a:p>
            <a:r>
              <a:rPr lang="uz-Latn-UZ" sz="1600" dirty="0">
                <a:latin typeface="Arial" panose="020B0604020202020204" pitchFamily="34" charset="0"/>
                <a:cs typeface="Arial" panose="020B0604020202020204" pitchFamily="34" charset="0"/>
              </a:rPr>
              <a:t>chatishtirilganda F1da ajralish qanday bo’ladi</a:t>
            </a:r>
            <a:r>
              <a:rPr lang="uz-Latn-UZ" sz="1600" dirty="0" smtClean="0">
                <a:latin typeface="Arial" panose="020B0604020202020204" pitchFamily="34" charset="0"/>
                <a:cs typeface="Arial" panose="020B0604020202020204" pitchFamily="34" charset="0"/>
              </a:rPr>
              <a:t>?</a:t>
            </a:r>
            <a:endParaRPr lang="uz-Latn-UZ" sz="1600" dirty="0">
              <a:latin typeface="Arial" panose="020B0604020202020204" pitchFamily="34" charset="0"/>
              <a:cs typeface="Arial" panose="020B0604020202020204" pitchFamily="34" charset="0"/>
            </a:endParaRPr>
          </a:p>
          <a:p>
            <a:endParaRPr lang="uz-Latn-UZ" dirty="0"/>
          </a:p>
        </p:txBody>
      </p:sp>
      <p:pic>
        <p:nvPicPr>
          <p:cNvPr id="7" name="Рисунок 6"/>
          <p:cNvPicPr>
            <a:picLocks noChangeAspect="1"/>
          </p:cNvPicPr>
          <p:nvPr/>
        </p:nvPicPr>
        <p:blipFill>
          <a:blip r:embed="rId2"/>
          <a:stretch>
            <a:fillRect/>
          </a:stretch>
        </p:blipFill>
        <p:spPr>
          <a:xfrm>
            <a:off x="1745059" y="4218651"/>
            <a:ext cx="1899814" cy="1266542"/>
          </a:xfrm>
          <a:prstGeom prst="rect">
            <a:avLst/>
          </a:prstGeom>
        </p:spPr>
      </p:pic>
    </p:spTree>
    <p:extLst>
      <p:ext uri="{BB962C8B-B14F-4D97-AF65-F5344CB8AC3E}">
        <p14:creationId xmlns:p14="http://schemas.microsoft.com/office/powerpoint/2010/main" val="209834928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4" y="116632"/>
            <a:ext cx="2160239" cy="648072"/>
          </a:xfrm>
          <a:solidFill>
            <a:schemeClr val="bg2">
              <a:lumMod val="90000"/>
            </a:schemeClr>
          </a:solidFill>
        </p:spPr>
        <p:txBody>
          <a:bodyPr>
            <a:normAutofit/>
          </a:bodyPr>
          <a:lstStyle/>
          <a:p>
            <a:r>
              <a:rPr lang="uz-Latn-UZ" sz="1400" dirty="0">
                <a:latin typeface="Arial" panose="020B0604020202020204" pitchFamily="34" charset="0"/>
                <a:cs typeface="Arial" panose="020B0604020202020204" pitchFamily="34" charset="0"/>
              </a:rPr>
              <a:t>Jins genetikasi</a:t>
            </a:r>
          </a:p>
        </p:txBody>
      </p:sp>
      <p:sp>
        <p:nvSpPr>
          <p:cNvPr id="3" name="Объект 2"/>
          <p:cNvSpPr>
            <a:spLocks noGrp="1"/>
          </p:cNvSpPr>
          <p:nvPr>
            <p:ph idx="1"/>
          </p:nvPr>
        </p:nvSpPr>
        <p:spPr>
          <a:xfrm>
            <a:off x="3791744" y="116632"/>
            <a:ext cx="6696744" cy="6624736"/>
          </a:xfrm>
          <a:solidFill>
            <a:schemeClr val="accent4">
              <a:lumMod val="20000"/>
              <a:lumOff val="80000"/>
            </a:schemeClr>
          </a:solidFill>
        </p:spPr>
        <p:txBody>
          <a:bodyPr>
            <a:normAutofit/>
          </a:bodyPr>
          <a:lstStyle/>
          <a:p>
            <a:pPr marL="0" indent="0" algn="ctr">
              <a:buNone/>
            </a:pPr>
            <a:r>
              <a:rPr lang="uz-Latn-UZ" sz="2000" b="1" i="1" dirty="0">
                <a:solidFill>
                  <a:srgbClr val="C00000"/>
                </a:solidFill>
                <a:effectLst>
                  <a:outerShdw blurRad="38100" dist="38100" dir="2700000" algn="tl">
                    <a:srgbClr val="000000">
                      <a:alpha val="43137"/>
                    </a:srgbClr>
                  </a:outerShdw>
                </a:effectLst>
              </a:rPr>
              <a:t>1.Genetik belgilash:</a:t>
            </a:r>
          </a:p>
          <a:p>
            <a:pPr marL="0" indent="0" algn="just">
              <a:buNone/>
            </a:pPr>
            <a:r>
              <a:rPr lang="uz-Latn-UZ" sz="2000" b="1" i="1" dirty="0">
                <a:solidFill>
                  <a:srgbClr val="FF0000"/>
                </a:solidFill>
              </a:rPr>
              <a:t> Qizil –AA</a:t>
            </a:r>
          </a:p>
          <a:p>
            <a:pPr marL="0" indent="0" algn="just">
              <a:buNone/>
            </a:pPr>
            <a:r>
              <a:rPr lang="uz-Latn-UZ" sz="2000" b="1" i="1" dirty="0">
                <a:solidFill>
                  <a:srgbClr val="FF0000"/>
                </a:solidFill>
              </a:rPr>
              <a:t> Oq –aa</a:t>
            </a:r>
          </a:p>
          <a:p>
            <a:pPr marL="0" indent="0" algn="just">
              <a:buNone/>
            </a:pPr>
            <a:r>
              <a:rPr lang="uz-Latn-UZ" sz="2000" b="1" i="1" dirty="0">
                <a:solidFill>
                  <a:srgbClr val="FF0000"/>
                </a:solidFill>
              </a:rPr>
              <a:t> fen: oq qizil</a:t>
            </a:r>
          </a:p>
          <a:p>
            <a:pPr marL="0" indent="0" algn="just">
              <a:buNone/>
            </a:pPr>
            <a:r>
              <a:rPr lang="uz-Latn-UZ" sz="2000" b="1" i="1" dirty="0">
                <a:solidFill>
                  <a:srgbClr val="FF0000"/>
                </a:solidFill>
              </a:rPr>
              <a:t> P gen: </a:t>
            </a:r>
            <a:r>
              <a:rPr lang="uz-Latn-UZ" sz="2000" b="1" i="1" dirty="0" smtClean="0">
                <a:solidFill>
                  <a:srgbClr val="FF0000"/>
                </a:solidFill>
              </a:rPr>
              <a:t>XaX</a:t>
            </a:r>
            <a:r>
              <a:rPr lang="ru-RU" sz="2000" b="1" i="1" dirty="0" smtClean="0">
                <a:solidFill>
                  <a:srgbClr val="FF0000"/>
                </a:solidFill>
              </a:rPr>
              <a:t> </a:t>
            </a:r>
            <a:r>
              <a:rPr lang="uz-Latn-UZ" sz="2000" b="1" i="1" dirty="0" smtClean="0">
                <a:solidFill>
                  <a:srgbClr val="FF0000"/>
                </a:solidFill>
              </a:rPr>
              <a:t>a</a:t>
            </a:r>
            <a:r>
              <a:rPr lang="ru-RU" sz="2000" b="1" i="1" dirty="0" smtClean="0">
                <a:solidFill>
                  <a:srgbClr val="FF0000"/>
                </a:solidFill>
              </a:rPr>
              <a:t> </a:t>
            </a:r>
            <a:r>
              <a:rPr lang="uz-Latn-UZ" sz="2000" b="1" i="1" dirty="0" smtClean="0">
                <a:solidFill>
                  <a:srgbClr val="FF0000"/>
                </a:solidFill>
              </a:rPr>
              <a:t> </a:t>
            </a:r>
            <a:r>
              <a:rPr lang="uz-Latn-UZ" sz="2000" b="1" i="1" dirty="0">
                <a:solidFill>
                  <a:srgbClr val="FF0000"/>
                </a:solidFill>
              </a:rPr>
              <a:t>x XAY</a:t>
            </a:r>
          </a:p>
          <a:p>
            <a:pPr marL="0" indent="0" algn="just">
              <a:buNone/>
            </a:pPr>
            <a:r>
              <a:rPr lang="uz-Latn-UZ" sz="2000" b="1" i="1" dirty="0">
                <a:solidFill>
                  <a:srgbClr val="FF0000"/>
                </a:solidFill>
              </a:rPr>
              <a:t> Gam: Xa </a:t>
            </a:r>
            <a:r>
              <a:rPr lang="uz-Latn-UZ" sz="2000" b="1" i="1" dirty="0" smtClean="0">
                <a:solidFill>
                  <a:srgbClr val="FF0000"/>
                </a:solidFill>
              </a:rPr>
              <a:t>X</a:t>
            </a:r>
            <a:r>
              <a:rPr lang="ru-RU" sz="2000" b="1" i="1" dirty="0" smtClean="0">
                <a:solidFill>
                  <a:srgbClr val="FF0000"/>
                </a:solidFill>
              </a:rPr>
              <a:t> </a:t>
            </a:r>
            <a:r>
              <a:rPr lang="uz-Latn-UZ" sz="2000" b="1" i="1" dirty="0" smtClean="0">
                <a:solidFill>
                  <a:srgbClr val="FF0000"/>
                </a:solidFill>
              </a:rPr>
              <a:t>A</a:t>
            </a:r>
            <a:r>
              <a:rPr lang="uz-Latn-UZ" sz="2000" b="1" i="1" dirty="0" smtClean="0">
                <a:solidFill>
                  <a:srgbClr val="C00000"/>
                </a:solidFill>
                <a:effectLst>
                  <a:outerShdw blurRad="38100" dist="38100" dir="2700000" algn="tl">
                    <a:srgbClr val="000000">
                      <a:alpha val="43137"/>
                    </a:srgbClr>
                  </a:outerShdw>
                </a:effectLst>
              </a:rPr>
              <a:t>. </a:t>
            </a:r>
            <a:endParaRPr lang="ru-RU" sz="2000" b="1" i="1" dirty="0" smtClean="0">
              <a:solidFill>
                <a:srgbClr val="C00000"/>
              </a:solidFill>
              <a:effectLst>
                <a:outerShdw blurRad="38100" dist="38100" dir="2700000" algn="tl">
                  <a:srgbClr val="000000">
                    <a:alpha val="43137"/>
                  </a:srgbClr>
                </a:outerShdw>
              </a:effectLst>
            </a:endParaRPr>
          </a:p>
          <a:p>
            <a:pPr marL="0" indent="0" algn="just">
              <a:buNone/>
            </a:pPr>
            <a:r>
              <a:rPr lang="uz-Latn-UZ" sz="2000" b="1" i="1" dirty="0" smtClean="0">
                <a:solidFill>
                  <a:srgbClr val="002060"/>
                </a:solidFill>
                <a:latin typeface="Times New Roman"/>
                <a:cs typeface="Times New Roman"/>
              </a:rPr>
              <a:t>F1:</a:t>
            </a:r>
            <a:endParaRPr lang="ru-RU" sz="2000" b="1" i="1" dirty="0" smtClean="0">
              <a:solidFill>
                <a:srgbClr val="002060"/>
              </a:solidFill>
              <a:latin typeface="Times New Roman"/>
              <a:cs typeface="Times New Roman"/>
            </a:endParaRPr>
          </a:p>
          <a:p>
            <a:pPr marL="0" indent="0" algn="just">
              <a:buNone/>
            </a:pPr>
            <a:r>
              <a:rPr lang="uz-Latn-UZ" sz="2000" b="1" i="1" dirty="0">
                <a:solidFill>
                  <a:srgbClr val="002060"/>
                </a:solidFill>
                <a:latin typeface="Times New Roman"/>
                <a:cs typeface="Times New Roman"/>
              </a:rPr>
              <a:t> </a:t>
            </a:r>
            <a:r>
              <a:rPr lang="uz-Latn-UZ" sz="2000" b="1" i="1" dirty="0" smtClean="0">
                <a:solidFill>
                  <a:srgbClr val="002060"/>
                </a:solidFill>
                <a:latin typeface="Times New Roman"/>
                <a:cs typeface="Times New Roman"/>
              </a:rPr>
              <a:t> XA Xa, XaY</a:t>
            </a:r>
            <a:endParaRPr lang="uz-Latn-UZ" sz="2000" b="1" i="1" dirty="0">
              <a:solidFill>
                <a:srgbClr val="002060"/>
              </a:solidFill>
              <a:latin typeface="Times New Roman"/>
              <a:cs typeface="Times New Roman"/>
            </a:endParaRPr>
          </a:p>
          <a:p>
            <a:pPr marL="0" indent="0" algn="just">
              <a:buNone/>
            </a:pPr>
            <a:r>
              <a:rPr lang="uz-Latn-UZ" sz="2000" b="1" i="1" dirty="0">
                <a:solidFill>
                  <a:srgbClr val="002060"/>
                </a:solidFill>
                <a:latin typeface="Times New Roman"/>
                <a:cs typeface="Times New Roman"/>
              </a:rPr>
              <a:t> Qizil urg’ochi oq </a:t>
            </a:r>
            <a:r>
              <a:rPr lang="uz-Latn-UZ" sz="2000" b="1" i="1" dirty="0" smtClean="0">
                <a:solidFill>
                  <a:srgbClr val="002060"/>
                </a:solidFill>
                <a:latin typeface="Times New Roman"/>
                <a:cs typeface="Times New Roman"/>
              </a:rPr>
              <a:t>erkak</a:t>
            </a:r>
            <a:r>
              <a:rPr lang="ru-RU" sz="2000" b="1" i="1" dirty="0" smtClean="0">
                <a:solidFill>
                  <a:srgbClr val="002060"/>
                </a:solidFill>
                <a:latin typeface="Times New Roman"/>
                <a:cs typeface="Times New Roman"/>
              </a:rPr>
              <a:t> </a:t>
            </a:r>
            <a:r>
              <a:rPr lang="uz-Latn-UZ" sz="2000" b="1" i="1" dirty="0" smtClean="0">
                <a:solidFill>
                  <a:srgbClr val="002060"/>
                </a:solidFill>
                <a:latin typeface="Times New Roman"/>
                <a:cs typeface="Times New Roman"/>
              </a:rPr>
              <a:t>Endi </a:t>
            </a:r>
            <a:r>
              <a:rPr lang="uz-Latn-UZ" sz="2000" b="1" i="1" dirty="0">
                <a:solidFill>
                  <a:srgbClr val="002060"/>
                </a:solidFill>
                <a:latin typeface="Times New Roman"/>
                <a:cs typeface="Times New Roman"/>
              </a:rPr>
              <a:t>F2ni olamiz. Buning uchun F1 avlodlarini o’zaro chatishtiramiz:</a:t>
            </a:r>
          </a:p>
          <a:p>
            <a:pPr marL="0" indent="0" algn="just">
              <a:buNone/>
            </a:pPr>
            <a:r>
              <a:rPr lang="uz-Latn-UZ" sz="2000" b="1" i="1" dirty="0">
                <a:solidFill>
                  <a:srgbClr val="002060"/>
                </a:solidFill>
                <a:latin typeface="Times New Roman"/>
                <a:cs typeface="Times New Roman"/>
              </a:rPr>
              <a:t> fen: qizil oq</a:t>
            </a:r>
          </a:p>
          <a:p>
            <a:pPr marL="0" indent="0" algn="just">
              <a:buNone/>
            </a:pPr>
            <a:r>
              <a:rPr lang="uz-Latn-UZ" sz="2000" b="1" i="1" dirty="0">
                <a:solidFill>
                  <a:srgbClr val="002060"/>
                </a:solidFill>
                <a:latin typeface="Times New Roman"/>
                <a:cs typeface="Times New Roman"/>
              </a:rPr>
              <a:t> P gen: </a:t>
            </a:r>
            <a:r>
              <a:rPr lang="uz-Latn-UZ" sz="2000" b="1" i="1" dirty="0" smtClean="0">
                <a:solidFill>
                  <a:srgbClr val="002060"/>
                </a:solidFill>
                <a:latin typeface="Times New Roman"/>
                <a:cs typeface="Times New Roman"/>
              </a:rPr>
              <a:t>XAX</a:t>
            </a:r>
            <a:r>
              <a:rPr lang="ru-RU" sz="2000" b="1" i="1" dirty="0" smtClean="0">
                <a:solidFill>
                  <a:srgbClr val="002060"/>
                </a:solidFill>
                <a:latin typeface="Times New Roman"/>
                <a:cs typeface="Times New Roman"/>
              </a:rPr>
              <a:t> </a:t>
            </a:r>
            <a:r>
              <a:rPr lang="uz-Latn-UZ" sz="2000" b="1" i="1" dirty="0" smtClean="0">
                <a:solidFill>
                  <a:srgbClr val="002060"/>
                </a:solidFill>
                <a:latin typeface="Times New Roman"/>
                <a:cs typeface="Times New Roman"/>
              </a:rPr>
              <a:t>a</a:t>
            </a:r>
            <a:r>
              <a:rPr lang="ru-RU" sz="2000" b="1" i="1" dirty="0" smtClean="0">
                <a:solidFill>
                  <a:srgbClr val="002060"/>
                </a:solidFill>
                <a:latin typeface="Times New Roman"/>
                <a:cs typeface="Times New Roman"/>
              </a:rPr>
              <a:t> </a:t>
            </a:r>
            <a:r>
              <a:rPr lang="uz-Latn-UZ" sz="2000" b="1" i="1" dirty="0" smtClean="0">
                <a:solidFill>
                  <a:srgbClr val="002060"/>
                </a:solidFill>
                <a:latin typeface="Times New Roman"/>
                <a:cs typeface="Times New Roman"/>
              </a:rPr>
              <a:t> </a:t>
            </a:r>
            <a:r>
              <a:rPr lang="uz-Latn-UZ" sz="2000" b="1" i="1" dirty="0">
                <a:solidFill>
                  <a:srgbClr val="002060"/>
                </a:solidFill>
                <a:latin typeface="Times New Roman"/>
                <a:cs typeface="Times New Roman"/>
              </a:rPr>
              <a:t>x XaY</a:t>
            </a:r>
          </a:p>
          <a:p>
            <a:pPr marL="0" indent="0" algn="just">
              <a:buNone/>
            </a:pPr>
            <a:r>
              <a:rPr lang="uz-Latn-UZ" sz="2000" b="1" i="1" dirty="0">
                <a:solidFill>
                  <a:srgbClr val="002060"/>
                </a:solidFill>
                <a:latin typeface="Times New Roman"/>
                <a:cs typeface="Times New Roman"/>
              </a:rPr>
              <a:t> Gam: XA </a:t>
            </a:r>
            <a:r>
              <a:rPr lang="uz-Latn-UZ" sz="2000" b="1" i="1" dirty="0" smtClean="0">
                <a:solidFill>
                  <a:srgbClr val="002060"/>
                </a:solidFill>
                <a:latin typeface="Times New Roman"/>
                <a:cs typeface="Times New Roman"/>
              </a:rPr>
              <a:t>X</a:t>
            </a:r>
            <a:r>
              <a:rPr lang="ru-RU" sz="2000" b="1" i="1" dirty="0" smtClean="0">
                <a:solidFill>
                  <a:srgbClr val="002060"/>
                </a:solidFill>
                <a:latin typeface="Times New Roman"/>
                <a:cs typeface="Times New Roman"/>
              </a:rPr>
              <a:t> </a:t>
            </a:r>
            <a:r>
              <a:rPr lang="uz-Latn-UZ" sz="2000" b="1" i="1" dirty="0" smtClean="0">
                <a:solidFill>
                  <a:srgbClr val="002060"/>
                </a:solidFill>
                <a:latin typeface="Times New Roman"/>
                <a:cs typeface="Times New Roman"/>
              </a:rPr>
              <a:t>a Xa Y</a:t>
            </a:r>
            <a:r>
              <a:rPr lang="ru-RU" sz="2000" b="1" i="1" dirty="0" smtClean="0">
                <a:solidFill>
                  <a:srgbClr val="002060"/>
                </a:solidFill>
                <a:latin typeface="Times New Roman"/>
                <a:cs typeface="Times New Roman"/>
              </a:rPr>
              <a:t> </a:t>
            </a:r>
          </a:p>
          <a:p>
            <a:pPr marL="0" indent="0" algn="just">
              <a:buNone/>
            </a:pPr>
            <a:r>
              <a:rPr lang="uz-Latn-UZ" sz="2000" b="1" i="1" dirty="0" smtClean="0">
                <a:solidFill>
                  <a:srgbClr val="002060"/>
                </a:solidFill>
                <a:latin typeface="Times New Roman"/>
                <a:cs typeface="Times New Roman"/>
              </a:rPr>
              <a:t> </a:t>
            </a:r>
            <a:r>
              <a:rPr lang="uz-Latn-UZ" sz="2000" b="1" i="1" dirty="0">
                <a:solidFill>
                  <a:srgbClr val="002060"/>
                </a:solidFill>
                <a:latin typeface="Times New Roman"/>
                <a:cs typeface="Times New Roman"/>
              </a:rPr>
              <a:t>F1 </a:t>
            </a:r>
            <a:r>
              <a:rPr lang="uz-Latn-UZ" sz="2000" b="1" i="1" dirty="0" smtClean="0">
                <a:solidFill>
                  <a:srgbClr val="002060"/>
                </a:solidFill>
                <a:latin typeface="Times New Roman"/>
                <a:cs typeface="Times New Roman"/>
              </a:rPr>
              <a:t>X</a:t>
            </a:r>
            <a:r>
              <a:rPr lang="ru-RU" sz="2000" b="1" i="1" dirty="0" smtClean="0">
                <a:solidFill>
                  <a:srgbClr val="002060"/>
                </a:solidFill>
                <a:latin typeface="Times New Roman"/>
                <a:cs typeface="Times New Roman"/>
              </a:rPr>
              <a:t> </a:t>
            </a:r>
            <a:r>
              <a:rPr lang="uz-Latn-UZ" sz="2000" b="1" i="1" dirty="0" smtClean="0">
                <a:solidFill>
                  <a:srgbClr val="002060"/>
                </a:solidFill>
                <a:latin typeface="Times New Roman"/>
                <a:cs typeface="Times New Roman"/>
              </a:rPr>
              <a:t>A Xa, </a:t>
            </a:r>
            <a:r>
              <a:rPr lang="uz-Latn-UZ" sz="2000" b="1" i="1" dirty="0">
                <a:solidFill>
                  <a:srgbClr val="002060"/>
                </a:solidFill>
                <a:latin typeface="Times New Roman"/>
                <a:cs typeface="Times New Roman"/>
              </a:rPr>
              <a:t>XAY , </a:t>
            </a:r>
            <a:r>
              <a:rPr lang="uz-Latn-UZ" sz="2000" b="1" i="1" dirty="0" smtClean="0">
                <a:solidFill>
                  <a:srgbClr val="002060"/>
                </a:solidFill>
                <a:latin typeface="Times New Roman"/>
                <a:cs typeface="Times New Roman"/>
              </a:rPr>
              <a:t>XaXa</a:t>
            </a:r>
            <a:r>
              <a:rPr lang="ru-RU" sz="2000" b="1" i="1" dirty="0" smtClean="0">
                <a:solidFill>
                  <a:srgbClr val="002060"/>
                </a:solidFill>
                <a:latin typeface="Times New Roman"/>
                <a:cs typeface="Times New Roman"/>
              </a:rPr>
              <a:t>,</a:t>
            </a:r>
            <a:r>
              <a:rPr lang="uz-Latn-UZ" sz="2000" b="1" i="1" dirty="0" smtClean="0">
                <a:solidFill>
                  <a:srgbClr val="002060"/>
                </a:solidFill>
                <a:latin typeface="Times New Roman"/>
                <a:cs typeface="Times New Roman"/>
              </a:rPr>
              <a:t> XaY</a:t>
            </a:r>
            <a:endParaRPr lang="uz-Latn-UZ" sz="2000" b="1" i="1" dirty="0">
              <a:solidFill>
                <a:srgbClr val="002060"/>
              </a:solidFill>
              <a:latin typeface="Times New Roman"/>
              <a:cs typeface="Times New Roman"/>
            </a:endParaRPr>
          </a:p>
          <a:p>
            <a:pPr marL="0" indent="0" algn="just">
              <a:buNone/>
            </a:pPr>
            <a:r>
              <a:rPr lang="uz-Latn-UZ" sz="2000" b="1" i="1" dirty="0">
                <a:solidFill>
                  <a:srgbClr val="002060"/>
                </a:solidFill>
                <a:latin typeface="Times New Roman"/>
                <a:cs typeface="Times New Roman"/>
              </a:rPr>
              <a:t> Qizil urg’ochi , qizil erkak, oq ko’z urg’ochi, oq ko’zli erkak</a:t>
            </a:r>
          </a:p>
        </p:txBody>
      </p:sp>
      <p:sp>
        <p:nvSpPr>
          <p:cNvPr id="4" name="Текст 3"/>
          <p:cNvSpPr>
            <a:spLocks noGrp="1"/>
          </p:cNvSpPr>
          <p:nvPr>
            <p:ph type="body" sz="half" idx="2"/>
          </p:nvPr>
        </p:nvSpPr>
        <p:spPr>
          <a:xfrm>
            <a:off x="1703513" y="764704"/>
            <a:ext cx="2160240" cy="5976664"/>
          </a:xfrm>
          <a:solidFill>
            <a:schemeClr val="tx2">
              <a:lumMod val="20000"/>
              <a:lumOff val="80000"/>
            </a:schemeClr>
          </a:solidFill>
        </p:spPr>
        <p:txBody>
          <a:bodyPr/>
          <a:lstStyle/>
          <a:p>
            <a:r>
              <a:rPr lang="uz-Latn-UZ" sz="1600" dirty="0">
                <a:latin typeface="Arial" panose="020B0604020202020204" pitchFamily="34" charset="0"/>
                <a:cs typeface="Arial" panose="020B0604020202020204" pitchFamily="34" charset="0"/>
              </a:rPr>
              <a:t>Qizil ko’zli gomozigota urg’ochi pashsha oq ko’zli erkak pashsha bilan</a:t>
            </a:r>
          </a:p>
          <a:p>
            <a:r>
              <a:rPr lang="uz-Latn-UZ" sz="1600" dirty="0">
                <a:latin typeface="Arial" panose="020B0604020202020204" pitchFamily="34" charset="0"/>
                <a:cs typeface="Arial" panose="020B0604020202020204" pitchFamily="34" charset="0"/>
              </a:rPr>
              <a:t>chatishtirilsa, F1 va F2da ko’z rangining nasldan –naslga o’tishi qanday bo’ladi?</a:t>
            </a:r>
            <a:endParaRPr lang="uz-Latn-UZ" dirty="0"/>
          </a:p>
        </p:txBody>
      </p:sp>
      <p:pic>
        <p:nvPicPr>
          <p:cNvPr id="5" name="Рисунок 4"/>
          <p:cNvPicPr>
            <a:picLocks noChangeAspect="1"/>
          </p:cNvPicPr>
          <p:nvPr/>
        </p:nvPicPr>
        <p:blipFill>
          <a:blip r:embed="rId2"/>
          <a:stretch>
            <a:fillRect/>
          </a:stretch>
        </p:blipFill>
        <p:spPr>
          <a:xfrm>
            <a:off x="6657267" y="567990"/>
            <a:ext cx="3565003" cy="2438400"/>
          </a:xfrm>
          <a:prstGeom prst="rect">
            <a:avLst/>
          </a:prstGeom>
        </p:spPr>
      </p:pic>
    </p:spTree>
    <p:extLst>
      <p:ext uri="{BB962C8B-B14F-4D97-AF65-F5344CB8AC3E}">
        <p14:creationId xmlns:p14="http://schemas.microsoft.com/office/powerpoint/2010/main" val="124276148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ъект 1"/>
          <p:cNvSpPr>
            <a:spLocks noGrp="1"/>
          </p:cNvSpPr>
          <p:nvPr>
            <p:ph idx="1"/>
          </p:nvPr>
        </p:nvSpPr>
        <p:spPr>
          <a:xfrm>
            <a:off x="333556" y="1582737"/>
            <a:ext cx="11524888" cy="4284663"/>
          </a:xfrm>
        </p:spPr>
        <p:txBody>
          <a:bodyPr/>
          <a:lstStyle/>
          <a:p>
            <a:pPr marL="0" indent="355600" algn="just">
              <a:spcBef>
                <a:spcPts val="0"/>
              </a:spcBef>
              <a:spcAft>
                <a:spcPts val="600"/>
              </a:spcAft>
              <a:buNone/>
            </a:pPr>
            <a:r>
              <a:rPr lang="en-US" altLang="ru-RU" sz="2000" b="1" dirty="0" smtClean="0">
                <a:solidFill>
                  <a:schemeClr val="tx2"/>
                </a:solidFill>
                <a:latin typeface="Arial" charset="0"/>
                <a:cs typeface="Arial" charset="0"/>
              </a:rPr>
              <a:t>1.Bug`doy </a:t>
            </a:r>
            <a:r>
              <a:rPr lang="en-US" altLang="ru-RU" sz="2000" b="1" dirty="0" err="1">
                <a:solidFill>
                  <a:schemeClr val="tx2"/>
                </a:solidFill>
                <a:latin typeface="Arial" charset="0"/>
                <a:cs typeface="Arial" charset="0"/>
              </a:rPr>
              <a:t>donining</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rangi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ikki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juft</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noallel</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kumulyativ</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polimer</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genlar</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faoliyatiga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bog`liq</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Oq</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va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qizil</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rangli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bug`doylar</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chatishtirilganda</a:t>
            </a:r>
            <a:r>
              <a:rPr lang="en-US" altLang="ru-RU" sz="2000" b="1" dirty="0">
                <a:solidFill>
                  <a:schemeClr val="tx2"/>
                </a:solidFill>
                <a:latin typeface="Arial" charset="0"/>
                <a:cs typeface="Arial" charset="0"/>
              </a:rPr>
              <a:t>  F2 da 6400 ta </a:t>
            </a:r>
            <a:r>
              <a:rPr lang="en-US" altLang="ru-RU" sz="2000" b="1" dirty="0" err="1">
                <a:solidFill>
                  <a:schemeClr val="tx2"/>
                </a:solidFill>
                <a:latin typeface="Arial" charset="0"/>
                <a:cs typeface="Arial" charset="0"/>
              </a:rPr>
              <a:t>o`simlik</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olingan</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Hosilning</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nechtasi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och</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qizil</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rangda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bo`ladi</a:t>
            </a:r>
            <a:r>
              <a:rPr lang="en-US" altLang="ru-RU" sz="2000" b="1" dirty="0" smtClean="0">
                <a:solidFill>
                  <a:schemeClr val="tx2"/>
                </a:solidFill>
                <a:latin typeface="Arial" charset="0"/>
                <a:cs typeface="Arial" charset="0"/>
              </a:rPr>
              <a:t>?</a:t>
            </a:r>
          </a:p>
          <a:p>
            <a:pPr marL="0" indent="355600" algn="just">
              <a:spcBef>
                <a:spcPts val="0"/>
              </a:spcBef>
              <a:spcAft>
                <a:spcPts val="600"/>
              </a:spcAft>
              <a:buNone/>
            </a:pPr>
            <a:r>
              <a:rPr lang="en-US" altLang="ru-RU" sz="2000" b="1" dirty="0">
                <a:solidFill>
                  <a:schemeClr val="tx2"/>
                </a:solidFill>
                <a:latin typeface="Arial" charset="0"/>
                <a:cs typeface="Arial" charset="0"/>
              </a:rPr>
              <a:t>2. </a:t>
            </a:r>
            <a:r>
              <a:rPr lang="en-US" altLang="ru-RU" sz="2000" b="1" dirty="0" err="1">
                <a:solidFill>
                  <a:schemeClr val="tx2"/>
                </a:solidFill>
                <a:latin typeface="Arial" charset="0"/>
                <a:cs typeface="Arial" charset="0"/>
              </a:rPr>
              <a:t>Tovuq</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oyog`ida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patning</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bo`lishi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ikki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juft</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polimer</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nokumulyativ</a:t>
            </a:r>
            <a:r>
              <a:rPr lang="en-US" altLang="ru-RU" sz="2000" b="1" dirty="0">
                <a:solidFill>
                  <a:schemeClr val="tx2"/>
                </a:solidFill>
                <a:latin typeface="Arial" charset="0"/>
                <a:cs typeface="Arial" charset="0"/>
              </a:rPr>
              <a:t> dominant </a:t>
            </a:r>
            <a:r>
              <a:rPr lang="en-US" altLang="ru-RU" sz="2000" b="1" dirty="0" err="1">
                <a:solidFill>
                  <a:schemeClr val="tx2"/>
                </a:solidFill>
                <a:latin typeface="Arial" charset="0"/>
                <a:cs typeface="Arial" charset="0"/>
              </a:rPr>
              <a:t>genlarga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bog`liq</a:t>
            </a:r>
            <a:r>
              <a:rPr lang="en-US" altLang="ru-RU" sz="2000" b="1" dirty="0">
                <a:solidFill>
                  <a:schemeClr val="tx2"/>
                </a:solidFill>
                <a:latin typeface="Arial" charset="0"/>
                <a:cs typeface="Arial" charset="0"/>
              </a:rPr>
              <a:t>.   Agar </a:t>
            </a:r>
            <a:r>
              <a:rPr lang="en-US" altLang="ru-RU" sz="2000" b="1" dirty="0" err="1">
                <a:solidFill>
                  <a:schemeClr val="tx2"/>
                </a:solidFill>
                <a:latin typeface="Arial" charset="0"/>
                <a:cs typeface="Arial" charset="0"/>
              </a:rPr>
              <a:t>genotipda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ulardan</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bittasi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bo`lsa</a:t>
            </a:r>
            <a:r>
              <a:rPr lang="en-US" altLang="ru-RU" sz="2000" b="1" dirty="0">
                <a:solidFill>
                  <a:schemeClr val="tx2"/>
                </a:solidFill>
                <a:latin typeface="Arial" charset="0"/>
                <a:cs typeface="Arial" charset="0"/>
              </a:rPr>
              <a:t> ham </a:t>
            </a:r>
            <a:r>
              <a:rPr lang="en-US" altLang="ru-RU" sz="2000" b="1" dirty="0" err="1">
                <a:solidFill>
                  <a:schemeClr val="tx2"/>
                </a:solidFill>
                <a:latin typeface="Arial" charset="0"/>
                <a:cs typeface="Arial" charset="0"/>
              </a:rPr>
              <a:t>tovuq</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oyog`ida</a:t>
            </a:r>
            <a:r>
              <a:rPr lang="en-US" altLang="ru-RU" sz="2000" b="1" dirty="0">
                <a:solidFill>
                  <a:schemeClr val="tx2"/>
                </a:solidFill>
                <a:latin typeface="Arial" charset="0"/>
                <a:cs typeface="Arial" charset="0"/>
              </a:rPr>
              <a:t> pat </a:t>
            </a:r>
            <a:r>
              <a:rPr lang="en-US" altLang="ru-RU" sz="2000" b="1" dirty="0" err="1">
                <a:solidFill>
                  <a:schemeClr val="tx2"/>
                </a:solidFill>
                <a:latin typeface="Arial" charset="0"/>
                <a:cs typeface="Arial" charset="0"/>
              </a:rPr>
              <a:t>hosil</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bo`ladi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polimer</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genlar</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retsessiv</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holatda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bo`lsa</a:t>
            </a:r>
            <a:r>
              <a:rPr lang="en-US" altLang="ru-RU" sz="2000" b="1" dirty="0">
                <a:solidFill>
                  <a:schemeClr val="tx2"/>
                </a:solidFill>
                <a:latin typeface="Arial" charset="0"/>
                <a:cs typeface="Arial" charset="0"/>
              </a:rPr>
              <a:t>, pat </a:t>
            </a:r>
            <a:r>
              <a:rPr lang="en-US" altLang="ru-RU" sz="2000" b="1" dirty="0" err="1">
                <a:solidFill>
                  <a:schemeClr val="tx2"/>
                </a:solidFill>
                <a:latin typeface="Arial" charset="0"/>
                <a:cs typeface="Arial" charset="0"/>
              </a:rPr>
              <a:t>rivojlanmaydi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Oyog`ida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pati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bor</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tovuq</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oyog`ida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pati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yo`q</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xo`roz</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bilan</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chatishtirilganda</a:t>
            </a:r>
            <a:r>
              <a:rPr lang="en-US" altLang="ru-RU" sz="2000" b="1" dirty="0">
                <a:solidFill>
                  <a:schemeClr val="tx2"/>
                </a:solidFill>
                <a:latin typeface="Arial" charset="0"/>
                <a:cs typeface="Arial" charset="0"/>
              </a:rPr>
              <a:t>       F1 da 120 ta </a:t>
            </a:r>
            <a:r>
              <a:rPr lang="en-US" altLang="ru-RU" sz="2000" b="1" dirty="0" err="1">
                <a:solidFill>
                  <a:schemeClr val="tx2"/>
                </a:solidFill>
                <a:latin typeface="Arial" charset="0"/>
                <a:cs typeface="Arial" charset="0"/>
              </a:rPr>
              <a:t>digeterozigota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parranda</a:t>
            </a:r>
            <a:r>
              <a:rPr lang="en-US" altLang="ru-RU" sz="2000" b="1" dirty="0">
                <a:solidFill>
                  <a:schemeClr val="tx2"/>
                </a:solidFill>
                <a:latin typeface="Arial" charset="0"/>
                <a:cs typeface="Arial" charset="0"/>
              </a:rPr>
              <a:t> , F2 da 1120 ta </a:t>
            </a:r>
            <a:r>
              <a:rPr lang="en-US" altLang="ru-RU" sz="2000" b="1" dirty="0" err="1">
                <a:solidFill>
                  <a:schemeClr val="tx2"/>
                </a:solidFill>
                <a:latin typeface="Arial" charset="0"/>
                <a:cs typeface="Arial" charset="0"/>
              </a:rPr>
              <a:t>parranda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olingan</a:t>
            </a:r>
            <a:r>
              <a:rPr lang="en-US" altLang="ru-RU" sz="2000" b="1" dirty="0">
                <a:solidFill>
                  <a:schemeClr val="tx2"/>
                </a:solidFill>
                <a:latin typeface="Arial" charset="0"/>
                <a:cs typeface="Arial" charset="0"/>
              </a:rPr>
              <a:t>  F2 </a:t>
            </a:r>
            <a:r>
              <a:rPr lang="en-US" altLang="ru-RU" sz="2000" b="1" dirty="0" err="1">
                <a:solidFill>
                  <a:schemeClr val="tx2"/>
                </a:solidFill>
                <a:latin typeface="Arial" charset="0"/>
                <a:cs typeface="Arial" charset="0"/>
              </a:rPr>
              <a:t>avlodning</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nechtasi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keyingi</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bo`g`inda</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ajralish</a:t>
            </a:r>
            <a:r>
              <a:rPr lang="en-US" altLang="ru-RU" sz="2000" b="1" dirty="0">
                <a:solidFill>
                  <a:schemeClr val="tx2"/>
                </a:solidFill>
                <a:latin typeface="Arial" charset="0"/>
                <a:cs typeface="Arial" charset="0"/>
              </a:rPr>
              <a:t> </a:t>
            </a:r>
            <a:r>
              <a:rPr lang="en-US" altLang="ru-RU" sz="2000" b="1" dirty="0" err="1">
                <a:solidFill>
                  <a:schemeClr val="tx2"/>
                </a:solidFill>
                <a:latin typeface="Arial" charset="0"/>
                <a:cs typeface="Arial" charset="0"/>
              </a:rPr>
              <a:t>bermaydi</a:t>
            </a:r>
            <a:r>
              <a:rPr lang="en-US" altLang="ru-RU" sz="2000" b="1" dirty="0">
                <a:solidFill>
                  <a:schemeClr val="tx2"/>
                </a:solidFill>
                <a:latin typeface="Arial" charset="0"/>
                <a:cs typeface="Arial" charset="0"/>
              </a:rPr>
              <a:t>? </a:t>
            </a:r>
            <a:endParaRPr lang="en-US" altLang="ru-RU" sz="2000" b="1" dirty="0" smtClean="0">
              <a:solidFill>
                <a:schemeClr val="tx2"/>
              </a:solidFill>
              <a:latin typeface="Arial" charset="0"/>
              <a:cs typeface="Arial" charset="0"/>
            </a:endParaRPr>
          </a:p>
          <a:p>
            <a:pPr marL="0" indent="355600" algn="just">
              <a:spcBef>
                <a:spcPts val="0"/>
              </a:spcBef>
              <a:spcAft>
                <a:spcPts val="600"/>
              </a:spcAft>
              <a:buNone/>
            </a:pPr>
            <a:r>
              <a:rPr lang="en-US" altLang="ru-RU" sz="2000" b="1" dirty="0" smtClean="0">
                <a:solidFill>
                  <a:schemeClr val="tx2"/>
                </a:solidFill>
                <a:latin typeface="Arial" charset="0"/>
                <a:cs typeface="Arial" charset="0"/>
              </a:rPr>
              <a:t> </a:t>
            </a:r>
            <a:endParaRPr lang="en-US" altLang="ru-RU" sz="2000" b="1" dirty="0">
              <a:solidFill>
                <a:schemeClr val="tx2"/>
              </a:solidFill>
              <a:latin typeface="Arial" charset="0"/>
              <a:cs typeface="Arial" charset="0"/>
            </a:endParaRPr>
          </a:p>
          <a:p>
            <a:pPr marL="0" indent="355600" algn="just">
              <a:spcBef>
                <a:spcPts val="0"/>
              </a:spcBef>
              <a:spcAft>
                <a:spcPts val="600"/>
              </a:spcAft>
              <a:buNone/>
            </a:pPr>
            <a:endParaRPr lang="en-US" altLang="ru-RU" dirty="0">
              <a:latin typeface="Arial" charset="0"/>
              <a:cs typeface="Arial" charset="0"/>
            </a:endParaRPr>
          </a:p>
          <a:p>
            <a:pPr marL="0" indent="355600" algn="just">
              <a:spcBef>
                <a:spcPts val="0"/>
              </a:spcBef>
              <a:spcAft>
                <a:spcPts val="600"/>
              </a:spcAft>
              <a:buNone/>
            </a:pPr>
            <a:endParaRPr lang="en-US" altLang="ru-RU" dirty="0" smtClean="0">
              <a:latin typeface="Arial" charset="0"/>
              <a:cs typeface="Arial" charset="0"/>
            </a:endParaRPr>
          </a:p>
        </p:txBody>
      </p:sp>
      <p:sp>
        <p:nvSpPr>
          <p:cNvPr id="30723" name="Rectangle 2"/>
          <p:cNvSpPr txBox="1">
            <a:spLocks noChangeArrowheads="1"/>
          </p:cNvSpPr>
          <p:nvPr/>
        </p:nvSpPr>
        <p:spPr bwMode="auto">
          <a:xfrm>
            <a:off x="0" y="0"/>
            <a:ext cx="12192000" cy="13604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ru-RU" sz="4400" b="1" dirty="0">
                <a:solidFill>
                  <a:schemeClr val="bg1"/>
                </a:solidFill>
                <a:latin typeface="Arial" charset="0"/>
                <a:cs typeface="Arial" charset="0"/>
              </a:rPr>
              <a:t>Mustaqil  </a:t>
            </a:r>
            <a:r>
              <a:rPr lang="en-US" altLang="ru-RU" sz="4400" b="1" dirty="0" err="1">
                <a:solidFill>
                  <a:schemeClr val="bg1"/>
                </a:solidFill>
                <a:latin typeface="Arial" charset="0"/>
                <a:cs typeface="Arial" charset="0"/>
              </a:rPr>
              <a:t>bajarish</a:t>
            </a:r>
            <a:r>
              <a:rPr lang="en-US" altLang="ru-RU" sz="4400" b="1" dirty="0">
                <a:solidFill>
                  <a:schemeClr val="bg1"/>
                </a:solidFill>
                <a:latin typeface="Arial" charset="0"/>
                <a:cs typeface="Arial" charset="0"/>
              </a:rPr>
              <a:t> </a:t>
            </a:r>
            <a:r>
              <a:rPr lang="en-US" altLang="ru-RU" sz="4400" b="1" dirty="0" err="1">
                <a:solidFill>
                  <a:schemeClr val="bg1"/>
                </a:solidFill>
                <a:latin typeface="Arial" charset="0"/>
                <a:cs typeface="Arial" charset="0"/>
              </a:rPr>
              <a:t>uchun</a:t>
            </a:r>
            <a:r>
              <a:rPr lang="en-US" altLang="ru-RU" sz="4400" b="1" dirty="0">
                <a:solidFill>
                  <a:schemeClr val="bg1"/>
                </a:solidFill>
                <a:latin typeface="Arial" charset="0"/>
                <a:cs typeface="Arial" charset="0"/>
              </a:rPr>
              <a:t> </a:t>
            </a:r>
            <a:r>
              <a:rPr lang="en-US" altLang="ru-RU" sz="4400" b="1" dirty="0" err="1" smtClean="0">
                <a:solidFill>
                  <a:schemeClr val="bg1"/>
                </a:solidFill>
                <a:latin typeface="Arial" charset="0"/>
                <a:cs typeface="Arial" charset="0"/>
              </a:rPr>
              <a:t>topshiriq</a:t>
            </a:r>
            <a:endParaRPr lang="ru-RU" altLang="ru-RU" sz="4400" b="1" dirty="0">
              <a:solidFill>
                <a:schemeClr val="bg1"/>
              </a:solidFill>
              <a:latin typeface="Arial" charset="0"/>
              <a:cs typeface="Arial" charset="0"/>
            </a:endParaRPr>
          </a:p>
        </p:txBody>
      </p:sp>
      <p:pic>
        <p:nvPicPr>
          <p:cNvPr id="30724"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4700" y="5176980"/>
            <a:ext cx="1257300" cy="168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96306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ъект 1"/>
          <p:cNvSpPr>
            <a:spLocks noGrp="1"/>
          </p:cNvSpPr>
          <p:nvPr>
            <p:ph idx="1"/>
          </p:nvPr>
        </p:nvSpPr>
        <p:spPr>
          <a:xfrm>
            <a:off x="558800" y="1598954"/>
            <a:ext cx="10982530" cy="4525963"/>
          </a:xfrm>
        </p:spPr>
        <p:txBody>
          <a:bodyPr/>
          <a:lstStyle/>
          <a:p>
            <a:pPr marL="0" indent="355600" algn="just">
              <a:spcBef>
                <a:spcPts val="0"/>
              </a:spcBef>
              <a:spcAft>
                <a:spcPts val="600"/>
              </a:spcAft>
              <a:buNone/>
            </a:pPr>
            <a:r>
              <a:rPr lang="en-US" altLang="ru-RU" sz="4000" dirty="0" err="1" smtClean="0">
                <a:latin typeface="Arial" charset="0"/>
                <a:cs typeface="Arial" charset="0"/>
              </a:rPr>
              <a:t>Makkajo‘xori</a:t>
            </a:r>
            <a:r>
              <a:rPr lang="en-US" altLang="ru-RU" sz="4000" dirty="0" smtClean="0">
                <a:latin typeface="Arial" charset="0"/>
                <a:cs typeface="Arial" charset="0"/>
              </a:rPr>
              <a:t> </a:t>
            </a:r>
            <a:r>
              <a:rPr lang="en-US" altLang="ru-RU" sz="4000" dirty="0" err="1" smtClean="0">
                <a:latin typeface="Arial" charset="0"/>
                <a:cs typeface="Arial" charset="0"/>
              </a:rPr>
              <a:t>so‘tasining</a:t>
            </a:r>
            <a:r>
              <a:rPr lang="en-US" altLang="ru-RU" sz="4000" dirty="0" smtClean="0">
                <a:latin typeface="Arial" charset="0"/>
                <a:cs typeface="Arial" charset="0"/>
              </a:rPr>
              <a:t> </a:t>
            </a:r>
            <a:r>
              <a:rPr lang="en-US" altLang="ru-RU" sz="4000" dirty="0" err="1">
                <a:latin typeface="Arial" charset="0"/>
                <a:cs typeface="Arial" charset="0"/>
              </a:rPr>
              <a:t>uzunligi</a:t>
            </a:r>
            <a:r>
              <a:rPr lang="en-US" altLang="ru-RU" sz="4000" dirty="0">
                <a:latin typeface="Arial" charset="0"/>
                <a:cs typeface="Arial" charset="0"/>
              </a:rPr>
              <a:t> </a:t>
            </a:r>
            <a:r>
              <a:rPr lang="en-US" altLang="ru-RU" sz="4000" dirty="0" err="1">
                <a:latin typeface="Arial" charset="0"/>
                <a:cs typeface="Arial" charset="0"/>
              </a:rPr>
              <a:t>bir</a:t>
            </a:r>
            <a:r>
              <a:rPr lang="en-US" altLang="ru-RU" sz="4000" dirty="0">
                <a:latin typeface="Arial" charset="0"/>
                <a:cs typeface="Arial" charset="0"/>
              </a:rPr>
              <a:t> </a:t>
            </a:r>
            <a:r>
              <a:rPr lang="en-US" altLang="ru-RU" sz="4000" dirty="0" err="1">
                <a:latin typeface="Arial" charset="0"/>
                <a:cs typeface="Arial" charset="0"/>
              </a:rPr>
              <a:t>juft</a:t>
            </a:r>
            <a:r>
              <a:rPr lang="en-US" altLang="ru-RU" sz="4000" dirty="0">
                <a:latin typeface="Arial" charset="0"/>
                <a:cs typeface="Arial" charset="0"/>
              </a:rPr>
              <a:t> </a:t>
            </a:r>
            <a:r>
              <a:rPr lang="en-US" altLang="ru-RU" sz="4000" dirty="0" err="1">
                <a:latin typeface="Arial" charset="0"/>
                <a:cs typeface="Arial" charset="0"/>
              </a:rPr>
              <a:t>polimer</a:t>
            </a:r>
            <a:r>
              <a:rPr lang="en-US" altLang="ru-RU" sz="4000" dirty="0">
                <a:latin typeface="Arial" charset="0"/>
                <a:cs typeface="Arial" charset="0"/>
              </a:rPr>
              <a:t> </a:t>
            </a:r>
            <a:r>
              <a:rPr lang="en-US" altLang="ru-RU" sz="4000" dirty="0" err="1">
                <a:latin typeface="Arial" charset="0"/>
                <a:cs typeface="Arial" charset="0"/>
              </a:rPr>
              <a:t>genlar</a:t>
            </a:r>
            <a:r>
              <a:rPr lang="en-US" altLang="ru-RU" sz="4000" dirty="0">
                <a:latin typeface="Arial" charset="0"/>
                <a:cs typeface="Arial" charset="0"/>
              </a:rPr>
              <a:t> </a:t>
            </a:r>
            <a:r>
              <a:rPr lang="en-US" altLang="ru-RU" sz="4000" dirty="0" smtClean="0">
                <a:latin typeface="Arial" charset="0"/>
                <a:cs typeface="Arial" charset="0"/>
              </a:rPr>
              <a:t>(</a:t>
            </a:r>
            <a:r>
              <a:rPr lang="en-US" altLang="ru-RU" sz="4000" dirty="0">
                <a:latin typeface="Arial" charset="0"/>
                <a:cs typeface="Arial" charset="0"/>
              </a:rPr>
              <a:t>A1 </a:t>
            </a:r>
            <a:r>
              <a:rPr lang="en-US" altLang="ru-RU" sz="4000" dirty="0" err="1">
                <a:latin typeface="Arial" charset="0"/>
                <a:cs typeface="Arial" charset="0"/>
              </a:rPr>
              <a:t>va</a:t>
            </a:r>
            <a:r>
              <a:rPr lang="en-US" altLang="ru-RU" sz="4000" dirty="0">
                <a:latin typeface="Arial" charset="0"/>
                <a:cs typeface="Arial" charset="0"/>
              </a:rPr>
              <a:t> A2) </a:t>
            </a:r>
            <a:r>
              <a:rPr lang="en-US" altLang="ru-RU" sz="4000" dirty="0" err="1">
                <a:latin typeface="Arial" charset="0"/>
                <a:cs typeface="Arial" charset="0"/>
              </a:rPr>
              <a:t>bilan</a:t>
            </a:r>
            <a:r>
              <a:rPr lang="en-US" altLang="ru-RU" sz="4000" dirty="0">
                <a:latin typeface="Arial" charset="0"/>
                <a:cs typeface="Arial" charset="0"/>
              </a:rPr>
              <a:t> </a:t>
            </a:r>
            <a:r>
              <a:rPr lang="en-US" altLang="ru-RU" sz="4000" dirty="0" err="1">
                <a:latin typeface="Arial" charset="0"/>
                <a:cs typeface="Arial" charset="0"/>
              </a:rPr>
              <a:t>belgilanadi</a:t>
            </a:r>
            <a:r>
              <a:rPr lang="en-US" altLang="ru-RU" sz="4000" dirty="0" smtClean="0">
                <a:latin typeface="Arial" charset="0"/>
                <a:cs typeface="Arial" charset="0"/>
              </a:rPr>
              <a:t>.</a:t>
            </a:r>
          </a:p>
          <a:p>
            <a:pPr marL="0" indent="355600" algn="just">
              <a:spcBef>
                <a:spcPts val="0"/>
              </a:spcBef>
              <a:spcAft>
                <a:spcPts val="600"/>
              </a:spcAft>
              <a:buNone/>
            </a:pPr>
            <a:r>
              <a:rPr lang="en-US" altLang="ru-RU" sz="4000" dirty="0" smtClean="0">
                <a:latin typeface="Arial" charset="0"/>
                <a:cs typeface="Arial" charset="0"/>
              </a:rPr>
              <a:t>Dominant </a:t>
            </a:r>
            <a:r>
              <a:rPr lang="en-US" altLang="ru-RU" sz="4000" dirty="0" err="1">
                <a:latin typeface="Arial" charset="0"/>
                <a:cs typeface="Arial" charset="0"/>
              </a:rPr>
              <a:t>gomozigotali</a:t>
            </a:r>
            <a:r>
              <a:rPr lang="en-US" altLang="ru-RU" sz="4000" dirty="0">
                <a:latin typeface="Arial" charset="0"/>
                <a:cs typeface="Arial" charset="0"/>
              </a:rPr>
              <a:t> </a:t>
            </a:r>
            <a:r>
              <a:rPr lang="en-US" altLang="ru-RU" sz="4000" dirty="0" err="1">
                <a:latin typeface="Arial" charset="0"/>
                <a:cs typeface="Arial" charset="0"/>
              </a:rPr>
              <a:t>formalar</a:t>
            </a:r>
            <a:r>
              <a:rPr lang="en-US" altLang="ru-RU" sz="4000" dirty="0">
                <a:latin typeface="Arial" charset="0"/>
                <a:cs typeface="Arial" charset="0"/>
              </a:rPr>
              <a:t> </a:t>
            </a:r>
            <a:r>
              <a:rPr lang="en-US" altLang="ru-RU" sz="4000" dirty="0" err="1" smtClean="0">
                <a:latin typeface="Arial" charset="0"/>
                <a:cs typeface="Arial" charset="0"/>
              </a:rPr>
              <a:t>so‘tasining</a:t>
            </a:r>
            <a:r>
              <a:rPr lang="en-US" altLang="ru-RU" sz="4000" dirty="0" smtClean="0">
                <a:latin typeface="Arial" charset="0"/>
                <a:cs typeface="Arial" charset="0"/>
              </a:rPr>
              <a:t> </a:t>
            </a:r>
            <a:r>
              <a:rPr lang="en-US" altLang="ru-RU" sz="4000" dirty="0" err="1">
                <a:latin typeface="Arial" charset="0"/>
                <a:cs typeface="Arial" charset="0"/>
              </a:rPr>
              <a:t>uzunligi</a:t>
            </a:r>
            <a:r>
              <a:rPr lang="en-US" altLang="ru-RU" sz="4000" dirty="0">
                <a:latin typeface="Arial" charset="0"/>
                <a:cs typeface="Arial" charset="0"/>
              </a:rPr>
              <a:t> </a:t>
            </a:r>
            <a:r>
              <a:rPr lang="en-US" altLang="ru-RU" sz="4000" dirty="0" smtClean="0">
                <a:latin typeface="Arial" charset="0"/>
                <a:cs typeface="Arial" charset="0"/>
              </a:rPr>
              <a:t>24 </a:t>
            </a:r>
            <a:r>
              <a:rPr lang="en-US" altLang="ru-RU" sz="4000" dirty="0" err="1">
                <a:latin typeface="Arial" charset="0"/>
                <a:cs typeface="Arial" charset="0"/>
              </a:rPr>
              <a:t>sm</a:t>
            </a:r>
            <a:r>
              <a:rPr lang="en-US" altLang="ru-RU" sz="4000" dirty="0">
                <a:latin typeface="Arial" charset="0"/>
                <a:cs typeface="Arial" charset="0"/>
              </a:rPr>
              <a:t>, </a:t>
            </a:r>
            <a:r>
              <a:rPr lang="en-US" altLang="ru-RU" sz="4000" dirty="0" err="1">
                <a:latin typeface="Arial" charset="0"/>
                <a:cs typeface="Arial" charset="0"/>
              </a:rPr>
              <a:t>retsessiv</a:t>
            </a:r>
            <a:r>
              <a:rPr lang="en-US" altLang="ru-RU" sz="4000" dirty="0">
                <a:latin typeface="Arial" charset="0"/>
                <a:cs typeface="Arial" charset="0"/>
              </a:rPr>
              <a:t> </a:t>
            </a:r>
            <a:r>
              <a:rPr lang="en-US" altLang="ru-RU" sz="4000" dirty="0" err="1" smtClean="0">
                <a:latin typeface="Arial" charset="0"/>
                <a:cs typeface="Arial" charset="0"/>
              </a:rPr>
              <a:t>gomozigo-tali</a:t>
            </a:r>
            <a:r>
              <a:rPr lang="en-US" altLang="ru-RU" sz="4000" dirty="0" smtClean="0">
                <a:latin typeface="Arial" charset="0"/>
                <a:cs typeface="Arial" charset="0"/>
              </a:rPr>
              <a:t> </a:t>
            </a:r>
            <a:r>
              <a:rPr lang="en-US" altLang="ru-RU" sz="4000" dirty="0" err="1">
                <a:latin typeface="Arial" charset="0"/>
                <a:cs typeface="Arial" charset="0"/>
              </a:rPr>
              <a:t>formalar</a:t>
            </a:r>
            <a:r>
              <a:rPr lang="en-US" altLang="ru-RU" sz="4000" dirty="0">
                <a:latin typeface="Arial" charset="0"/>
                <a:cs typeface="Arial" charset="0"/>
              </a:rPr>
              <a:t> </a:t>
            </a:r>
            <a:r>
              <a:rPr lang="en-US" altLang="ru-RU" sz="4000" dirty="0" err="1" smtClean="0">
                <a:latin typeface="Arial" charset="0"/>
                <a:cs typeface="Arial" charset="0"/>
              </a:rPr>
              <a:t>so‘tasining</a:t>
            </a:r>
            <a:r>
              <a:rPr lang="en-US" altLang="ru-RU" sz="4000" dirty="0" smtClean="0">
                <a:latin typeface="Arial" charset="0"/>
                <a:cs typeface="Arial" charset="0"/>
              </a:rPr>
              <a:t> </a:t>
            </a:r>
            <a:r>
              <a:rPr lang="en-US" altLang="ru-RU" sz="4000" dirty="0" err="1">
                <a:latin typeface="Arial" charset="0"/>
                <a:cs typeface="Arial" charset="0"/>
              </a:rPr>
              <a:t>uzunligi</a:t>
            </a:r>
            <a:r>
              <a:rPr lang="en-US" altLang="ru-RU" sz="4000" dirty="0">
                <a:latin typeface="Arial" charset="0"/>
                <a:cs typeface="Arial" charset="0"/>
              </a:rPr>
              <a:t> 16 </a:t>
            </a:r>
            <a:r>
              <a:rPr lang="en-US" altLang="ru-RU" sz="4000" dirty="0" err="1">
                <a:latin typeface="Arial" charset="0"/>
                <a:cs typeface="Arial" charset="0"/>
              </a:rPr>
              <a:t>sm</a:t>
            </a:r>
            <a:r>
              <a:rPr lang="en-US" altLang="ru-RU" sz="4000" dirty="0">
                <a:latin typeface="Arial" charset="0"/>
                <a:cs typeface="Arial" charset="0"/>
              </a:rPr>
              <a:t> </a:t>
            </a:r>
            <a:r>
              <a:rPr lang="en-US" altLang="ru-RU" sz="4000" dirty="0" err="1" smtClean="0">
                <a:latin typeface="Arial" charset="0"/>
                <a:cs typeface="Arial" charset="0"/>
              </a:rPr>
              <a:t>bo‘lsa</a:t>
            </a:r>
            <a:r>
              <a:rPr lang="en-US" altLang="ru-RU" sz="4000" dirty="0">
                <a:latin typeface="Arial" charset="0"/>
                <a:cs typeface="Arial" charset="0"/>
              </a:rPr>
              <a:t>, F2 da 20 </a:t>
            </a:r>
            <a:r>
              <a:rPr lang="en-US" altLang="ru-RU" sz="4000" dirty="0" err="1">
                <a:latin typeface="Arial" charset="0"/>
                <a:cs typeface="Arial" charset="0"/>
              </a:rPr>
              <a:t>sm</a:t>
            </a:r>
            <a:r>
              <a:rPr lang="en-US" altLang="ru-RU" sz="4000" dirty="0">
                <a:latin typeface="Arial" charset="0"/>
                <a:cs typeface="Arial" charset="0"/>
              </a:rPr>
              <a:t> li </a:t>
            </a:r>
            <a:r>
              <a:rPr lang="en-US" altLang="ru-RU" sz="4000" dirty="0" err="1" smtClean="0">
                <a:latin typeface="Arial" charset="0"/>
                <a:cs typeface="Arial" charset="0"/>
              </a:rPr>
              <a:t>so‘taga</a:t>
            </a:r>
            <a:r>
              <a:rPr lang="en-US" altLang="ru-RU" sz="4000" dirty="0" smtClean="0">
                <a:latin typeface="Arial" charset="0"/>
                <a:cs typeface="Arial" charset="0"/>
              </a:rPr>
              <a:t> </a:t>
            </a:r>
            <a:r>
              <a:rPr lang="en-US" altLang="ru-RU" sz="4000" dirty="0" err="1">
                <a:latin typeface="Arial" charset="0"/>
                <a:cs typeface="Arial" charset="0"/>
              </a:rPr>
              <a:t>ega</a:t>
            </a:r>
            <a:r>
              <a:rPr lang="en-US" altLang="ru-RU" sz="4000" dirty="0">
                <a:latin typeface="Arial" charset="0"/>
                <a:cs typeface="Arial" charset="0"/>
              </a:rPr>
              <a:t> </a:t>
            </a:r>
            <a:r>
              <a:rPr lang="en-US" altLang="ru-RU" sz="4000" dirty="0" err="1" smtClean="0">
                <a:latin typeface="Arial" charset="0"/>
                <a:cs typeface="Arial" charset="0"/>
              </a:rPr>
              <a:t>bo‘lgan</a:t>
            </a:r>
            <a:r>
              <a:rPr lang="en-US" altLang="ru-RU" sz="4000" dirty="0" smtClean="0">
                <a:latin typeface="Arial" charset="0"/>
                <a:cs typeface="Arial" charset="0"/>
              </a:rPr>
              <a:t> </a:t>
            </a:r>
            <a:r>
              <a:rPr lang="en-US" altLang="ru-RU" sz="4000" dirty="0" err="1" smtClean="0">
                <a:latin typeface="Arial" charset="0"/>
                <a:cs typeface="Arial" charset="0"/>
              </a:rPr>
              <a:t>formalar</a:t>
            </a:r>
            <a:r>
              <a:rPr lang="en-US" altLang="ru-RU" sz="4000" dirty="0" smtClean="0">
                <a:latin typeface="Arial" charset="0"/>
                <a:cs typeface="Arial" charset="0"/>
              </a:rPr>
              <a:t> </a:t>
            </a:r>
            <a:r>
              <a:rPr lang="en-US" altLang="ru-RU" sz="4000" dirty="0" err="1" smtClean="0">
                <a:latin typeface="Arial" charset="0"/>
                <a:cs typeface="Arial" charset="0"/>
              </a:rPr>
              <a:t>naslning</a:t>
            </a:r>
            <a:r>
              <a:rPr lang="en-US" altLang="ru-RU" sz="4000" dirty="0" smtClean="0">
                <a:latin typeface="Arial" charset="0"/>
                <a:cs typeface="Arial" charset="0"/>
              </a:rPr>
              <a:t> </a:t>
            </a:r>
            <a:r>
              <a:rPr lang="en-US" altLang="ru-RU" sz="4000" dirty="0" err="1">
                <a:latin typeface="Arial" charset="0"/>
                <a:cs typeface="Arial" charset="0"/>
              </a:rPr>
              <a:t>necha</a:t>
            </a:r>
            <a:r>
              <a:rPr lang="en-US" altLang="ru-RU" sz="4000" dirty="0">
                <a:latin typeface="Arial" charset="0"/>
                <a:cs typeface="Arial" charset="0"/>
              </a:rPr>
              <a:t> %</a:t>
            </a:r>
            <a:r>
              <a:rPr lang="en-US" altLang="ru-RU" sz="4000" dirty="0" err="1">
                <a:latin typeface="Arial" charset="0"/>
                <a:cs typeface="Arial" charset="0"/>
              </a:rPr>
              <a:t>ni</a:t>
            </a:r>
            <a:r>
              <a:rPr lang="en-US" altLang="ru-RU" sz="4000" dirty="0">
                <a:latin typeface="Arial" charset="0"/>
                <a:cs typeface="Arial" charset="0"/>
              </a:rPr>
              <a:t> </a:t>
            </a:r>
            <a:r>
              <a:rPr lang="en-US" altLang="ru-RU" sz="4000" dirty="0" err="1" smtClean="0">
                <a:latin typeface="Arial" charset="0"/>
                <a:cs typeface="Arial" charset="0"/>
              </a:rPr>
              <a:t>tashkil</a:t>
            </a:r>
            <a:r>
              <a:rPr lang="en-US" altLang="ru-RU" sz="4000" dirty="0" smtClean="0">
                <a:latin typeface="Arial" charset="0"/>
                <a:cs typeface="Arial" charset="0"/>
              </a:rPr>
              <a:t> </a:t>
            </a:r>
            <a:r>
              <a:rPr lang="en-US" altLang="ru-RU" sz="4000" dirty="0" err="1">
                <a:latin typeface="Arial" charset="0"/>
                <a:cs typeface="Arial" charset="0"/>
              </a:rPr>
              <a:t>etadi</a:t>
            </a:r>
            <a:r>
              <a:rPr lang="en-US" altLang="ru-RU" sz="4000" dirty="0">
                <a:latin typeface="Arial" charset="0"/>
                <a:cs typeface="Arial" charset="0"/>
              </a:rPr>
              <a:t>?</a:t>
            </a:r>
          </a:p>
        </p:txBody>
      </p:sp>
      <p:sp>
        <p:nvSpPr>
          <p:cNvPr id="30723" name="Rectangle 2"/>
          <p:cNvSpPr txBox="1">
            <a:spLocks noChangeArrowheads="1"/>
          </p:cNvSpPr>
          <p:nvPr/>
        </p:nvSpPr>
        <p:spPr bwMode="auto">
          <a:xfrm>
            <a:off x="0" y="0"/>
            <a:ext cx="12192000" cy="13604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ru-RU" sz="4400" b="1" dirty="0">
                <a:solidFill>
                  <a:schemeClr val="bg1"/>
                </a:solidFill>
                <a:latin typeface="Arial" charset="0"/>
                <a:cs typeface="Arial" charset="0"/>
              </a:rPr>
              <a:t>O’tilgan </a:t>
            </a:r>
            <a:r>
              <a:rPr lang="en-US" altLang="ru-RU" sz="4400" b="1" dirty="0" err="1">
                <a:solidFill>
                  <a:schemeClr val="bg1"/>
                </a:solidFill>
                <a:latin typeface="Arial" charset="0"/>
                <a:cs typeface="Arial" charset="0"/>
              </a:rPr>
              <a:t>mavzu</a:t>
            </a:r>
            <a:r>
              <a:rPr lang="en-US" altLang="ru-RU" sz="4400" b="1" dirty="0">
                <a:solidFill>
                  <a:schemeClr val="bg1"/>
                </a:solidFill>
                <a:latin typeface="Arial" charset="0"/>
                <a:cs typeface="Arial" charset="0"/>
              </a:rPr>
              <a:t> </a:t>
            </a:r>
            <a:r>
              <a:rPr lang="en-US" altLang="ru-RU" sz="4400" b="1" dirty="0" err="1">
                <a:solidFill>
                  <a:schemeClr val="bg1"/>
                </a:solidFill>
                <a:latin typeface="Arial" charset="0"/>
                <a:cs typeface="Arial" charset="0"/>
              </a:rPr>
              <a:t>yuzasidan</a:t>
            </a:r>
            <a:r>
              <a:rPr lang="en-US" altLang="ru-RU" sz="4400" b="1" dirty="0">
                <a:solidFill>
                  <a:schemeClr val="bg1"/>
                </a:solidFill>
                <a:latin typeface="Arial" charset="0"/>
                <a:cs typeface="Arial" charset="0"/>
              </a:rPr>
              <a:t> </a:t>
            </a:r>
            <a:endParaRPr lang="ru-RU" altLang="ru-RU" sz="4400" b="1" dirty="0">
              <a:solidFill>
                <a:schemeClr val="bg1"/>
              </a:solidFill>
              <a:latin typeface="Arial" charset="0"/>
              <a:cs typeface="Arial" charset="0"/>
            </a:endParaRPr>
          </a:p>
        </p:txBody>
      </p:sp>
      <p:pic>
        <p:nvPicPr>
          <p:cNvPr id="30724"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76000" y="5499600"/>
            <a:ext cx="1016000" cy="135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31505" y="116632"/>
            <a:ext cx="2088232" cy="648072"/>
          </a:xfrm>
          <a:solidFill>
            <a:schemeClr val="accent6">
              <a:lumMod val="20000"/>
              <a:lumOff val="80000"/>
            </a:schemeClr>
          </a:solidFill>
        </p:spPr>
        <p:txBody>
          <a:bodyPr>
            <a:normAutofit fontScale="90000"/>
          </a:bodyPr>
          <a:lstStyle/>
          <a:p>
            <a:pPr algn="ctr"/>
            <a:r>
              <a:rPr lang="uz-Latn-UZ" sz="1800" dirty="0">
                <a:latin typeface="Arial" pitchFamily="34" charset="0"/>
                <a:cs typeface="Arial" pitchFamily="34" charset="0"/>
              </a:rPr>
              <a:t>Polimer ta`sirga oid masalalar yechish</a:t>
            </a:r>
          </a:p>
        </p:txBody>
      </p:sp>
      <mc:AlternateContent xmlns:mc="http://schemas.openxmlformats.org/markup-compatibility/2006" xmlns:a14="http://schemas.microsoft.com/office/drawing/2010/main">
        <mc:Choice Requires="a14">
          <p:sp>
            <p:nvSpPr>
              <p:cNvPr id="5" name="Объект 4"/>
              <p:cNvSpPr>
                <a:spLocks noGrp="1"/>
              </p:cNvSpPr>
              <p:nvPr>
                <p:ph idx="1"/>
              </p:nvPr>
            </p:nvSpPr>
            <p:spPr>
              <a:xfrm>
                <a:off x="3719736" y="116632"/>
                <a:ext cx="7786464" cy="6624736"/>
              </a:xfrm>
              <a:solidFill>
                <a:schemeClr val="accent2">
                  <a:lumMod val="20000"/>
                  <a:lumOff val="80000"/>
                </a:schemeClr>
              </a:solidFill>
            </p:spPr>
            <p:txBody>
              <a:bodyPr anchor="ctr">
                <a:normAutofit fontScale="92500" lnSpcReduction="20000"/>
              </a:bodyPr>
              <a:lstStyle/>
              <a:p>
                <a:pPr marL="0" indent="0" algn="just">
                  <a:buNone/>
                </a:pPr>
                <a:r>
                  <a:rPr lang="uz-Latn-UZ" sz="2000" b="1" dirty="0">
                    <a:latin typeface="Arial" pitchFamily="34" charset="0"/>
                    <a:cs typeface="Arial" pitchFamily="34" charset="0"/>
                  </a:rPr>
                  <a:t>1</a:t>
                </a:r>
                <a:r>
                  <a:rPr lang="uz-Latn-UZ" sz="2000" b="1" dirty="0" smtClean="0">
                    <a:latin typeface="Arial" pitchFamily="34" charset="0"/>
                    <a:cs typeface="Arial" pitchFamily="34" charset="0"/>
                  </a:rPr>
                  <a:t>.</a:t>
                </a:r>
                <a:r>
                  <a:rPr lang="en-US" sz="2000" b="1" dirty="0" smtClean="0">
                    <a:latin typeface="Arial" pitchFamily="34" charset="0"/>
                    <a:cs typeface="Arial" pitchFamily="34" charset="0"/>
                  </a:rPr>
                  <a:t> </a:t>
                </a:r>
                <a:r>
                  <a:rPr lang="uz-Latn-UZ" sz="2000" b="1" dirty="0" smtClean="0">
                    <a:latin typeface="Arial" pitchFamily="34" charset="0"/>
                    <a:cs typeface="Arial" pitchFamily="34" charset="0"/>
                  </a:rPr>
                  <a:t>Polimer </a:t>
                </a:r>
                <a:r>
                  <a:rPr lang="uz-Latn-UZ" sz="2000" b="1" dirty="0">
                    <a:latin typeface="Arial" pitchFamily="34" charset="0"/>
                    <a:cs typeface="Arial" pitchFamily="34" charset="0"/>
                  </a:rPr>
                  <a:t>ta`sirga qisqacha izoh: </a:t>
                </a:r>
              </a:p>
              <a:p>
                <a:pPr marL="0" indent="0" algn="just">
                  <a:buNone/>
                </a:pPr>
                <a:r>
                  <a:rPr lang="uz-Latn-UZ" sz="1800" dirty="0">
                    <a:latin typeface="Arial" pitchFamily="34" charset="0"/>
                    <a:cs typeface="Arial" pitchFamily="34" charset="0"/>
                  </a:rPr>
                  <a:t>      Polimer irsiylanish kumulyativ va nokumulyativ xillarga bo‘linadi. Nokumulyativ polimeriya ko‘proq sifat belgilarni irsiylanishi dominant genlar soniga bog‘liq bo‘lmagan holda namoyon bo‘ladi. Miqdor belgilarning irsiylanishi kumulyativ polimeriya orqali amalga oshadi. Kumulyativ polimeriyada duragaylarda belgining har xil darajada rivojlanishi dominant genlarning soniga bog‘liq bo‘ladi. Kumulyativ polimeriyada fenotip jihatdan nisbat F</a:t>
                </a:r>
                <a:r>
                  <a:rPr lang="uz-Latn-UZ" sz="1200" dirty="0">
                    <a:latin typeface="Arial" pitchFamily="34" charset="0"/>
                    <a:cs typeface="Arial" pitchFamily="34" charset="0"/>
                  </a:rPr>
                  <a:t>2</a:t>
                </a:r>
                <a:r>
                  <a:rPr lang="uz-Latn-UZ" sz="1800" dirty="0">
                    <a:latin typeface="Arial" pitchFamily="34" charset="0"/>
                    <a:cs typeface="Arial" pitchFamily="34" charset="0"/>
                  </a:rPr>
                  <a:t> da 1:4:6:4:1, nokumulyativ </a:t>
                </a:r>
                <a:r>
                  <a:rPr lang="es-ES" sz="1800" dirty="0">
                    <a:latin typeface="Arial" pitchFamily="34" charset="0"/>
                    <a:cs typeface="Arial" pitchFamily="34" charset="0"/>
                  </a:rPr>
                  <a:t>polimeriyada esa 15:1 nisbatda bo‘ladi.</a:t>
                </a:r>
                <a:endParaRPr lang="uz-Latn-UZ" sz="1800" dirty="0">
                  <a:latin typeface="Arial" pitchFamily="34" charset="0"/>
                  <a:cs typeface="Arial" pitchFamily="34" charset="0"/>
                </a:endParaRPr>
              </a:p>
              <a:p>
                <a:pPr marL="0" indent="0" algn="just">
                  <a:buNone/>
                </a:pPr>
                <a:r>
                  <a:rPr lang="uz-Latn-UZ" sz="1800" b="1" dirty="0">
                    <a:latin typeface="Arial" pitchFamily="34" charset="0"/>
                    <a:cs typeface="Arial" pitchFamily="34" charset="0"/>
                  </a:rPr>
                  <a:t>2</a:t>
                </a:r>
                <a:r>
                  <a:rPr lang="uz-Latn-UZ" sz="1800" b="1" dirty="0" smtClean="0">
                    <a:latin typeface="Arial" pitchFamily="34" charset="0"/>
                    <a:cs typeface="Arial" pitchFamily="34" charset="0"/>
                  </a:rPr>
                  <a:t>.</a:t>
                </a:r>
                <a:r>
                  <a:rPr lang="en-US" sz="1800" b="1" dirty="0" smtClean="0">
                    <a:latin typeface="Arial" pitchFamily="34" charset="0"/>
                    <a:cs typeface="Arial" pitchFamily="34" charset="0"/>
                  </a:rPr>
                  <a:t> </a:t>
                </a:r>
                <a:r>
                  <a:rPr lang="uz-Latn-UZ" sz="1800" b="1" dirty="0" smtClean="0">
                    <a:latin typeface="Arial" pitchFamily="34" charset="0"/>
                    <a:cs typeface="Arial" pitchFamily="34" charset="0"/>
                  </a:rPr>
                  <a:t>Genetik </a:t>
                </a:r>
                <a:r>
                  <a:rPr lang="uz-Latn-UZ" sz="1800" b="1" dirty="0">
                    <a:latin typeface="Arial" pitchFamily="34" charset="0"/>
                    <a:cs typeface="Arial" pitchFamily="34" charset="0"/>
                  </a:rPr>
                  <a:t>belgilash:</a:t>
                </a:r>
              </a:p>
              <a:p>
                <a:pPr marL="0" indent="0" algn="just">
                  <a:buNone/>
                </a:pPr>
                <a:r>
                  <a:rPr lang="uz-Latn-UZ" sz="1800" dirty="0">
                    <a:latin typeface="Arial" pitchFamily="34" charset="0"/>
                    <a:cs typeface="Arial" pitchFamily="34" charset="0"/>
                  </a:rPr>
                  <a:t>A1A1A2A2 – 24 sm;  a1a1a2a2 – 16 sm:</a:t>
                </a:r>
              </a:p>
              <a:p>
                <a:pPr marL="0" indent="0" algn="just">
                  <a:buNone/>
                </a:pPr>
                <a:r>
                  <a:rPr lang="uz-Latn-UZ" sz="1800" dirty="0">
                    <a:latin typeface="Arial" pitchFamily="34" charset="0"/>
                    <a:cs typeface="Arial" pitchFamily="34" charset="0"/>
                  </a:rPr>
                  <a:t>3. Har bir gen necha sm uzunlikda ekanligini topamiz: </a:t>
                </a:r>
              </a:p>
              <a:p>
                <a:pPr marL="0" indent="0" algn="just">
                  <a:buNone/>
                </a:pPr>
                <a:r>
                  <a:rPr lang="uz-Latn-UZ" sz="1800" dirty="0">
                    <a:latin typeface="Arial" pitchFamily="34" charset="0"/>
                    <a:cs typeface="Arial" pitchFamily="34" charset="0"/>
                  </a:rPr>
                  <a:t>Dominant gen uzunligi 24/4=6 sm:  retsessiv gen uzunligi 16/4=4 sm:</a:t>
                </a:r>
              </a:p>
              <a:p>
                <a:pPr marL="0" indent="0" algn="just">
                  <a:buNone/>
                </a:pPr>
                <a:r>
                  <a:rPr lang="uz-Latn-UZ" sz="1800" b="1" dirty="0">
                    <a:latin typeface="Arial" pitchFamily="34" charset="0"/>
                    <a:cs typeface="Arial" pitchFamily="34" charset="0"/>
                  </a:rPr>
                  <a:t>4. Gameta olamiz:</a:t>
                </a:r>
              </a:p>
              <a:p>
                <a:pPr marL="0" indent="0" algn="just">
                  <a:buNone/>
                </a:pPr>
                <a:r>
                  <a:rPr lang="uz-Latn-UZ" sz="1800" dirty="0">
                    <a:latin typeface="Arial" pitchFamily="34" charset="0"/>
                    <a:cs typeface="Arial" pitchFamily="34" charset="0"/>
                  </a:rPr>
                  <a:t>A1A1A2A2 → A1A2:    a1a1a2a2 → a1a2  gametalar olinadi.</a:t>
                </a:r>
              </a:p>
              <a:p>
                <a:pPr marL="0" indent="0" algn="just">
                  <a:buNone/>
                </a:pPr>
                <a:r>
                  <a:rPr lang="uz-Latn-UZ" sz="1800" dirty="0">
                    <a:latin typeface="Arial" pitchFamily="34" charset="0"/>
                    <a:cs typeface="Arial" pitchFamily="34" charset="0"/>
                  </a:rPr>
                  <a:t>5.F</a:t>
                </a:r>
                <a:r>
                  <a:rPr lang="uz-Latn-UZ" sz="1300" dirty="0">
                    <a:latin typeface="Arial" pitchFamily="34" charset="0"/>
                    <a:cs typeface="Arial" pitchFamily="34" charset="0"/>
                  </a:rPr>
                  <a:t>1</a:t>
                </a:r>
                <a:r>
                  <a:rPr lang="uz-Latn-UZ" sz="1800" dirty="0">
                    <a:latin typeface="Arial" pitchFamily="34" charset="0"/>
                    <a:cs typeface="Arial" pitchFamily="34" charset="0"/>
                  </a:rPr>
                  <a:t> individlarni aniqlaymiz:</a:t>
                </a:r>
              </a:p>
              <a:p>
                <a:pPr marL="0" indent="0" algn="just">
                  <a:buNone/>
                </a:pPr>
                <a:r>
                  <a:rPr lang="uz-Latn-UZ" sz="1800" dirty="0">
                    <a:latin typeface="Arial" pitchFamily="34" charset="0"/>
                    <a:cs typeface="Arial" pitchFamily="34" charset="0"/>
                  </a:rPr>
                  <a:t>♀A1A2  x ♂a1a2     F1: A1a1A2a2 → (6+6)+(4+4)=20 sm</a:t>
                </a:r>
              </a:p>
              <a:p>
                <a:pPr marL="0" indent="0" algn="just">
                  <a:buNone/>
                </a:pPr>
                <a:r>
                  <a:rPr lang="uz-Latn-UZ" sz="1800" b="1" dirty="0">
                    <a:latin typeface="Arial" pitchFamily="34" charset="0"/>
                    <a:cs typeface="Arial" pitchFamily="34" charset="0"/>
                  </a:rPr>
                  <a:t>6. F</a:t>
                </a:r>
                <a:r>
                  <a:rPr lang="uz-Latn-UZ" sz="1300" b="1" dirty="0">
                    <a:latin typeface="Arial" pitchFamily="34" charset="0"/>
                    <a:cs typeface="Arial" pitchFamily="34" charset="0"/>
                  </a:rPr>
                  <a:t>2</a:t>
                </a:r>
                <a:r>
                  <a:rPr lang="uz-Latn-UZ" sz="1800" b="1" dirty="0">
                    <a:latin typeface="Arial" pitchFamily="34" charset="0"/>
                    <a:cs typeface="Arial" pitchFamily="34" charset="0"/>
                  </a:rPr>
                  <a:t> ni aniqlaymiz:</a:t>
                </a:r>
              </a:p>
              <a:p>
                <a:pPr marL="0" indent="0" algn="just">
                  <a:buNone/>
                </a:pPr>
                <a:r>
                  <a:rPr lang="uz-Latn-UZ" sz="1800" dirty="0">
                    <a:latin typeface="Arial" pitchFamily="34" charset="0"/>
                    <a:cs typeface="Arial" pitchFamily="34" charset="0"/>
                  </a:rPr>
                  <a:t>  ♂\♀          A1A2           A1a2              a1A2                 a1a2</a:t>
                </a:r>
              </a:p>
              <a:p>
                <a:pPr marL="0" indent="0" algn="just">
                  <a:buNone/>
                </a:pPr>
                <a:r>
                  <a:rPr lang="uz-Latn-UZ" sz="1800" dirty="0">
                    <a:latin typeface="Arial" pitchFamily="34" charset="0"/>
                    <a:cs typeface="Arial" pitchFamily="34" charset="0"/>
                  </a:rPr>
                  <a:t>A1A2         24 sm          22 sm               22 sm              20 sm</a:t>
                </a:r>
              </a:p>
              <a:p>
                <a:pPr marL="0" indent="0" algn="just">
                  <a:buNone/>
                </a:pPr>
                <a:r>
                  <a:rPr lang="uz-Latn-UZ" sz="1800" dirty="0">
                    <a:latin typeface="Arial" pitchFamily="34" charset="0"/>
                    <a:cs typeface="Arial" pitchFamily="34" charset="0"/>
                  </a:rPr>
                  <a:t>A1a2          22 sm          20 sm               20 sm              18 sm</a:t>
                </a:r>
              </a:p>
              <a:p>
                <a:pPr marL="0" indent="0" algn="just">
                  <a:buNone/>
                </a:pPr>
                <a:r>
                  <a:rPr lang="uz-Latn-UZ" sz="1800" dirty="0">
                    <a:latin typeface="Arial" pitchFamily="34" charset="0"/>
                    <a:cs typeface="Arial" pitchFamily="34" charset="0"/>
                  </a:rPr>
                  <a:t>a1A2          22 sm          20 sm               20 sm              18 sm</a:t>
                </a:r>
              </a:p>
              <a:p>
                <a:pPr marL="0" indent="0" algn="just">
                  <a:buNone/>
                </a:pPr>
                <a:r>
                  <a:rPr lang="uz-Latn-UZ" sz="1800" dirty="0">
                    <a:latin typeface="Arial" pitchFamily="34" charset="0"/>
                    <a:cs typeface="Arial" pitchFamily="34" charset="0"/>
                  </a:rPr>
                  <a:t>a1a2           20 sm          </a:t>
                </a:r>
                <a:r>
                  <a:rPr lang="uz-Latn-UZ" sz="1800" dirty="0" smtClean="0">
                    <a:latin typeface="Arial" pitchFamily="34" charset="0"/>
                    <a:cs typeface="Arial" pitchFamily="34" charset="0"/>
                  </a:rPr>
                  <a:t>18 </a:t>
                </a:r>
                <a:r>
                  <a:rPr lang="uz-Latn-UZ" sz="1800" dirty="0">
                    <a:latin typeface="Arial" pitchFamily="34" charset="0"/>
                    <a:cs typeface="Arial" pitchFamily="34" charset="0"/>
                  </a:rPr>
                  <a:t>sm              18 sm               16 sm  </a:t>
                </a:r>
              </a:p>
              <a:p>
                <a:pPr marL="0" indent="0" algn="just">
                  <a:buNone/>
                </a:pPr>
                <a:r>
                  <a:rPr lang="uz-Latn-UZ" sz="1800" dirty="0">
                    <a:latin typeface="Arial" pitchFamily="34" charset="0"/>
                    <a:cs typeface="Arial" pitchFamily="34" charset="0"/>
                  </a:rPr>
                  <a:t>16 talik kombinatsiyada so`ta uzunligi 20 sm bo`lgan formalar 6 ekan.</a:t>
                </a:r>
              </a:p>
              <a:p>
                <a:pPr marL="0" indent="0" algn="just">
                  <a:buNone/>
                </a:pPr>
                <a:r>
                  <a:rPr lang="uz-Latn-UZ" sz="1800" dirty="0">
                    <a:latin typeface="Arial" pitchFamily="34" charset="0"/>
                    <a:cs typeface="Arial" pitchFamily="34" charset="0"/>
                  </a:rPr>
                  <a:t>16 ______________100 %</a:t>
                </a:r>
              </a:p>
              <a:p>
                <a:pPr marL="0" indent="0" algn="just">
                  <a:buNone/>
                </a:pPr>
                <a:r>
                  <a:rPr lang="uz-Latn-UZ" sz="1800" dirty="0">
                    <a:latin typeface="Arial" pitchFamily="34" charset="0"/>
                    <a:cs typeface="Arial" pitchFamily="34" charset="0"/>
                  </a:rPr>
                  <a:t>6 _______________ x             x = </a:t>
                </a:r>
                <a14:m>
                  <m:oMath xmlns:m="http://schemas.openxmlformats.org/officeDocument/2006/math">
                    <m:f>
                      <m:fPr>
                        <m:ctrlPr>
                          <a:rPr lang="uz-Latn-UZ" sz="1800" i="1">
                            <a:latin typeface="Cambria Math" panose="02040503050406030204" pitchFamily="18" charset="0"/>
                            <a:cs typeface="Times New Roman"/>
                          </a:rPr>
                        </m:ctrlPr>
                      </m:fPr>
                      <m:num>
                        <m:r>
                          <a:rPr lang="uz-Latn-UZ" sz="1800" i="0">
                            <a:latin typeface="Cambria Math"/>
                            <a:cs typeface="Times New Roman"/>
                          </a:rPr>
                          <m:t>6 </m:t>
                        </m:r>
                        <m:r>
                          <m:rPr>
                            <m:sty m:val="p"/>
                          </m:rPr>
                          <a:rPr lang="uz-Latn-UZ" sz="1800" i="0">
                            <a:latin typeface="Cambria Math"/>
                            <a:cs typeface="Times New Roman"/>
                          </a:rPr>
                          <m:t>x</m:t>
                        </m:r>
                        <m:r>
                          <a:rPr lang="uz-Latn-UZ" sz="1800" i="0">
                            <a:latin typeface="Cambria Math"/>
                            <a:cs typeface="Times New Roman"/>
                          </a:rPr>
                          <m:t> 100%</m:t>
                        </m:r>
                      </m:num>
                      <m:den>
                        <m:r>
                          <a:rPr lang="uz-Latn-UZ" sz="1800" i="0">
                            <a:latin typeface="Cambria Math"/>
                            <a:cs typeface="Times New Roman"/>
                          </a:rPr>
                          <m:t>16</m:t>
                        </m:r>
                      </m:den>
                    </m:f>
                  </m:oMath>
                </a14:m>
                <a:r>
                  <a:rPr lang="uz-Latn-UZ" sz="1800" dirty="0">
                    <a:latin typeface="Arial" pitchFamily="34" charset="0"/>
                    <a:cs typeface="Arial" pitchFamily="34" charset="0"/>
                  </a:rPr>
                  <a:t> = 37,5%          </a:t>
                </a:r>
                <a:r>
                  <a:rPr lang="uz-Latn-UZ" sz="1800" b="1" dirty="0">
                    <a:latin typeface="Arial" pitchFamily="34" charset="0"/>
                    <a:cs typeface="Arial" pitchFamily="34" charset="0"/>
                  </a:rPr>
                  <a:t>J: </a:t>
                </a:r>
                <a:r>
                  <a:rPr lang="uz-Latn-UZ" sz="1800" dirty="0">
                    <a:latin typeface="Arial" pitchFamily="34" charset="0"/>
                    <a:cs typeface="Arial" pitchFamily="34" charset="0"/>
                  </a:rPr>
                  <a:t>37,5</a:t>
                </a:r>
                <a:r>
                  <a:rPr lang="uz-Latn-UZ" sz="1800" dirty="0" smtClean="0">
                    <a:latin typeface="Arial" pitchFamily="34" charset="0"/>
                    <a:cs typeface="Arial" pitchFamily="34" charset="0"/>
                  </a:rPr>
                  <a:t>%</a:t>
                </a:r>
                <a:endParaRPr lang="uz-Latn-UZ" sz="1800" dirty="0">
                  <a:latin typeface="Arial" pitchFamily="34" charset="0"/>
                  <a:cs typeface="Arial" pitchFamily="34" charset="0"/>
                </a:endParaRPr>
              </a:p>
            </p:txBody>
          </p:sp>
        </mc:Choice>
        <mc:Fallback xmlns="">
          <p:sp>
            <p:nvSpPr>
              <p:cNvPr id="5" name="Объект 4"/>
              <p:cNvSpPr>
                <a:spLocks noGrp="1" noRot="1" noChangeAspect="1" noMove="1" noResize="1" noEditPoints="1" noAdjustHandles="1" noChangeArrowheads="1" noChangeShapeType="1" noTextEdit="1"/>
              </p:cNvSpPr>
              <p:nvPr>
                <p:ph idx="1"/>
              </p:nvPr>
            </p:nvSpPr>
            <p:spPr>
              <a:xfrm>
                <a:off x="3719736" y="116632"/>
                <a:ext cx="7786464" cy="6624736"/>
              </a:xfrm>
              <a:blipFill rotWithShape="1">
                <a:blip r:embed="rId2"/>
                <a:stretch>
                  <a:fillRect l="-704" r="-469"/>
                </a:stretch>
              </a:blipFill>
            </p:spPr>
            <p:txBody>
              <a:bodyPr/>
              <a:lstStyle/>
              <a:p>
                <a:r>
                  <a:rPr lang="ru-RU">
                    <a:noFill/>
                  </a:rPr>
                  <a:t> </a:t>
                </a:r>
              </a:p>
            </p:txBody>
          </p:sp>
        </mc:Fallback>
      </mc:AlternateContent>
      <p:sp>
        <p:nvSpPr>
          <p:cNvPr id="6" name="Текст 5"/>
          <p:cNvSpPr>
            <a:spLocks noGrp="1"/>
          </p:cNvSpPr>
          <p:nvPr>
            <p:ph type="body" sz="half" idx="2"/>
          </p:nvPr>
        </p:nvSpPr>
        <p:spPr>
          <a:xfrm>
            <a:off x="1631506" y="692696"/>
            <a:ext cx="2088231" cy="6048672"/>
          </a:xfrm>
          <a:solidFill>
            <a:schemeClr val="bg2"/>
          </a:solidFill>
        </p:spPr>
        <p:txBody>
          <a:bodyPr>
            <a:normAutofit/>
          </a:bodyPr>
          <a:lstStyle/>
          <a:p>
            <a:pPr algn="ctr"/>
            <a:r>
              <a:rPr lang="uz-Latn-UZ" sz="1500" dirty="0" smtClean="0">
                <a:latin typeface="Arial" pitchFamily="34" charset="0"/>
                <a:cs typeface="Arial" pitchFamily="34" charset="0"/>
              </a:rPr>
              <a:t>Makkajo`xori </a:t>
            </a:r>
            <a:r>
              <a:rPr lang="uz-Latn-UZ" sz="1500" dirty="0">
                <a:latin typeface="Arial" pitchFamily="34" charset="0"/>
                <a:cs typeface="Arial" pitchFamily="34" charset="0"/>
              </a:rPr>
              <a:t>so`ta-sining uzunligi bir juft polimer genlar </a:t>
            </a:r>
          </a:p>
          <a:p>
            <a:pPr algn="ctr"/>
            <a:r>
              <a:rPr lang="uz-Latn-UZ" sz="1500" dirty="0">
                <a:latin typeface="Arial" pitchFamily="34" charset="0"/>
                <a:cs typeface="Arial" pitchFamily="34" charset="0"/>
              </a:rPr>
              <a:t>(A1 va A2) bilan belgilanadi. Dominant gomozigotali formalar so`tasining uzunligi  24 sm, retsessiv  gomozigo-tali formalar so`tasining uzunligi 16 sm bo`lsa, F</a:t>
            </a:r>
            <a:r>
              <a:rPr lang="uz-Latn-UZ" sz="1100" dirty="0">
                <a:latin typeface="Arial" pitchFamily="34" charset="0"/>
                <a:cs typeface="Arial" pitchFamily="34" charset="0"/>
              </a:rPr>
              <a:t>2</a:t>
            </a:r>
            <a:r>
              <a:rPr lang="uz-Latn-UZ" sz="1500" dirty="0">
                <a:latin typeface="Arial" pitchFamily="34" charset="0"/>
                <a:cs typeface="Arial" pitchFamily="34" charset="0"/>
              </a:rPr>
              <a:t> da 20 sm li so`taga ega  bo`lgan  formalar  naslning necha %ni  tashkil etadi?</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1" y="4437112"/>
            <a:ext cx="182976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7233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14" end="1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7" end="17"/>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1" y="0"/>
            <a:ext cx="10972800" cy="1143000"/>
          </a:xfrm>
        </p:spPr>
        <p:txBody>
          <a:bodyPr/>
          <a:lstStyle/>
          <a:p>
            <a:r>
              <a:rPr lang="pt-BR" sz="3200" dirty="0"/>
              <a:t>Genlarning birikkan holda irsiylanishi</a:t>
            </a:r>
          </a:p>
        </p:txBody>
      </p:sp>
      <p:sp>
        <p:nvSpPr>
          <p:cNvPr id="4" name="Объект 3"/>
          <p:cNvSpPr>
            <a:spLocks noGrp="1"/>
          </p:cNvSpPr>
          <p:nvPr>
            <p:ph sz="half" idx="3"/>
          </p:nvPr>
        </p:nvSpPr>
        <p:spPr>
          <a:xfrm>
            <a:off x="468614" y="1629662"/>
            <a:ext cx="11360167" cy="3877985"/>
          </a:xfrm>
        </p:spPr>
        <p:txBody>
          <a:bodyPr/>
          <a:lstStyle/>
          <a:p>
            <a:pPr marL="0" indent="531813" algn="just">
              <a:spcBef>
                <a:spcPts val="0"/>
              </a:spcBef>
              <a:spcAft>
                <a:spcPts val="0"/>
              </a:spcAft>
              <a:buNone/>
            </a:pPr>
            <a:r>
              <a:rPr lang="en-US" sz="3600" dirty="0" err="1">
                <a:solidFill>
                  <a:srgbClr val="002060"/>
                </a:solidFill>
                <a:latin typeface="Arial" panose="020B0604020202020204" pitchFamily="34" charset="0"/>
                <a:cs typeface="Arial" panose="020B0604020202020204" pitchFamily="34" charset="0"/>
              </a:rPr>
              <a:t>Organizmda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genlar</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juda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ko’p</a:t>
            </a:r>
            <a:r>
              <a:rPr lang="en-US" sz="3600" dirty="0">
                <a:solidFill>
                  <a:srgbClr val="002060"/>
                </a:solidFill>
                <a:latin typeface="Arial" panose="020B0604020202020204" pitchFamily="34" charset="0"/>
                <a:cs typeface="Arial" panose="020B0604020202020204" pitchFamily="34" charset="0"/>
              </a:rPr>
              <a:t> , </a:t>
            </a:r>
            <a:r>
              <a:rPr lang="en-US" sz="3600" dirty="0" err="1">
                <a:solidFill>
                  <a:srgbClr val="002060"/>
                </a:solidFill>
                <a:latin typeface="Arial" panose="020B0604020202020204" pitchFamily="34" charset="0"/>
                <a:cs typeface="Arial" panose="020B0604020202020204" pitchFamily="34" charset="0"/>
              </a:rPr>
              <a:t>xromosomalar</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soni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esa</a:t>
            </a:r>
            <a:r>
              <a:rPr lang="en-US" sz="3600" dirty="0">
                <a:solidFill>
                  <a:srgbClr val="002060"/>
                </a:solidFill>
                <a:latin typeface="Arial" panose="020B0604020202020204" pitchFamily="34" charset="0"/>
                <a:cs typeface="Arial" panose="020B0604020202020204" pitchFamily="34" charset="0"/>
              </a:rPr>
              <a:t> oz. </a:t>
            </a:r>
            <a:r>
              <a:rPr lang="en-US" sz="3600" dirty="0" err="1">
                <a:solidFill>
                  <a:srgbClr val="002060"/>
                </a:solidFill>
                <a:latin typeface="Arial" panose="020B0604020202020204" pitchFamily="34" charset="0"/>
                <a:cs typeface="Arial" panose="020B0604020202020204" pitchFamily="34" charset="0"/>
              </a:rPr>
              <a:t>Bitta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xromosomada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juda</a:t>
            </a:r>
            <a:r>
              <a:rPr lang="en-US" sz="3600" dirty="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Arial" panose="020B0604020202020204" pitchFamily="34" charset="0"/>
                <a:cs typeface="Arial" panose="020B0604020202020204" pitchFamily="34" charset="0"/>
              </a:rPr>
              <a:t>ko’p</a:t>
            </a:r>
            <a:r>
              <a:rPr lang="en-US" sz="3600" dirty="0" smtClean="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Arial" panose="020B0604020202020204" pitchFamily="34" charset="0"/>
                <a:cs typeface="Arial" panose="020B0604020202020204" pitchFamily="34" charset="0"/>
              </a:rPr>
              <a:t>genlar</a:t>
            </a:r>
            <a:r>
              <a:rPr lang="en-US" sz="3600" dirty="0" smtClean="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joylashadi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Bunday</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genlar</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birikkan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genlar</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deyiladi</a:t>
            </a:r>
            <a:r>
              <a:rPr lang="en-US" sz="3600" dirty="0">
                <a:solidFill>
                  <a:srgbClr val="002060"/>
                </a:solidFill>
                <a:latin typeface="Arial" panose="020B0604020202020204" pitchFamily="34" charset="0"/>
                <a:cs typeface="Arial" panose="020B0604020202020204" pitchFamily="34" charset="0"/>
              </a:rPr>
              <a:t>.</a:t>
            </a:r>
          </a:p>
          <a:p>
            <a:pPr marL="0" indent="531813" algn="just">
              <a:spcBef>
                <a:spcPts val="0"/>
              </a:spcBef>
              <a:spcAft>
                <a:spcPts val="0"/>
              </a:spcAft>
              <a:buNone/>
            </a:pPr>
            <a:r>
              <a:rPr lang="en-US" sz="3600" dirty="0">
                <a:solidFill>
                  <a:srgbClr val="002060"/>
                </a:solidFill>
                <a:latin typeface="Arial" panose="020B0604020202020204" pitchFamily="34" charset="0"/>
                <a:cs typeface="Arial" panose="020B0604020202020204" pitchFamily="34" charset="0"/>
              </a:rPr>
              <a:t> A </a:t>
            </a:r>
            <a:r>
              <a:rPr lang="en-US" sz="3600" dirty="0" err="1">
                <a:solidFill>
                  <a:srgbClr val="002060"/>
                </a:solidFill>
                <a:latin typeface="Arial" panose="020B0604020202020204" pitchFamily="34" charset="0"/>
                <a:cs typeface="Arial" panose="020B0604020202020204" pitchFamily="34" charset="0"/>
              </a:rPr>
              <a:t>birikkan</a:t>
            </a:r>
            <a:endParaRPr lang="en-US" sz="3600" dirty="0">
              <a:solidFill>
                <a:srgbClr val="002060"/>
              </a:solidFill>
              <a:latin typeface="Arial" panose="020B0604020202020204" pitchFamily="34" charset="0"/>
              <a:cs typeface="Arial" panose="020B0604020202020204" pitchFamily="34" charset="0"/>
            </a:endParaRPr>
          </a:p>
          <a:p>
            <a:pPr marL="0" indent="531813" algn="just">
              <a:spcBef>
                <a:spcPts val="0"/>
              </a:spcBef>
              <a:spcAft>
                <a:spcPts val="0"/>
              </a:spcAft>
              <a:buNone/>
            </a:pPr>
            <a:r>
              <a:rPr lang="en-US" sz="3600" dirty="0">
                <a:solidFill>
                  <a:srgbClr val="002060"/>
                </a:solidFill>
                <a:latin typeface="Arial" panose="020B0604020202020204" pitchFamily="34" charset="0"/>
                <a:cs typeface="Arial" panose="020B0604020202020204" pitchFamily="34" charset="0"/>
              </a:rPr>
              <a:t> B </a:t>
            </a:r>
            <a:r>
              <a:rPr lang="en-US" sz="3600" dirty="0" err="1">
                <a:solidFill>
                  <a:srgbClr val="002060"/>
                </a:solidFill>
                <a:latin typeface="Arial" panose="020B0604020202020204" pitchFamily="34" charset="0"/>
                <a:cs typeface="Arial" panose="020B0604020202020204" pitchFamily="34" charset="0"/>
              </a:rPr>
              <a:t>genlar</a:t>
            </a:r>
            <a:endParaRPr lang="en-US" sz="3600" dirty="0">
              <a:solidFill>
                <a:srgbClr val="002060"/>
              </a:solidFill>
              <a:latin typeface="Arial" panose="020B0604020202020204" pitchFamily="34" charset="0"/>
              <a:cs typeface="Arial" panose="020B0604020202020204" pitchFamily="34" charset="0"/>
            </a:endParaRPr>
          </a:p>
          <a:p>
            <a:pPr marL="0" indent="531813" algn="just">
              <a:spcBef>
                <a:spcPts val="0"/>
              </a:spcBef>
              <a:spcAft>
                <a:spcPts val="0"/>
              </a:spcAft>
              <a:buNone/>
            </a:pPr>
            <a:r>
              <a:rPr lang="en-US" sz="3600" dirty="0">
                <a:solidFill>
                  <a:srgbClr val="002060"/>
                </a:solidFill>
                <a:latin typeface="Arial" panose="020B0604020202020204" pitchFamily="34" charset="0"/>
                <a:cs typeface="Arial" panose="020B0604020202020204" pitchFamily="34" charset="0"/>
              </a:rPr>
              <a:t> a </a:t>
            </a:r>
            <a:r>
              <a:rPr lang="en-US" sz="3600" dirty="0" err="1">
                <a:solidFill>
                  <a:srgbClr val="002060"/>
                </a:solidFill>
                <a:latin typeface="Arial" panose="020B0604020202020204" pitchFamily="34" charset="0"/>
                <a:cs typeface="Arial" panose="020B0604020202020204" pitchFamily="34" charset="0"/>
              </a:rPr>
              <a:t>birikkan</a:t>
            </a:r>
            <a:endParaRPr lang="en-US" sz="3600" dirty="0">
              <a:solidFill>
                <a:srgbClr val="002060"/>
              </a:solidFill>
              <a:latin typeface="Arial" panose="020B0604020202020204" pitchFamily="34" charset="0"/>
              <a:cs typeface="Arial" panose="020B0604020202020204" pitchFamily="34" charset="0"/>
            </a:endParaRPr>
          </a:p>
          <a:p>
            <a:pPr marL="0" indent="531813" algn="just">
              <a:spcBef>
                <a:spcPts val="0"/>
              </a:spcBef>
              <a:spcAft>
                <a:spcPts val="0"/>
              </a:spcAft>
              <a:buNone/>
            </a:pPr>
            <a:r>
              <a:rPr lang="en-US" sz="3600" dirty="0">
                <a:solidFill>
                  <a:srgbClr val="002060"/>
                </a:solidFill>
                <a:latin typeface="Arial" panose="020B0604020202020204" pitchFamily="34" charset="0"/>
                <a:cs typeface="Arial" panose="020B0604020202020204" pitchFamily="34" charset="0"/>
              </a:rPr>
              <a:t> b </a:t>
            </a:r>
            <a:r>
              <a:rPr lang="en-US" sz="3600" dirty="0" err="1">
                <a:solidFill>
                  <a:srgbClr val="002060"/>
                </a:solidFill>
                <a:latin typeface="Arial" panose="020B0604020202020204" pitchFamily="34" charset="0"/>
                <a:cs typeface="Arial" panose="020B0604020202020204" pitchFamily="34" charset="0"/>
              </a:rPr>
              <a:t>genlar</a:t>
            </a:r>
            <a:r>
              <a:rPr lang="en-US" sz="3600" dirty="0">
                <a:solidFill>
                  <a:srgbClr val="002060"/>
                </a:solidFill>
                <a:latin typeface="Arial" panose="020B0604020202020204" pitchFamily="34" charset="0"/>
                <a:cs typeface="Arial" panose="020B0604020202020204" pitchFamily="34" charset="0"/>
              </a:rPr>
              <a:t>.</a:t>
            </a:r>
            <a:endParaRPr lang="en-US" sz="3600" dirty="0">
              <a:solidFill>
                <a:srgbClr val="002060"/>
              </a:solidFill>
              <a:latin typeface="Arial" panose="020B0604020202020204" pitchFamily="34" charset="0"/>
              <a:cs typeface="Arial" panose="020B0604020202020204" pitchFamily="34" charset="0"/>
            </a:endParaRPr>
          </a:p>
        </p:txBody>
      </p:sp>
      <p:sp>
        <p:nvSpPr>
          <p:cNvPr id="6" name="Прямоугольник 5"/>
          <p:cNvSpPr/>
          <p:nvPr/>
        </p:nvSpPr>
        <p:spPr>
          <a:xfrm>
            <a:off x="5971607" y="3244334"/>
            <a:ext cx="248786" cy="369332"/>
          </a:xfrm>
          <a:prstGeom prst="rect">
            <a:avLst/>
          </a:prstGeom>
        </p:spPr>
        <p:txBody>
          <a:bodyPr wrap="none">
            <a:spAutoFit/>
          </a:bodyPr>
          <a:lstStyle/>
          <a:p>
            <a:r>
              <a:rPr lang="ru-RU" dirty="0"/>
              <a:t> </a:t>
            </a:r>
          </a:p>
        </p:txBody>
      </p:sp>
    </p:spTree>
    <p:extLst>
      <p:ext uri="{BB962C8B-B14F-4D97-AF65-F5344CB8AC3E}">
        <p14:creationId xmlns:p14="http://schemas.microsoft.com/office/powerpoint/2010/main" val="3437815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1" y="0"/>
            <a:ext cx="10972800" cy="1143000"/>
          </a:xfrm>
        </p:spPr>
        <p:txBody>
          <a:bodyPr/>
          <a:lstStyle/>
          <a:p>
            <a:r>
              <a:rPr lang="en-US" sz="4000" dirty="0"/>
              <a:t>Genlarning </a:t>
            </a:r>
            <a:r>
              <a:rPr lang="en-US" sz="4000" dirty="0" err="1"/>
              <a:t>birikkan</a:t>
            </a:r>
            <a:r>
              <a:rPr lang="en-US" sz="4000" dirty="0"/>
              <a:t> </a:t>
            </a:r>
            <a:r>
              <a:rPr lang="en-US" sz="4000" dirty="0" err="1"/>
              <a:t>holda</a:t>
            </a:r>
            <a:r>
              <a:rPr lang="en-US" sz="4000" dirty="0"/>
              <a:t> </a:t>
            </a:r>
            <a:r>
              <a:rPr lang="en-US" sz="4000" dirty="0" err="1"/>
              <a:t>irsiylanishi</a:t>
            </a:r>
            <a:endParaRPr lang="ru-RU" sz="3600" dirty="0"/>
          </a:p>
        </p:txBody>
      </p:sp>
      <p:sp>
        <p:nvSpPr>
          <p:cNvPr id="4" name="Объект 3"/>
          <p:cNvSpPr>
            <a:spLocks noGrp="1"/>
          </p:cNvSpPr>
          <p:nvPr>
            <p:ph sz="half" idx="3"/>
          </p:nvPr>
        </p:nvSpPr>
        <p:spPr>
          <a:xfrm>
            <a:off x="300942" y="1459230"/>
            <a:ext cx="5919451" cy="2585323"/>
          </a:xfrm>
        </p:spPr>
        <p:txBody>
          <a:bodyPr/>
          <a:lstStyle/>
          <a:p>
            <a:pPr marL="0" indent="449263" algn="just">
              <a:spcBef>
                <a:spcPts val="0"/>
              </a:spcBef>
              <a:spcAft>
                <a:spcPts val="0"/>
              </a:spcAft>
              <a:buNone/>
            </a:pPr>
            <a:r>
              <a:rPr lang="en-US" sz="2400" b="1" dirty="0">
                <a:solidFill>
                  <a:schemeClr val="tx2"/>
                </a:solidFill>
                <a:latin typeface="Arial" panose="020B0604020202020204" pitchFamily="34" charset="0"/>
                <a:cs typeface="Arial" panose="020B0604020202020204" pitchFamily="34" charset="0"/>
              </a:rPr>
              <a:t>Bu </a:t>
            </a:r>
            <a:r>
              <a:rPr lang="en-US" sz="2400" b="1" dirty="0" err="1">
                <a:solidFill>
                  <a:schemeClr val="tx2"/>
                </a:solidFill>
                <a:latin typeface="Arial" panose="020B0604020202020204" pitchFamily="34" charset="0"/>
                <a:cs typeface="Arial" panose="020B0604020202020204" pitchFamily="34" charset="0"/>
              </a:rPr>
              <a:t>birikkan</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genlar</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nasldan-naslga</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o’tishda</a:t>
            </a:r>
            <a:r>
              <a:rPr lang="en-US" sz="2400" b="1" dirty="0">
                <a:solidFill>
                  <a:schemeClr val="tx2"/>
                </a:solidFill>
                <a:latin typeface="Arial" panose="020B0604020202020204" pitchFamily="34" charset="0"/>
                <a:cs typeface="Arial" panose="020B0604020202020204" pitchFamily="34" charset="0"/>
              </a:rPr>
              <a:t> ham </a:t>
            </a:r>
            <a:r>
              <a:rPr lang="en-US" sz="2400" b="1" dirty="0" err="1">
                <a:solidFill>
                  <a:schemeClr val="tx2"/>
                </a:solidFill>
                <a:latin typeface="Arial" panose="020B0604020202020204" pitchFamily="34" charset="0"/>
                <a:cs typeface="Arial" panose="020B0604020202020204" pitchFamily="34" charset="0"/>
              </a:rPr>
              <a:t>birikkanligicha</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o’tadi</a:t>
            </a:r>
            <a:r>
              <a:rPr lang="en-US" sz="2400" b="1" dirty="0">
                <a:solidFill>
                  <a:schemeClr val="tx2"/>
                </a:solidFill>
                <a:latin typeface="Arial" panose="020B0604020202020204" pitchFamily="34" charset="0"/>
                <a:cs typeface="Arial" panose="020B0604020202020204" pitchFamily="34" charset="0"/>
              </a:rPr>
              <a:t>. </a:t>
            </a:r>
            <a:r>
              <a:rPr lang="ru-RU" sz="2400" b="1" dirty="0" smtClean="0">
                <a:solidFill>
                  <a:schemeClr val="tx2"/>
                </a:solidFill>
                <a:latin typeface="Arial" panose="020B0604020202020204" pitchFamily="34" charset="0"/>
                <a:cs typeface="Arial" panose="020B0604020202020204" pitchFamily="34" charset="0"/>
              </a:rPr>
              <a:t> </a:t>
            </a:r>
            <a:r>
              <a:rPr lang="en-US" sz="2400" b="1" dirty="0" err="1" smtClean="0">
                <a:solidFill>
                  <a:schemeClr val="tx2"/>
                </a:solidFill>
                <a:latin typeface="Arial" panose="020B0604020202020204" pitchFamily="34" charset="0"/>
                <a:cs typeface="Arial" panose="020B0604020202020204" pitchFamily="34" charset="0"/>
              </a:rPr>
              <a:t>Buni</a:t>
            </a:r>
            <a:r>
              <a:rPr lang="en-US" sz="2400" b="1" dirty="0" smtClean="0">
                <a:solidFill>
                  <a:schemeClr val="tx2"/>
                </a:solidFill>
                <a:latin typeface="Arial" panose="020B0604020202020204" pitchFamily="34" charset="0"/>
                <a:cs typeface="Arial" panose="020B0604020202020204" pitchFamily="34" charset="0"/>
              </a:rPr>
              <a:t> Tomas Morgan </a:t>
            </a:r>
            <a:r>
              <a:rPr lang="en-US" sz="2400" b="1" dirty="0" err="1">
                <a:solidFill>
                  <a:schemeClr val="tx2"/>
                </a:solidFill>
                <a:latin typeface="Arial" panose="020B0604020202020204" pitchFamily="34" charset="0"/>
                <a:cs typeface="Arial" panose="020B0604020202020204" pitchFamily="34" charset="0"/>
              </a:rPr>
              <a:t>o’rgangan</a:t>
            </a:r>
            <a:r>
              <a:rPr lang="en-US" sz="2400" b="1" dirty="0" smtClean="0">
                <a:solidFill>
                  <a:schemeClr val="tx2"/>
                </a:solidFill>
                <a:latin typeface="Arial" panose="020B0604020202020204" pitchFamily="34" charset="0"/>
                <a:cs typeface="Arial" panose="020B0604020202020204" pitchFamily="34" charset="0"/>
              </a:rPr>
              <a:t>. </a:t>
            </a:r>
            <a:r>
              <a:rPr lang="en-US" sz="2400" b="1" dirty="0">
                <a:solidFill>
                  <a:schemeClr val="tx2"/>
                </a:solidFill>
                <a:latin typeface="Arial" panose="020B0604020202020204" pitchFamily="34" charset="0"/>
                <a:cs typeface="Arial" panose="020B0604020202020204" pitchFamily="34" charset="0"/>
              </a:rPr>
              <a:t>U </a:t>
            </a:r>
            <a:r>
              <a:rPr lang="en-US" sz="2400" b="1" dirty="0" err="1">
                <a:solidFill>
                  <a:schemeClr val="tx2"/>
                </a:solidFill>
                <a:latin typeface="Arial" panose="020B0604020202020204" pitchFamily="34" charset="0"/>
                <a:cs typeface="Arial" panose="020B0604020202020204" pitchFamily="34" charset="0"/>
              </a:rPr>
              <a:t>tajribalarini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drozofila</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pashshasida</a:t>
            </a:r>
            <a:r>
              <a:rPr lang="en-US" sz="2400" b="1" dirty="0">
                <a:solidFill>
                  <a:schemeClr val="tx2"/>
                </a:solidFill>
                <a:latin typeface="Arial" panose="020B0604020202020204" pitchFamily="34" charset="0"/>
                <a:cs typeface="Arial" panose="020B0604020202020204" pitchFamily="34" charset="0"/>
              </a:rPr>
              <a:t> </a:t>
            </a:r>
            <a:r>
              <a:rPr lang="en-US" sz="2400" b="1" dirty="0" err="1" smtClean="0">
                <a:solidFill>
                  <a:schemeClr val="tx2"/>
                </a:solidFill>
                <a:latin typeface="Arial" panose="020B0604020202020204" pitchFamily="34" charset="0"/>
                <a:cs typeface="Arial" panose="020B0604020202020204" pitchFamily="34" charset="0"/>
              </a:rPr>
              <a:t>kuzatgan.Tanasi</a:t>
            </a:r>
            <a:r>
              <a:rPr lang="en-US" sz="2400" b="1" dirty="0" smtClean="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kulrang</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qanoti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uzun</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pashsha</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tanasi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qora</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qanoti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kalta</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bilan</a:t>
            </a:r>
            <a:r>
              <a:rPr lang="en-US" sz="2400" b="1" dirty="0">
                <a:solidFill>
                  <a:schemeClr val="tx2"/>
                </a:solidFill>
                <a:latin typeface="Arial" panose="020B0604020202020204" pitchFamily="34" charset="0"/>
                <a:cs typeface="Arial" panose="020B0604020202020204" pitchFamily="34" charset="0"/>
              </a:rPr>
              <a:t> </a:t>
            </a:r>
            <a:r>
              <a:rPr lang="ru-RU" sz="2400" b="1" dirty="0" smtClean="0">
                <a:solidFill>
                  <a:schemeClr val="tx2"/>
                </a:solidFill>
                <a:latin typeface="Arial" panose="020B0604020202020204" pitchFamily="34" charset="0"/>
                <a:cs typeface="Arial" panose="020B0604020202020204" pitchFamily="34" charset="0"/>
              </a:rPr>
              <a:t> </a:t>
            </a:r>
            <a:r>
              <a:rPr lang="en-US" sz="2400" b="1" dirty="0" err="1" smtClean="0">
                <a:solidFill>
                  <a:schemeClr val="tx2"/>
                </a:solidFill>
                <a:latin typeface="Arial" panose="020B0604020202020204" pitchFamily="34" charset="0"/>
                <a:cs typeface="Arial" panose="020B0604020202020204" pitchFamily="34" charset="0"/>
              </a:rPr>
              <a:t>chatishtirilganda</a:t>
            </a:r>
            <a:r>
              <a:rPr lang="en-US" sz="2400" b="1" dirty="0" smtClean="0">
                <a:solidFill>
                  <a:schemeClr val="tx2"/>
                </a:solidFill>
                <a:latin typeface="Arial" panose="020B0604020202020204" pitchFamily="34" charset="0"/>
                <a:cs typeface="Arial" panose="020B0604020202020204" pitchFamily="34" charset="0"/>
              </a:rPr>
              <a:t> F1duragaylarini </a:t>
            </a:r>
            <a:r>
              <a:rPr lang="en-US" sz="2400" b="1" dirty="0" err="1">
                <a:solidFill>
                  <a:schemeClr val="tx2"/>
                </a:solidFill>
                <a:latin typeface="Arial" panose="020B0604020202020204" pitchFamily="34" charset="0"/>
                <a:cs typeface="Arial" panose="020B0604020202020204" pitchFamily="34" charset="0"/>
              </a:rPr>
              <a:t>tanasi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kulrang</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qanoti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uzun</a:t>
            </a:r>
            <a:r>
              <a:rPr lang="en-US" sz="2400" b="1" dirty="0">
                <a:solidFill>
                  <a:schemeClr val="tx2"/>
                </a:solidFill>
                <a:latin typeface="Arial" panose="020B0604020202020204" pitchFamily="34" charset="0"/>
                <a:cs typeface="Arial" panose="020B0604020202020204" pitchFamily="34" charset="0"/>
              </a:rPr>
              <a:t> </a:t>
            </a:r>
            <a:r>
              <a:rPr lang="en-US" sz="2400" b="1" dirty="0" err="1" smtClean="0">
                <a:solidFill>
                  <a:schemeClr val="tx2"/>
                </a:solidFill>
                <a:latin typeface="Arial" panose="020B0604020202020204" pitchFamily="34" charset="0"/>
                <a:cs typeface="Arial" panose="020B0604020202020204" pitchFamily="34" charset="0"/>
              </a:rPr>
              <a:t>bo’ladi</a:t>
            </a:r>
            <a:r>
              <a:rPr lang="ru-RU" sz="2400" b="1" dirty="0">
                <a:solidFill>
                  <a:schemeClr val="tx2"/>
                </a:solidFill>
                <a:latin typeface="Arial" panose="020B0604020202020204" pitchFamily="34" charset="0"/>
                <a:cs typeface="Arial" panose="020B0604020202020204" pitchFamily="34" charset="0"/>
              </a:rPr>
              <a:t>.</a:t>
            </a:r>
            <a:endParaRPr lang="ru-RU" sz="2400" dirty="0">
              <a:solidFill>
                <a:schemeClr val="tx2"/>
              </a:solidFill>
              <a:latin typeface="Arial" panose="020B0604020202020204" pitchFamily="34" charset="0"/>
              <a:cs typeface="Arial" panose="020B0604020202020204" pitchFamily="34" charset="0"/>
            </a:endParaRPr>
          </a:p>
        </p:txBody>
      </p:sp>
      <p:sp>
        <p:nvSpPr>
          <p:cNvPr id="6" name="Прямоугольник 5"/>
          <p:cNvSpPr/>
          <p:nvPr/>
        </p:nvSpPr>
        <p:spPr>
          <a:xfrm>
            <a:off x="5971607" y="3244334"/>
            <a:ext cx="248786" cy="369332"/>
          </a:xfrm>
          <a:prstGeom prst="rect">
            <a:avLst/>
          </a:prstGeom>
        </p:spPr>
        <p:txBody>
          <a:bodyPr wrap="none">
            <a:spAutoFit/>
          </a:bodyPr>
          <a:lstStyle/>
          <a:p>
            <a:r>
              <a:rPr lang="ru-RU" dirty="0"/>
              <a:t> </a:t>
            </a:r>
          </a:p>
        </p:txBody>
      </p:sp>
      <p:pic>
        <p:nvPicPr>
          <p:cNvPr id="3" name="Рисунок 2"/>
          <p:cNvPicPr>
            <a:picLocks noChangeAspect="1"/>
          </p:cNvPicPr>
          <p:nvPr/>
        </p:nvPicPr>
        <p:blipFill>
          <a:blip r:embed="rId2"/>
          <a:stretch>
            <a:fillRect/>
          </a:stretch>
        </p:blipFill>
        <p:spPr>
          <a:xfrm>
            <a:off x="6632004" y="2986129"/>
            <a:ext cx="5133277" cy="3200677"/>
          </a:xfrm>
          <a:prstGeom prst="rect">
            <a:avLst/>
          </a:prstGeom>
        </p:spPr>
      </p:pic>
    </p:spTree>
    <p:extLst>
      <p:ext uri="{BB962C8B-B14F-4D97-AF65-F5344CB8AC3E}">
        <p14:creationId xmlns:p14="http://schemas.microsoft.com/office/powerpoint/2010/main" val="1626949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1" y="0"/>
            <a:ext cx="10972800" cy="1143000"/>
          </a:xfrm>
        </p:spPr>
        <p:txBody>
          <a:bodyPr/>
          <a:lstStyle/>
          <a:p>
            <a:r>
              <a:rPr lang="en-US" sz="3600" dirty="0"/>
              <a:t>Genlarning </a:t>
            </a:r>
            <a:r>
              <a:rPr lang="en-US" sz="3600" dirty="0" err="1"/>
              <a:t>birikkan</a:t>
            </a:r>
            <a:r>
              <a:rPr lang="en-US" sz="3600" dirty="0"/>
              <a:t> </a:t>
            </a:r>
            <a:r>
              <a:rPr lang="en-US" sz="3600" dirty="0" err="1"/>
              <a:t>holda</a:t>
            </a:r>
            <a:r>
              <a:rPr lang="en-US" sz="3600" dirty="0"/>
              <a:t> </a:t>
            </a:r>
            <a:r>
              <a:rPr lang="en-US" sz="3600" dirty="0" err="1"/>
              <a:t>irsiylanishi</a:t>
            </a:r>
            <a:endParaRPr lang="ru-RU" dirty="0"/>
          </a:p>
        </p:txBody>
      </p:sp>
      <p:sp>
        <p:nvSpPr>
          <p:cNvPr id="6" name="Прямоугольник 5"/>
          <p:cNvSpPr/>
          <p:nvPr/>
        </p:nvSpPr>
        <p:spPr>
          <a:xfrm>
            <a:off x="5971607" y="3244334"/>
            <a:ext cx="248786" cy="369332"/>
          </a:xfrm>
          <a:prstGeom prst="rect">
            <a:avLst/>
          </a:prstGeom>
        </p:spPr>
        <p:txBody>
          <a:bodyPr wrap="none">
            <a:spAutoFit/>
          </a:bodyPr>
          <a:lstStyle/>
          <a:p>
            <a:r>
              <a:rPr lang="ru-RU" dirty="0"/>
              <a:t> </a:t>
            </a:r>
          </a:p>
        </p:txBody>
      </p:sp>
      <p:sp>
        <p:nvSpPr>
          <p:cNvPr id="13" name="Прямоугольник 12"/>
          <p:cNvSpPr/>
          <p:nvPr/>
        </p:nvSpPr>
        <p:spPr>
          <a:xfrm>
            <a:off x="474562" y="1490008"/>
            <a:ext cx="10370916" cy="1938992"/>
          </a:xfrm>
          <a:prstGeom prst="rect">
            <a:avLst/>
          </a:prstGeom>
        </p:spPr>
        <p:txBody>
          <a:bodyPr wrap="square">
            <a:spAutoFit/>
          </a:bodyPr>
          <a:lstStyle/>
          <a:p>
            <a:r>
              <a:rPr lang="en-US" sz="2400" dirty="0">
                <a:solidFill>
                  <a:srgbClr val="002060"/>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fen</a:t>
            </a:r>
            <a:r>
              <a:rPr lang="en-US" sz="2400" b="1" dirty="0" smtClean="0">
                <a:solidFill>
                  <a:srgbClr val="002060"/>
                </a:solidFill>
                <a:latin typeface="Arial" panose="020B0604020202020204" pitchFamily="34" charset="0"/>
                <a:cs typeface="Arial" panose="020B0604020202020204" pitchFamily="34" charset="0"/>
              </a:rPr>
              <a:t>:</a:t>
            </a:r>
            <a:r>
              <a:rPr lang="ru-RU"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kulrang</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uzun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qora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kalta</a:t>
            </a:r>
            <a:endParaRPr lang="en-US" sz="2400" b="1" dirty="0">
              <a:solidFill>
                <a:srgbClr val="002060"/>
              </a:solidFill>
              <a:latin typeface="Arial" panose="020B0604020202020204" pitchFamily="34" charset="0"/>
              <a:cs typeface="Arial" panose="020B0604020202020204" pitchFamily="34" charset="0"/>
            </a:endParaRPr>
          </a:p>
          <a:p>
            <a:r>
              <a:rPr lang="en-US" sz="2400" b="1" dirty="0">
                <a:solidFill>
                  <a:srgbClr val="002060"/>
                </a:solidFill>
                <a:latin typeface="Arial" panose="020B0604020202020204" pitchFamily="34" charset="0"/>
                <a:cs typeface="Arial" panose="020B0604020202020204" pitchFamily="34" charset="0"/>
              </a:rPr>
              <a:t> P gen: AABB </a:t>
            </a:r>
            <a:r>
              <a:rPr lang="ru-RU"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x </a:t>
            </a:r>
            <a:r>
              <a:rPr lang="ru-RU"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aabb</a:t>
            </a:r>
            <a:endParaRPr lang="en-US" sz="2400" b="1" dirty="0">
              <a:solidFill>
                <a:srgbClr val="002060"/>
              </a:solidFill>
              <a:latin typeface="Arial" panose="020B0604020202020204" pitchFamily="34" charset="0"/>
              <a:cs typeface="Arial" panose="020B0604020202020204" pitchFamily="34" charset="0"/>
            </a:endParaRPr>
          </a:p>
          <a:p>
            <a:r>
              <a:rPr lang="en-US" sz="2400" b="1" dirty="0">
                <a:solidFill>
                  <a:srgbClr val="002060"/>
                </a:solidFill>
                <a:latin typeface="Arial" panose="020B0604020202020204" pitchFamily="34" charset="0"/>
                <a:cs typeface="Arial" panose="020B0604020202020204" pitchFamily="34" charset="0"/>
              </a:rPr>
              <a:t> Gam: </a:t>
            </a:r>
            <a:r>
              <a:rPr lang="ru-RU"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AB </a:t>
            </a:r>
            <a:r>
              <a:rPr lang="ru-RU"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ab</a:t>
            </a:r>
            <a:endParaRPr lang="en-US" sz="2400" b="1" dirty="0">
              <a:solidFill>
                <a:srgbClr val="002060"/>
              </a:solidFill>
              <a:latin typeface="Arial" panose="020B0604020202020204" pitchFamily="34" charset="0"/>
              <a:cs typeface="Arial" panose="020B0604020202020204" pitchFamily="34" charset="0"/>
            </a:endParaRPr>
          </a:p>
          <a:p>
            <a:r>
              <a:rPr lang="en-US" sz="2400" b="1" dirty="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F1</a:t>
            </a:r>
            <a:r>
              <a:rPr lang="ru-RU"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AaBb</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kulrang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uzun</a:t>
            </a:r>
            <a:endParaRPr lang="en-US" sz="2400" b="1" dirty="0">
              <a:solidFill>
                <a:srgbClr val="002060"/>
              </a:solidFill>
              <a:latin typeface="Arial" panose="020B0604020202020204" pitchFamily="34" charset="0"/>
              <a:cs typeface="Arial" panose="020B0604020202020204" pitchFamily="34" charset="0"/>
            </a:endParaRPr>
          </a:p>
          <a:p>
            <a:r>
              <a:rPr lang="en-US" sz="2400" b="1" dirty="0">
                <a:solidFill>
                  <a:srgbClr val="002060"/>
                </a:solidFill>
                <a:latin typeface="Arial" panose="020B0604020202020204" pitchFamily="34" charset="0"/>
                <a:cs typeface="Arial" panose="020B0604020202020204" pitchFamily="34" charset="0"/>
              </a:rPr>
              <a:t>Bu 2- </a:t>
            </a:r>
            <a:r>
              <a:rPr lang="en-US" sz="2400" b="1" dirty="0" err="1">
                <a:solidFill>
                  <a:srgbClr val="002060"/>
                </a:solidFill>
                <a:latin typeface="Arial" panose="020B0604020202020204" pitchFamily="34" charset="0"/>
                <a:cs typeface="Arial" panose="020B0604020202020204" pitchFamily="34" charset="0"/>
              </a:rPr>
              <a:t>juft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genning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ya’ni</a:t>
            </a:r>
            <a:r>
              <a:rPr lang="en-US" sz="2400" b="1" dirty="0">
                <a:solidFill>
                  <a:srgbClr val="002060"/>
                </a:solidFill>
                <a:latin typeface="Arial" panose="020B0604020202020204" pitchFamily="34" charset="0"/>
                <a:cs typeface="Arial" panose="020B0604020202020204" pitchFamily="34" charset="0"/>
              </a:rPr>
              <a:t> AA </a:t>
            </a:r>
            <a:r>
              <a:rPr lang="ru-RU"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BB</a:t>
            </a:r>
            <a:r>
              <a:rPr lang="ru-RU" sz="2400" b="1" dirty="0" smtClean="0">
                <a:solidFill>
                  <a:srgbClr val="00206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p:txBody>
      </p:sp>
      <p:sp>
        <p:nvSpPr>
          <p:cNvPr id="5" name="Прямоугольник 4"/>
          <p:cNvSpPr/>
          <p:nvPr/>
        </p:nvSpPr>
        <p:spPr>
          <a:xfrm>
            <a:off x="470930" y="3441680"/>
            <a:ext cx="11578315" cy="2677656"/>
          </a:xfrm>
          <a:prstGeom prst="rect">
            <a:avLst/>
          </a:prstGeom>
        </p:spPr>
        <p:txBody>
          <a:bodyPr wrap="square">
            <a:spAutoFit/>
          </a:bodyPr>
          <a:lstStyle/>
          <a:p>
            <a:pPr lvl="0"/>
            <a:r>
              <a:rPr lang="en-US" sz="2400" b="1" dirty="0" smtClean="0">
                <a:solidFill>
                  <a:srgbClr val="1F497D"/>
                </a:solidFill>
                <a:latin typeface="Arial" panose="020B0604020202020204" pitchFamily="34" charset="0"/>
                <a:cs typeface="Arial" panose="020B0604020202020204" pitchFamily="34" charset="0"/>
              </a:rPr>
              <a:t>Aa</a:t>
            </a:r>
            <a:r>
              <a:rPr lang="ru-RU" sz="2400" b="1" dirty="0" smtClean="0">
                <a:solidFill>
                  <a:srgbClr val="1F497D"/>
                </a:solidFill>
                <a:latin typeface="Arial" panose="020B0604020202020204" pitchFamily="34" charset="0"/>
                <a:cs typeface="Arial" panose="020B0604020202020204" pitchFamily="34" charset="0"/>
              </a:rPr>
              <a:t>  </a:t>
            </a:r>
            <a:r>
              <a:rPr lang="en-US" sz="2400" b="1" dirty="0" smtClean="0">
                <a:solidFill>
                  <a:srgbClr val="1F497D"/>
                </a:solidFill>
                <a:latin typeface="Arial" panose="020B0604020202020204" pitchFamily="34" charset="0"/>
                <a:cs typeface="Arial" panose="020B0604020202020204" pitchFamily="34" charset="0"/>
              </a:rPr>
              <a:t> </a:t>
            </a:r>
            <a:r>
              <a:rPr lang="en-US" sz="2400" b="1" dirty="0">
                <a:solidFill>
                  <a:srgbClr val="1F497D"/>
                </a:solidFill>
                <a:latin typeface="Arial" panose="020B0604020202020204" pitchFamily="34" charset="0"/>
                <a:cs typeface="Arial" panose="020B0604020202020204" pitchFamily="34" charset="0"/>
              </a:rPr>
              <a:t>bb </a:t>
            </a:r>
            <a:r>
              <a:rPr lang="en-US" sz="2400" b="1" dirty="0" err="1">
                <a:solidFill>
                  <a:srgbClr val="1F497D"/>
                </a:solidFill>
                <a:latin typeface="Arial" panose="020B0604020202020204" pitchFamily="34" charset="0"/>
                <a:cs typeface="Arial" panose="020B0604020202020204" pitchFamily="34" charset="0"/>
              </a:rPr>
              <a:t>ning</a:t>
            </a:r>
            <a:r>
              <a:rPr lang="en-US" sz="2400" b="1" dirty="0">
                <a:solidFill>
                  <a:srgbClr val="1F497D"/>
                </a:solidFill>
                <a:latin typeface="Arial" panose="020B0604020202020204" pitchFamily="34" charset="0"/>
                <a:cs typeface="Arial" panose="020B0604020202020204" pitchFamily="34" charset="0"/>
              </a:rPr>
              <a:t> 1 </a:t>
            </a:r>
            <a:r>
              <a:rPr lang="en-US" sz="2400" b="1" dirty="0" smtClean="0">
                <a:solidFill>
                  <a:srgbClr val="1F497D"/>
                </a:solidFill>
                <a:latin typeface="Arial" panose="020B0604020202020204" pitchFamily="34" charset="0"/>
                <a:cs typeface="Arial" panose="020B0604020202020204" pitchFamily="34" charset="0"/>
              </a:rPr>
              <a:t>ta</a:t>
            </a:r>
            <a:r>
              <a:rPr lang="ru-RU"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xromosomada</a:t>
            </a:r>
            <a:r>
              <a:rPr lang="en-US"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joylashganligini</a:t>
            </a:r>
            <a:r>
              <a:rPr lang="ru-RU"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bilish</a:t>
            </a:r>
            <a:r>
              <a:rPr lang="ru-RU"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uchun</a:t>
            </a:r>
            <a:r>
              <a:rPr lang="en-US" sz="2400" b="1" dirty="0" smtClean="0">
                <a:solidFill>
                  <a:srgbClr val="1F497D"/>
                </a:solidFill>
                <a:latin typeface="Arial" panose="020B0604020202020204" pitchFamily="34" charset="0"/>
                <a:cs typeface="Arial" panose="020B0604020202020204" pitchFamily="34" charset="0"/>
              </a:rPr>
              <a:t> </a:t>
            </a:r>
            <a:r>
              <a:rPr lang="en-US" sz="2400" b="1" dirty="0">
                <a:solidFill>
                  <a:srgbClr val="1F497D"/>
                </a:solidFill>
                <a:latin typeface="Arial" panose="020B0604020202020204" pitchFamily="34" charset="0"/>
                <a:cs typeface="Arial" panose="020B0604020202020204" pitchFamily="34" charset="0"/>
              </a:rPr>
              <a:t>F2 </a:t>
            </a:r>
            <a:r>
              <a:rPr lang="en-US" sz="2400" b="1" dirty="0" err="1">
                <a:solidFill>
                  <a:srgbClr val="1F497D"/>
                </a:solidFill>
                <a:latin typeface="Arial" panose="020B0604020202020204" pitchFamily="34" charset="0"/>
                <a:cs typeface="Arial" panose="020B0604020202020204" pitchFamily="34" charset="0"/>
              </a:rPr>
              <a:t>avlodini</a:t>
            </a:r>
            <a:r>
              <a:rPr lang="en-US" sz="2400" b="1" dirty="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o’rganamiz</a:t>
            </a:r>
            <a:r>
              <a:rPr lang="en-US" sz="2400" b="1" dirty="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Buning</a:t>
            </a:r>
            <a:r>
              <a:rPr lang="ru-RU"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uchun</a:t>
            </a:r>
            <a:r>
              <a:rPr lang="en-US" sz="2400" b="1" dirty="0" smtClean="0">
                <a:solidFill>
                  <a:srgbClr val="1F497D"/>
                </a:solidFill>
                <a:latin typeface="Arial" panose="020B0604020202020204" pitchFamily="34" charset="0"/>
                <a:cs typeface="Arial" panose="020B0604020202020204" pitchFamily="34" charset="0"/>
              </a:rPr>
              <a:t> </a:t>
            </a:r>
            <a:r>
              <a:rPr lang="en-US" sz="2400" b="1" dirty="0">
                <a:solidFill>
                  <a:srgbClr val="1F497D"/>
                </a:solidFill>
                <a:latin typeface="Arial" panose="020B0604020202020204" pitchFamily="34" charset="0"/>
                <a:cs typeface="Arial" panose="020B0604020202020204" pitchFamily="34" charset="0"/>
              </a:rPr>
              <a:t>F1 </a:t>
            </a:r>
            <a:r>
              <a:rPr lang="en-US" sz="2400" b="1" dirty="0" err="1">
                <a:solidFill>
                  <a:srgbClr val="1F497D"/>
                </a:solidFill>
                <a:latin typeface="Arial" panose="020B0604020202020204" pitchFamily="34" charset="0"/>
                <a:cs typeface="Arial" panose="020B0604020202020204" pitchFamily="34" charset="0"/>
              </a:rPr>
              <a:t>avlodlarini</a:t>
            </a:r>
            <a:r>
              <a:rPr lang="en-US" sz="2400" b="1" dirty="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o’zaro</a:t>
            </a:r>
            <a:r>
              <a:rPr lang="en-US" sz="2400" b="1" dirty="0">
                <a:solidFill>
                  <a:srgbClr val="1F497D"/>
                </a:solidFill>
                <a:latin typeface="Arial" panose="020B0604020202020204" pitchFamily="34" charset="0"/>
                <a:cs typeface="Arial" panose="020B0604020202020204" pitchFamily="34" charset="0"/>
              </a:rPr>
              <a:t> </a:t>
            </a:r>
            <a:r>
              <a:rPr lang="ru-RU"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chatishtiramiz</a:t>
            </a:r>
            <a:r>
              <a:rPr lang="en-US" sz="2400" b="1" dirty="0" smtClean="0">
                <a:solidFill>
                  <a:srgbClr val="1F497D"/>
                </a:solidFill>
                <a:latin typeface="Arial" panose="020B0604020202020204" pitchFamily="34" charset="0"/>
                <a:cs typeface="Arial" panose="020B0604020202020204" pitchFamily="34" charset="0"/>
              </a:rPr>
              <a:t>.</a:t>
            </a:r>
            <a:r>
              <a:rPr lang="ru-RU" sz="2400" b="1" dirty="0" smtClean="0">
                <a:solidFill>
                  <a:srgbClr val="1F497D"/>
                </a:solidFill>
                <a:latin typeface="Arial" panose="020B0604020202020204" pitchFamily="34" charset="0"/>
                <a:cs typeface="Arial" panose="020B0604020202020204" pitchFamily="34" charset="0"/>
              </a:rPr>
              <a:t>  </a:t>
            </a:r>
          </a:p>
          <a:p>
            <a:pPr lvl="0"/>
            <a:r>
              <a:rPr lang="ru-RU"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fen:kulrang</a:t>
            </a:r>
            <a:r>
              <a:rPr lang="en-US" sz="2400" b="1" dirty="0" smtClean="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uzun</a:t>
            </a:r>
            <a:r>
              <a:rPr lang="en-US" sz="2400" b="1" dirty="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kulrang</a:t>
            </a:r>
            <a:r>
              <a:rPr lang="en-US" sz="2400" b="1" dirty="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uzun</a:t>
            </a:r>
            <a:r>
              <a:rPr lang="ru-RU" sz="2400" b="1" dirty="0" smtClean="0">
                <a:solidFill>
                  <a:srgbClr val="1F497D"/>
                </a:solidFill>
                <a:latin typeface="Arial" panose="020B0604020202020204" pitchFamily="34" charset="0"/>
                <a:cs typeface="Arial" panose="020B0604020202020204" pitchFamily="34" charset="0"/>
              </a:rPr>
              <a:t>   </a:t>
            </a:r>
          </a:p>
          <a:p>
            <a:pPr lvl="0"/>
            <a:r>
              <a:rPr lang="en-US" sz="2400" b="1" dirty="0" smtClean="0">
                <a:solidFill>
                  <a:srgbClr val="1F497D"/>
                </a:solidFill>
                <a:latin typeface="Arial" panose="020B0604020202020204" pitchFamily="34" charset="0"/>
                <a:cs typeface="Arial" panose="020B0604020202020204" pitchFamily="34" charset="0"/>
              </a:rPr>
              <a:t> </a:t>
            </a:r>
            <a:r>
              <a:rPr lang="en-US" sz="2400" b="1" dirty="0">
                <a:solidFill>
                  <a:srgbClr val="1F497D"/>
                </a:solidFill>
                <a:latin typeface="Arial" panose="020B0604020202020204" pitchFamily="34" charset="0"/>
                <a:cs typeface="Arial" panose="020B0604020202020204" pitchFamily="34" charset="0"/>
              </a:rPr>
              <a:t>P gen: </a:t>
            </a:r>
            <a:r>
              <a:rPr lang="ru-RU"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AaBb</a:t>
            </a:r>
            <a:r>
              <a:rPr lang="ru-RU" sz="2400" b="1" dirty="0" smtClean="0">
                <a:solidFill>
                  <a:srgbClr val="1F497D"/>
                </a:solidFill>
                <a:latin typeface="Arial" panose="020B0604020202020204" pitchFamily="34" charset="0"/>
                <a:cs typeface="Arial" panose="020B0604020202020204" pitchFamily="34" charset="0"/>
              </a:rPr>
              <a:t>      </a:t>
            </a:r>
            <a:r>
              <a:rPr lang="en-US" sz="2400" b="1" dirty="0" smtClean="0">
                <a:solidFill>
                  <a:srgbClr val="1F497D"/>
                </a:solidFill>
                <a:latin typeface="Arial" panose="020B0604020202020204" pitchFamily="34" charset="0"/>
                <a:cs typeface="Arial" panose="020B0604020202020204" pitchFamily="34" charset="0"/>
              </a:rPr>
              <a:t> </a:t>
            </a:r>
            <a:r>
              <a:rPr lang="en-US" sz="2400" b="1" dirty="0">
                <a:solidFill>
                  <a:srgbClr val="1F497D"/>
                </a:solidFill>
                <a:latin typeface="Arial" panose="020B0604020202020204" pitchFamily="34" charset="0"/>
                <a:cs typeface="Arial" panose="020B0604020202020204" pitchFamily="34" charset="0"/>
              </a:rPr>
              <a:t>x </a:t>
            </a:r>
            <a:r>
              <a:rPr lang="ru-RU"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AaBb</a:t>
            </a:r>
            <a:endParaRPr lang="en-US" sz="2400" b="1" dirty="0">
              <a:solidFill>
                <a:srgbClr val="1F497D"/>
              </a:solidFill>
              <a:latin typeface="Arial" panose="020B0604020202020204" pitchFamily="34" charset="0"/>
              <a:cs typeface="Arial" panose="020B0604020202020204" pitchFamily="34" charset="0"/>
            </a:endParaRPr>
          </a:p>
          <a:p>
            <a:pPr lvl="0"/>
            <a:r>
              <a:rPr lang="en-US" sz="2400" b="1" dirty="0">
                <a:solidFill>
                  <a:srgbClr val="1F497D"/>
                </a:solidFill>
                <a:latin typeface="Arial" panose="020B0604020202020204" pitchFamily="34" charset="0"/>
                <a:cs typeface="Arial" panose="020B0604020202020204" pitchFamily="34" charset="0"/>
              </a:rPr>
              <a:t>Agar </a:t>
            </a:r>
            <a:r>
              <a:rPr lang="en-US" sz="2400" b="1" dirty="0" err="1">
                <a:solidFill>
                  <a:srgbClr val="1F497D"/>
                </a:solidFill>
                <a:latin typeface="Arial" panose="020B0604020202020204" pitchFamily="34" charset="0"/>
                <a:cs typeface="Arial" panose="020B0604020202020204" pitchFamily="34" charset="0"/>
              </a:rPr>
              <a:t>bu</a:t>
            </a:r>
            <a:r>
              <a:rPr lang="en-US" sz="2400" b="1" dirty="0">
                <a:solidFill>
                  <a:srgbClr val="1F497D"/>
                </a:solidFill>
                <a:latin typeface="Arial" panose="020B0604020202020204" pitchFamily="34" charset="0"/>
                <a:cs typeface="Arial" panose="020B0604020202020204" pitchFamily="34" charset="0"/>
              </a:rPr>
              <a:t> 2 </a:t>
            </a:r>
            <a:r>
              <a:rPr lang="en-US" sz="2400" b="1" dirty="0" err="1">
                <a:solidFill>
                  <a:srgbClr val="1F497D"/>
                </a:solidFill>
                <a:latin typeface="Arial" panose="020B0604020202020204" pitchFamily="34" charset="0"/>
                <a:cs typeface="Arial" panose="020B0604020202020204" pitchFamily="34" charset="0"/>
              </a:rPr>
              <a:t>juft</a:t>
            </a:r>
            <a:r>
              <a:rPr lang="en-US" sz="2400" b="1" dirty="0">
                <a:solidFill>
                  <a:srgbClr val="1F497D"/>
                </a:solidFill>
                <a:latin typeface="Arial" panose="020B0604020202020204" pitchFamily="34" charset="0"/>
                <a:cs typeface="Arial" panose="020B0604020202020204" pitchFamily="34" charset="0"/>
              </a:rPr>
              <a:t> gen </a:t>
            </a:r>
            <a:r>
              <a:rPr lang="en-US" sz="2400" b="1" dirty="0" err="1">
                <a:solidFill>
                  <a:srgbClr val="1F497D"/>
                </a:solidFill>
                <a:latin typeface="Arial" panose="020B0604020202020204" pitchFamily="34" charset="0"/>
                <a:cs typeface="Arial" panose="020B0604020202020204" pitchFamily="34" charset="0"/>
              </a:rPr>
              <a:t>har-xil</a:t>
            </a:r>
            <a:r>
              <a:rPr lang="en-US" sz="2400" b="1" dirty="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xromosomada</a:t>
            </a:r>
            <a:r>
              <a:rPr lang="en-US" sz="2400" b="1" dirty="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joylashganda</a:t>
            </a:r>
            <a:r>
              <a:rPr lang="en-US" sz="2400" b="1" dirty="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edi</a:t>
            </a:r>
            <a:r>
              <a:rPr lang="en-US" sz="2400" b="1" dirty="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ota-ona</a:t>
            </a:r>
            <a:r>
              <a:rPr lang="en-US" sz="2400" b="1" dirty="0">
                <a:solidFill>
                  <a:srgbClr val="1F497D"/>
                </a:solidFill>
                <a:latin typeface="Arial" panose="020B0604020202020204" pitchFamily="34" charset="0"/>
                <a:cs typeface="Arial" panose="020B0604020202020204" pitchFamily="34" charset="0"/>
              </a:rPr>
              <a:t> </a:t>
            </a:r>
            <a:r>
              <a:rPr lang="ru-RU"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genotiplaridan</a:t>
            </a:r>
            <a:r>
              <a:rPr lang="en-US" sz="2400" b="1" dirty="0" smtClean="0">
                <a:solidFill>
                  <a:srgbClr val="1F497D"/>
                </a:solidFill>
                <a:latin typeface="Arial" panose="020B0604020202020204" pitchFamily="34" charset="0"/>
                <a:cs typeface="Arial" panose="020B0604020202020204" pitchFamily="34" charset="0"/>
              </a:rPr>
              <a:t> </a:t>
            </a:r>
            <a:r>
              <a:rPr lang="en-US" sz="2400" b="1" dirty="0">
                <a:solidFill>
                  <a:srgbClr val="1F497D"/>
                </a:solidFill>
                <a:latin typeface="Arial" panose="020B0604020202020204" pitchFamily="34" charset="0"/>
                <a:cs typeface="Arial" panose="020B0604020202020204" pitchFamily="34" charset="0"/>
              </a:rPr>
              <a:t>4 </a:t>
            </a:r>
            <a:r>
              <a:rPr lang="en-US" sz="2400" b="1" dirty="0" err="1" smtClean="0">
                <a:solidFill>
                  <a:srgbClr val="1F497D"/>
                </a:solidFill>
                <a:latin typeface="Arial" panose="020B0604020202020204" pitchFamily="34" charset="0"/>
                <a:cs typeface="Arial" panose="020B0604020202020204" pitchFamily="34" charset="0"/>
              </a:rPr>
              <a:t>tadan</a:t>
            </a:r>
            <a:r>
              <a:rPr lang="ru-RU"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gameta</a:t>
            </a:r>
            <a:r>
              <a:rPr lang="en-US" sz="2400" b="1" dirty="0" smtClean="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tushib</a:t>
            </a:r>
            <a:r>
              <a:rPr lang="en-US" sz="2400" b="1" dirty="0">
                <a:solidFill>
                  <a:srgbClr val="1F497D"/>
                </a:solidFill>
                <a:latin typeface="Arial" panose="020B0604020202020204" pitchFamily="34" charset="0"/>
                <a:cs typeface="Arial" panose="020B0604020202020204" pitchFamily="34" charset="0"/>
              </a:rPr>
              <a:t> 9:3:3:1 </a:t>
            </a:r>
            <a:r>
              <a:rPr lang="en-US" sz="2400" b="1" dirty="0" err="1">
                <a:solidFill>
                  <a:srgbClr val="1F497D"/>
                </a:solidFill>
                <a:latin typeface="Arial" panose="020B0604020202020204" pitchFamily="34" charset="0"/>
                <a:cs typeface="Arial" panose="020B0604020202020204" pitchFamily="34" charset="0"/>
              </a:rPr>
              <a:t>nisbat</a:t>
            </a:r>
            <a:r>
              <a:rPr lang="en-US" sz="2400" b="1" dirty="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kuzatilar</a:t>
            </a:r>
            <a:r>
              <a:rPr lang="en-US" sz="2400" b="1" dirty="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edi</a:t>
            </a:r>
            <a:r>
              <a:rPr lang="en-US" sz="2400" b="1" dirty="0">
                <a:solidFill>
                  <a:srgbClr val="1F497D"/>
                </a:solidFill>
                <a:latin typeface="Arial" panose="020B0604020202020204" pitchFamily="34" charset="0"/>
                <a:cs typeface="Arial" panose="020B0604020202020204" pitchFamily="34" charset="0"/>
              </a:rPr>
              <a:t>. Morgan </a:t>
            </a:r>
            <a:r>
              <a:rPr lang="en-US" sz="2400" b="1" dirty="0" err="1">
                <a:solidFill>
                  <a:srgbClr val="1F497D"/>
                </a:solidFill>
                <a:latin typeface="Arial" panose="020B0604020202020204" pitchFamily="34" charset="0"/>
                <a:cs typeface="Arial" panose="020B0604020202020204" pitchFamily="34" charset="0"/>
              </a:rPr>
              <a:t>qoninida</a:t>
            </a:r>
            <a:r>
              <a:rPr lang="en-US" sz="2400" b="1" dirty="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esa</a:t>
            </a:r>
            <a:r>
              <a:rPr lang="en-US" sz="2400" b="1" dirty="0">
                <a:solidFill>
                  <a:srgbClr val="1F497D"/>
                </a:solidFill>
                <a:latin typeface="Arial" panose="020B0604020202020204" pitchFamily="34" charset="0"/>
                <a:cs typeface="Arial" panose="020B0604020202020204" pitchFamily="34" charset="0"/>
              </a:rPr>
              <a:t> </a:t>
            </a:r>
            <a:r>
              <a:rPr lang="en-US" sz="2400" b="1" dirty="0" err="1">
                <a:solidFill>
                  <a:srgbClr val="1F497D"/>
                </a:solidFill>
                <a:latin typeface="Arial" panose="020B0604020202020204" pitchFamily="34" charset="0"/>
                <a:cs typeface="Arial" panose="020B0604020202020204" pitchFamily="34" charset="0"/>
              </a:rPr>
              <a:t>unday</a:t>
            </a:r>
            <a:r>
              <a:rPr lang="en-US" sz="2400" b="1" dirty="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natija</a:t>
            </a:r>
            <a:r>
              <a:rPr lang="ru-RU" sz="2400" b="1" dirty="0" smtClean="0">
                <a:solidFill>
                  <a:srgbClr val="1F497D"/>
                </a:solidFill>
                <a:latin typeface="Arial" panose="020B0604020202020204" pitchFamily="34" charset="0"/>
                <a:cs typeface="Arial" panose="020B0604020202020204" pitchFamily="34" charset="0"/>
              </a:rPr>
              <a:t> </a:t>
            </a:r>
            <a:r>
              <a:rPr lang="en-US" sz="2400" b="1" dirty="0" err="1" smtClean="0">
                <a:solidFill>
                  <a:srgbClr val="1F497D"/>
                </a:solidFill>
                <a:latin typeface="Arial" panose="020B0604020202020204" pitchFamily="34" charset="0"/>
                <a:cs typeface="Arial" panose="020B0604020202020204" pitchFamily="34" charset="0"/>
              </a:rPr>
              <a:t>kuzatilmadi</a:t>
            </a:r>
            <a:r>
              <a:rPr lang="en-US" sz="2400" b="1" dirty="0">
                <a:solidFill>
                  <a:srgbClr val="1F497D"/>
                </a:solidFill>
                <a:latin typeface="Arial" panose="020B0604020202020204" pitchFamily="34" charset="0"/>
                <a:cs typeface="Arial" panose="020B0604020202020204" pitchFamily="34" charset="0"/>
              </a:rPr>
              <a:t>.</a:t>
            </a:r>
            <a:endParaRPr lang="ru-RU" sz="2400" b="1" dirty="0">
              <a:solidFill>
                <a:srgbClr val="1F497D"/>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rotWithShape="1">
          <a:blip r:embed="rId2"/>
          <a:srcRect l="8101" t="18037" r="43671" b="43228"/>
          <a:stretch/>
        </p:blipFill>
        <p:spPr>
          <a:xfrm>
            <a:off x="6220392" y="1510371"/>
            <a:ext cx="4625085" cy="1770927"/>
          </a:xfrm>
          <a:prstGeom prst="rect">
            <a:avLst/>
          </a:prstGeom>
        </p:spPr>
      </p:pic>
    </p:spTree>
    <p:extLst>
      <p:ext uri="{BB962C8B-B14F-4D97-AF65-F5344CB8AC3E}">
        <p14:creationId xmlns:p14="http://schemas.microsoft.com/office/powerpoint/2010/main" val="3261775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1" y="0"/>
            <a:ext cx="10972800" cy="1143000"/>
          </a:xfrm>
        </p:spPr>
        <p:txBody>
          <a:bodyPr/>
          <a:lstStyle/>
          <a:p>
            <a:r>
              <a:rPr lang="en-US" sz="3600" dirty="0"/>
              <a:t>Genlarning </a:t>
            </a:r>
            <a:r>
              <a:rPr lang="en-US" sz="3600" dirty="0" err="1"/>
              <a:t>birikkan</a:t>
            </a:r>
            <a:r>
              <a:rPr lang="en-US" sz="3600" dirty="0"/>
              <a:t> </a:t>
            </a:r>
            <a:r>
              <a:rPr lang="en-US" sz="3600" dirty="0" err="1"/>
              <a:t>holda</a:t>
            </a:r>
            <a:r>
              <a:rPr lang="en-US" sz="3600" dirty="0"/>
              <a:t> </a:t>
            </a:r>
            <a:r>
              <a:rPr lang="en-US" sz="3600" dirty="0" err="1"/>
              <a:t>irsiylanishi</a:t>
            </a:r>
            <a:endParaRPr lang="ru-RU" dirty="0"/>
          </a:p>
        </p:txBody>
      </p:sp>
      <p:sp>
        <p:nvSpPr>
          <p:cNvPr id="4" name="Объект 3"/>
          <p:cNvSpPr>
            <a:spLocks noGrp="1"/>
          </p:cNvSpPr>
          <p:nvPr>
            <p:ph sz="half" idx="3"/>
          </p:nvPr>
        </p:nvSpPr>
        <p:spPr>
          <a:xfrm>
            <a:off x="1238981" y="1585383"/>
            <a:ext cx="10243105" cy="3939540"/>
          </a:xfrm>
        </p:spPr>
        <p:txBody>
          <a:bodyPr/>
          <a:lstStyle/>
          <a:p>
            <a:pPr marL="0" indent="531813" algn="just">
              <a:spcBef>
                <a:spcPts val="0"/>
              </a:spcBef>
              <a:spcAft>
                <a:spcPts val="0"/>
              </a:spcAft>
              <a:buNone/>
            </a:pPr>
            <a:r>
              <a:rPr lang="en-US" dirty="0" err="1">
                <a:solidFill>
                  <a:schemeClr val="tx2"/>
                </a:solidFill>
                <a:latin typeface="Arial" panose="020B0604020202020204" pitchFamily="34" charset="0"/>
                <a:cs typeface="Arial" panose="020B0604020202020204" pitchFamily="34" charset="0"/>
              </a:rPr>
              <a:t>Ya’ni</a:t>
            </a:r>
            <a:endParaRPr lang="en-US" dirty="0">
              <a:solidFill>
                <a:schemeClr val="tx2"/>
              </a:solidFill>
              <a:latin typeface="Arial" panose="020B0604020202020204" pitchFamily="34" charset="0"/>
              <a:cs typeface="Arial" panose="020B0604020202020204" pitchFamily="34" charset="0"/>
            </a:endParaRPr>
          </a:p>
          <a:p>
            <a:pPr marL="0" indent="531813" algn="just">
              <a:spcBef>
                <a:spcPts val="0"/>
              </a:spcBef>
              <a:spcAft>
                <a:spcPts val="0"/>
              </a:spcAft>
              <a:buNone/>
            </a:pPr>
            <a:r>
              <a:rPr lang="en-US" dirty="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fen:kulrang</a:t>
            </a:r>
            <a:r>
              <a:rPr lang="en-US" dirty="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uzun</a:t>
            </a:r>
            <a:r>
              <a:rPr lang="en-US" dirty="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kulrang</a:t>
            </a:r>
            <a:r>
              <a:rPr lang="en-US" dirty="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uzun</a:t>
            </a:r>
            <a:endParaRPr lang="en-US" dirty="0">
              <a:solidFill>
                <a:schemeClr val="tx2"/>
              </a:solidFill>
              <a:latin typeface="Arial" panose="020B0604020202020204" pitchFamily="34" charset="0"/>
              <a:cs typeface="Arial" panose="020B0604020202020204" pitchFamily="34" charset="0"/>
            </a:endParaRPr>
          </a:p>
          <a:p>
            <a:pPr marL="0" indent="531813" algn="just">
              <a:spcBef>
                <a:spcPts val="0"/>
              </a:spcBef>
              <a:spcAft>
                <a:spcPts val="0"/>
              </a:spcAft>
              <a:buNone/>
            </a:pPr>
            <a:r>
              <a:rPr lang="en-US" dirty="0">
                <a:solidFill>
                  <a:schemeClr val="tx2"/>
                </a:solidFill>
                <a:latin typeface="Arial" panose="020B0604020202020204" pitchFamily="34" charset="0"/>
                <a:cs typeface="Arial" panose="020B0604020202020204" pitchFamily="34" charset="0"/>
              </a:rPr>
              <a:t> P gen: </a:t>
            </a:r>
            <a:r>
              <a:rPr lang="ru-RU" dirty="0" smtClean="0">
                <a:solidFill>
                  <a:schemeClr val="tx2"/>
                </a:solidFill>
                <a:latin typeface="Arial" panose="020B0604020202020204" pitchFamily="34" charset="0"/>
                <a:cs typeface="Arial" panose="020B0604020202020204" pitchFamily="34" charset="0"/>
              </a:rPr>
              <a:t> </a:t>
            </a:r>
            <a:r>
              <a:rPr lang="en-US" dirty="0" err="1" smtClean="0">
                <a:solidFill>
                  <a:schemeClr val="tx2"/>
                </a:solidFill>
                <a:latin typeface="Arial" panose="020B0604020202020204" pitchFamily="34" charset="0"/>
                <a:cs typeface="Arial" panose="020B0604020202020204" pitchFamily="34" charset="0"/>
              </a:rPr>
              <a:t>AaBb</a:t>
            </a:r>
            <a:r>
              <a:rPr lang="en-US" dirty="0" smtClean="0">
                <a:solidFill>
                  <a:schemeClr val="tx2"/>
                </a:solidFill>
                <a:latin typeface="Arial" panose="020B0604020202020204" pitchFamily="34" charset="0"/>
                <a:cs typeface="Arial" panose="020B0604020202020204" pitchFamily="34" charset="0"/>
              </a:rPr>
              <a:t> </a:t>
            </a:r>
            <a:r>
              <a:rPr lang="ru-RU" dirty="0" smtClean="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x </a:t>
            </a:r>
            <a:r>
              <a:rPr lang="ru-RU" dirty="0" smtClean="0">
                <a:solidFill>
                  <a:schemeClr val="tx2"/>
                </a:solidFill>
                <a:latin typeface="Arial" panose="020B0604020202020204" pitchFamily="34" charset="0"/>
                <a:cs typeface="Arial" panose="020B0604020202020204" pitchFamily="34" charset="0"/>
              </a:rPr>
              <a:t>       </a:t>
            </a:r>
            <a:r>
              <a:rPr lang="en-US" dirty="0" err="1" smtClean="0">
                <a:solidFill>
                  <a:schemeClr val="tx2"/>
                </a:solidFill>
                <a:latin typeface="Arial" panose="020B0604020202020204" pitchFamily="34" charset="0"/>
                <a:cs typeface="Arial" panose="020B0604020202020204" pitchFamily="34" charset="0"/>
              </a:rPr>
              <a:t>AaBb</a:t>
            </a:r>
            <a:endParaRPr lang="en-US" dirty="0">
              <a:solidFill>
                <a:schemeClr val="tx2"/>
              </a:solidFill>
              <a:latin typeface="Arial" panose="020B0604020202020204" pitchFamily="34" charset="0"/>
              <a:cs typeface="Arial" panose="020B0604020202020204" pitchFamily="34" charset="0"/>
            </a:endParaRPr>
          </a:p>
          <a:p>
            <a:pPr marL="0" indent="531813" algn="just">
              <a:spcBef>
                <a:spcPts val="0"/>
              </a:spcBef>
              <a:spcAft>
                <a:spcPts val="0"/>
              </a:spcAft>
              <a:buNone/>
            </a:pPr>
            <a:r>
              <a:rPr lang="en-US" dirty="0">
                <a:solidFill>
                  <a:schemeClr val="tx2"/>
                </a:solidFill>
                <a:latin typeface="Arial" panose="020B0604020202020204" pitchFamily="34" charset="0"/>
                <a:cs typeface="Arial" panose="020B0604020202020204" pitchFamily="34" charset="0"/>
              </a:rPr>
              <a:t> Gam: AB </a:t>
            </a:r>
            <a:r>
              <a:rPr lang="ru-RU" dirty="0" smtClean="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AB</a:t>
            </a:r>
            <a:endParaRPr lang="en-US" dirty="0">
              <a:solidFill>
                <a:schemeClr val="tx2"/>
              </a:solidFill>
              <a:latin typeface="Arial" panose="020B0604020202020204" pitchFamily="34" charset="0"/>
              <a:cs typeface="Arial" panose="020B0604020202020204" pitchFamily="34" charset="0"/>
            </a:endParaRPr>
          </a:p>
          <a:p>
            <a:pPr marL="0" indent="531813" algn="just">
              <a:spcBef>
                <a:spcPts val="0"/>
              </a:spcBef>
              <a:spcAft>
                <a:spcPts val="0"/>
              </a:spcAft>
              <a:buNone/>
            </a:pPr>
            <a:r>
              <a:rPr lang="en-US" dirty="0">
                <a:solidFill>
                  <a:schemeClr val="tx2"/>
                </a:solidFill>
                <a:latin typeface="Arial" panose="020B0604020202020204" pitchFamily="34" charset="0"/>
                <a:cs typeface="Arial" panose="020B0604020202020204" pitchFamily="34" charset="0"/>
              </a:rPr>
              <a:t> </a:t>
            </a:r>
            <a:r>
              <a:rPr lang="ru-RU" dirty="0" smtClean="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ab </a:t>
            </a:r>
            <a:r>
              <a:rPr lang="ru-RU" dirty="0" smtClean="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ab</a:t>
            </a:r>
            <a:endParaRPr lang="en-US" dirty="0">
              <a:solidFill>
                <a:schemeClr val="tx2"/>
              </a:solidFill>
              <a:latin typeface="Arial" panose="020B0604020202020204" pitchFamily="34" charset="0"/>
              <a:cs typeface="Arial" panose="020B0604020202020204" pitchFamily="34" charset="0"/>
            </a:endParaRPr>
          </a:p>
          <a:p>
            <a:pPr marL="0" indent="531813" algn="just">
              <a:spcBef>
                <a:spcPts val="0"/>
              </a:spcBef>
              <a:spcAft>
                <a:spcPts val="0"/>
              </a:spcAft>
              <a:buNone/>
            </a:pPr>
            <a:r>
              <a:rPr lang="en-US" dirty="0">
                <a:solidFill>
                  <a:schemeClr val="tx2"/>
                </a:solidFill>
                <a:latin typeface="Arial" panose="020B0604020202020204" pitchFamily="34" charset="0"/>
                <a:cs typeface="Arial" panose="020B0604020202020204" pitchFamily="34" charset="0"/>
              </a:rPr>
              <a:t> F2da AABB, </a:t>
            </a:r>
            <a:r>
              <a:rPr lang="ru-RU" dirty="0" smtClean="0">
                <a:solidFill>
                  <a:schemeClr val="tx2"/>
                </a:solidFill>
                <a:latin typeface="Arial" panose="020B0604020202020204" pitchFamily="34" charset="0"/>
                <a:cs typeface="Arial" panose="020B0604020202020204" pitchFamily="34" charset="0"/>
              </a:rPr>
              <a:t>    </a:t>
            </a:r>
            <a:r>
              <a:rPr lang="en-US" dirty="0" err="1" smtClean="0">
                <a:solidFill>
                  <a:schemeClr val="tx2"/>
                </a:solidFill>
                <a:latin typeface="Arial" panose="020B0604020202020204" pitchFamily="34" charset="0"/>
                <a:cs typeface="Arial" panose="020B0604020202020204" pitchFamily="34" charset="0"/>
              </a:rPr>
              <a:t>AaBb</a:t>
            </a:r>
            <a:r>
              <a:rPr lang="en-US" dirty="0" smtClean="0">
                <a:solidFill>
                  <a:schemeClr val="tx2"/>
                </a:solidFill>
                <a:latin typeface="Arial" panose="020B0604020202020204" pitchFamily="34" charset="0"/>
                <a:cs typeface="Arial" panose="020B0604020202020204" pitchFamily="34" charset="0"/>
              </a:rPr>
              <a:t>,</a:t>
            </a:r>
            <a:r>
              <a:rPr lang="ru-RU" dirty="0" smtClean="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AaBb</a:t>
            </a:r>
            <a:r>
              <a:rPr lang="en-US" dirty="0">
                <a:solidFill>
                  <a:schemeClr val="tx2"/>
                </a:solidFill>
                <a:latin typeface="Arial" panose="020B0604020202020204" pitchFamily="34" charset="0"/>
                <a:cs typeface="Arial" panose="020B0604020202020204" pitchFamily="34" charset="0"/>
              </a:rPr>
              <a:t>, </a:t>
            </a:r>
            <a:r>
              <a:rPr lang="ru-RU" dirty="0" smtClean="0">
                <a:solidFill>
                  <a:schemeClr val="tx2"/>
                </a:solidFill>
                <a:latin typeface="Arial" panose="020B0604020202020204" pitchFamily="34" charset="0"/>
                <a:cs typeface="Arial" panose="020B0604020202020204" pitchFamily="34" charset="0"/>
              </a:rPr>
              <a:t>     </a:t>
            </a:r>
            <a:r>
              <a:rPr lang="en-US" dirty="0" err="1" smtClean="0">
                <a:solidFill>
                  <a:schemeClr val="tx2"/>
                </a:solidFill>
                <a:latin typeface="Arial" panose="020B0604020202020204" pitchFamily="34" charset="0"/>
                <a:cs typeface="Arial" panose="020B0604020202020204" pitchFamily="34" charset="0"/>
              </a:rPr>
              <a:t>aabb</a:t>
            </a:r>
            <a:endParaRPr lang="en-US" dirty="0">
              <a:solidFill>
                <a:schemeClr val="tx2"/>
              </a:solidFill>
              <a:latin typeface="Arial" panose="020B0604020202020204" pitchFamily="34" charset="0"/>
              <a:cs typeface="Arial" panose="020B0604020202020204" pitchFamily="34" charset="0"/>
            </a:endParaRPr>
          </a:p>
          <a:p>
            <a:pPr marL="0" indent="531813" algn="just">
              <a:spcBef>
                <a:spcPts val="0"/>
              </a:spcBef>
              <a:spcAft>
                <a:spcPts val="0"/>
              </a:spcAft>
              <a:buNone/>
            </a:pPr>
            <a:r>
              <a:rPr lang="en-US" dirty="0">
                <a:solidFill>
                  <a:schemeClr val="tx2"/>
                </a:solidFill>
                <a:latin typeface="Arial" panose="020B0604020202020204" pitchFamily="34" charset="0"/>
                <a:cs typeface="Arial" panose="020B0604020202020204" pitchFamily="34" charset="0"/>
              </a:rPr>
              <a:t> </a:t>
            </a:r>
            <a:r>
              <a:rPr lang="ru-RU" dirty="0" smtClean="0">
                <a:solidFill>
                  <a:schemeClr val="tx2"/>
                </a:solidFill>
                <a:latin typeface="Arial" panose="020B0604020202020204" pitchFamily="34" charset="0"/>
                <a:cs typeface="Arial" panose="020B0604020202020204" pitchFamily="34" charset="0"/>
              </a:rPr>
              <a:t>        </a:t>
            </a:r>
            <a:r>
              <a:rPr lang="en-US" dirty="0" err="1" smtClean="0">
                <a:solidFill>
                  <a:schemeClr val="tx2"/>
                </a:solidFill>
                <a:latin typeface="Arial" panose="020B0604020202020204" pitchFamily="34" charset="0"/>
                <a:cs typeface="Arial" panose="020B0604020202020204" pitchFamily="34" charset="0"/>
              </a:rPr>
              <a:t>Kul.uzun</a:t>
            </a:r>
            <a:r>
              <a:rPr lang="en-US" dirty="0" smtClean="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kul.uzun</a:t>
            </a:r>
            <a:r>
              <a:rPr lang="en-US" dirty="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kul.uzun</a:t>
            </a:r>
            <a:r>
              <a:rPr lang="en-US" dirty="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qora</a:t>
            </a:r>
            <a:r>
              <a:rPr lang="en-US" dirty="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kalta</a:t>
            </a:r>
            <a:endParaRPr lang="en-US" dirty="0">
              <a:solidFill>
                <a:schemeClr val="tx2"/>
              </a:solidFill>
              <a:latin typeface="Arial" panose="020B0604020202020204" pitchFamily="34" charset="0"/>
              <a:cs typeface="Arial" panose="020B0604020202020204" pitchFamily="34" charset="0"/>
            </a:endParaRPr>
          </a:p>
          <a:p>
            <a:pPr marL="0" indent="531813" algn="just">
              <a:spcBef>
                <a:spcPts val="0"/>
              </a:spcBef>
              <a:spcAft>
                <a:spcPts val="0"/>
              </a:spcAft>
              <a:buNone/>
            </a:pPr>
            <a:r>
              <a:rPr lang="en-US" dirty="0">
                <a:solidFill>
                  <a:schemeClr val="tx2"/>
                </a:solidFill>
                <a:latin typeface="Arial" panose="020B0604020202020204" pitchFamily="34" charset="0"/>
                <a:cs typeface="Arial" panose="020B0604020202020204" pitchFamily="34" charset="0"/>
              </a:rPr>
              <a:t> F2 da 3:1 </a:t>
            </a:r>
            <a:r>
              <a:rPr lang="en-US" dirty="0" err="1">
                <a:solidFill>
                  <a:schemeClr val="tx2"/>
                </a:solidFill>
                <a:latin typeface="Arial" panose="020B0604020202020204" pitchFamily="34" charset="0"/>
                <a:cs typeface="Arial" panose="020B0604020202020204" pitchFamily="34" charset="0"/>
              </a:rPr>
              <a:t>nisbatda</a:t>
            </a:r>
            <a:r>
              <a:rPr lang="en-US" dirty="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ajralish</a:t>
            </a:r>
            <a:r>
              <a:rPr lang="en-US" dirty="0">
                <a:solidFill>
                  <a:schemeClr val="tx2"/>
                </a:solidFill>
                <a:latin typeface="Arial" panose="020B0604020202020204" pitchFamily="34" charset="0"/>
                <a:cs typeface="Arial" panose="020B0604020202020204" pitchFamily="34" charset="0"/>
              </a:rPr>
              <a:t> </a:t>
            </a:r>
            <a:r>
              <a:rPr lang="en-US" dirty="0" err="1">
                <a:solidFill>
                  <a:schemeClr val="tx2"/>
                </a:solidFill>
                <a:latin typeface="Arial" panose="020B0604020202020204" pitchFamily="34" charset="0"/>
                <a:cs typeface="Arial" panose="020B0604020202020204" pitchFamily="34" charset="0"/>
              </a:rPr>
              <a:t>kuzatildi</a:t>
            </a:r>
            <a:r>
              <a:rPr lang="en-US" dirty="0" smtClean="0">
                <a:solidFill>
                  <a:schemeClr val="tx2"/>
                </a:solidFill>
                <a:latin typeface="Arial" panose="020B0604020202020204" pitchFamily="34" charset="0"/>
                <a:cs typeface="Arial" panose="020B0604020202020204" pitchFamily="34" charset="0"/>
              </a:rPr>
              <a:t>.</a:t>
            </a:r>
            <a:endParaRPr lang="ru-RU"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630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1" y="0"/>
            <a:ext cx="10972800" cy="1143000"/>
          </a:xfrm>
        </p:spPr>
        <p:txBody>
          <a:bodyPr/>
          <a:lstStyle/>
          <a:p>
            <a:r>
              <a:rPr lang="pt-BR" sz="3200" dirty="0"/>
              <a:t>Genlarning birikkan holda irsiylanishi</a:t>
            </a:r>
            <a:endParaRPr lang="ru-RU" sz="5400" dirty="0"/>
          </a:p>
        </p:txBody>
      </p:sp>
      <p:sp>
        <p:nvSpPr>
          <p:cNvPr id="6" name="Прямоугольник 5"/>
          <p:cNvSpPr/>
          <p:nvPr/>
        </p:nvSpPr>
        <p:spPr>
          <a:xfrm>
            <a:off x="347730" y="1311991"/>
            <a:ext cx="11652903" cy="3970318"/>
          </a:xfrm>
          <a:prstGeom prst="rect">
            <a:avLst/>
          </a:prstGeom>
        </p:spPr>
        <p:txBody>
          <a:bodyPr wrap="square">
            <a:spAutoFit/>
          </a:bodyPr>
          <a:lstStyle/>
          <a:p>
            <a:pPr indent="450850" algn="just"/>
            <a:r>
              <a:rPr lang="en-US" sz="2800" dirty="0">
                <a:solidFill>
                  <a:schemeClr val="tx2"/>
                </a:solidFill>
                <a:latin typeface="Arial" panose="020B0604020202020204" pitchFamily="34" charset="0"/>
                <a:cs typeface="Arial" panose="020B0604020202020204" pitchFamily="34" charset="0"/>
              </a:rPr>
              <a:t>Chunki AB </a:t>
            </a:r>
            <a:r>
              <a:rPr lang="en-US" sz="2800" dirty="0" err="1">
                <a:solidFill>
                  <a:schemeClr val="tx2"/>
                </a:solidFill>
                <a:latin typeface="Arial" panose="020B0604020202020204" pitchFamily="34" charset="0"/>
                <a:cs typeface="Arial" panose="020B0604020202020204" pitchFamily="34" charset="0"/>
              </a:rPr>
              <a:t>va</a:t>
            </a:r>
            <a:r>
              <a:rPr lang="en-US" sz="2800" dirty="0">
                <a:solidFill>
                  <a:schemeClr val="tx2"/>
                </a:solidFill>
                <a:latin typeface="Arial" panose="020B0604020202020204" pitchFamily="34" charset="0"/>
                <a:cs typeface="Arial" panose="020B0604020202020204" pitchFamily="34" charset="0"/>
              </a:rPr>
              <a:t> ab </a:t>
            </a:r>
            <a:r>
              <a:rPr lang="en-US" sz="2800" dirty="0" err="1">
                <a:solidFill>
                  <a:schemeClr val="tx2"/>
                </a:solidFill>
                <a:latin typeface="Arial" panose="020B0604020202020204" pitchFamily="34" charset="0"/>
                <a:cs typeface="Arial" panose="020B0604020202020204" pitchFamily="34" charset="0"/>
              </a:rPr>
              <a:t>birikkan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genlar</a:t>
            </a:r>
            <a:r>
              <a:rPr lang="en-US" sz="2800" dirty="0">
                <a:solidFill>
                  <a:schemeClr val="tx2"/>
                </a:solidFill>
                <a:latin typeface="Arial" panose="020B0604020202020204" pitchFamily="34" charset="0"/>
                <a:cs typeface="Arial" panose="020B0604020202020204" pitchFamily="34" charset="0"/>
              </a:rPr>
              <a:t> </a:t>
            </a:r>
            <a:r>
              <a:rPr lang="en-US" sz="2800" dirty="0" err="1" smtClean="0">
                <a:solidFill>
                  <a:schemeClr val="tx2"/>
                </a:solidFill>
                <a:latin typeface="Arial" panose="020B0604020202020204" pitchFamily="34" charset="0"/>
                <a:cs typeface="Arial" panose="020B0604020202020204" pitchFamily="34" charset="0"/>
              </a:rPr>
              <a:t>bo’lganligi</a:t>
            </a:r>
            <a:r>
              <a:rPr lang="ru-RU" sz="2800" dirty="0" smtClean="0">
                <a:solidFill>
                  <a:schemeClr val="tx2"/>
                </a:solidFill>
                <a:latin typeface="Arial" panose="020B0604020202020204" pitchFamily="34" charset="0"/>
                <a:cs typeface="Arial" panose="020B0604020202020204" pitchFamily="34" charset="0"/>
              </a:rPr>
              <a:t> </a:t>
            </a:r>
            <a:r>
              <a:rPr lang="en-US" sz="2800" dirty="0" err="1" smtClean="0">
                <a:solidFill>
                  <a:schemeClr val="tx2"/>
                </a:solidFill>
                <a:latin typeface="Arial" panose="020B0604020202020204" pitchFamily="34" charset="0"/>
                <a:cs typeface="Arial" panose="020B0604020202020204" pitchFamily="34" charset="0"/>
              </a:rPr>
              <a:t>sababli</a:t>
            </a:r>
            <a:r>
              <a:rPr lang="en-US" sz="2800" dirty="0" smtClean="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bir-biridan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ajralmagan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holda</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gametalar</a:t>
            </a:r>
            <a:r>
              <a:rPr lang="en-US" sz="2800" dirty="0">
                <a:solidFill>
                  <a:schemeClr val="tx2"/>
                </a:solidFill>
                <a:latin typeface="Arial" panose="020B0604020202020204" pitchFamily="34" charset="0"/>
                <a:cs typeface="Arial" panose="020B0604020202020204" pitchFamily="34" charset="0"/>
              </a:rPr>
              <a:t> </a:t>
            </a:r>
            <a:r>
              <a:rPr lang="en-US" sz="2800" dirty="0" err="1" smtClean="0">
                <a:solidFill>
                  <a:schemeClr val="tx2"/>
                </a:solidFill>
                <a:latin typeface="Arial" panose="020B0604020202020204" pitchFamily="34" charset="0"/>
                <a:cs typeface="Arial" panose="020B0604020202020204" pitchFamily="34" charset="0"/>
              </a:rPr>
              <a:t>o’tadi</a:t>
            </a:r>
            <a:r>
              <a:rPr lang="ru-RU" sz="2800" dirty="0" smtClean="0">
                <a:solidFill>
                  <a:schemeClr val="tx2"/>
                </a:solidFill>
                <a:latin typeface="Arial" panose="020B0604020202020204" pitchFamily="34" charset="0"/>
                <a:cs typeface="Arial" panose="020B0604020202020204" pitchFamily="34" charset="0"/>
              </a:rPr>
              <a:t> </a:t>
            </a:r>
            <a:r>
              <a:rPr lang="en-US" sz="2800" dirty="0" err="1" smtClean="0">
                <a:solidFill>
                  <a:schemeClr val="tx2"/>
                </a:solidFill>
                <a:latin typeface="Arial" panose="020B0604020202020204" pitchFamily="34" charset="0"/>
                <a:cs typeface="Arial" panose="020B0604020202020204" pitchFamily="34" charset="0"/>
              </a:rPr>
              <a:t>Tahliliy</a:t>
            </a:r>
            <a:r>
              <a:rPr lang="en-US" sz="2800" dirty="0" smtClean="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chatishtirish</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o’tkazganimizda</a:t>
            </a:r>
            <a:r>
              <a:rPr lang="en-US" sz="2800" dirty="0">
                <a:solidFill>
                  <a:schemeClr val="tx2"/>
                </a:solidFill>
                <a:latin typeface="Arial" panose="020B0604020202020204" pitchFamily="34" charset="0"/>
                <a:cs typeface="Arial" panose="020B0604020202020204" pitchFamily="34" charset="0"/>
              </a:rPr>
              <a:t> ham </a:t>
            </a:r>
            <a:r>
              <a:rPr lang="en-US" sz="2800" dirty="0" err="1">
                <a:solidFill>
                  <a:schemeClr val="tx2"/>
                </a:solidFill>
                <a:latin typeface="Arial" panose="020B0604020202020204" pitchFamily="34" charset="0"/>
                <a:cs typeface="Arial" panose="020B0604020202020204" pitchFamily="34" charset="0"/>
              </a:rPr>
              <a:t>bu</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ikkala</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juft</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genni</a:t>
            </a:r>
            <a:r>
              <a:rPr lang="en-US" sz="2800" dirty="0">
                <a:solidFill>
                  <a:schemeClr val="tx2"/>
                </a:solidFill>
                <a:latin typeface="Arial" panose="020B0604020202020204" pitchFamily="34" charset="0"/>
                <a:cs typeface="Arial" panose="020B0604020202020204" pitchFamily="34" charset="0"/>
              </a:rPr>
              <a:t> </a:t>
            </a:r>
            <a:r>
              <a:rPr lang="en-US" sz="2800" dirty="0" err="1" smtClean="0">
                <a:solidFill>
                  <a:schemeClr val="tx2"/>
                </a:solidFill>
                <a:latin typeface="Arial" panose="020B0604020202020204" pitchFamily="34" charset="0"/>
                <a:cs typeface="Arial" panose="020B0604020202020204" pitchFamily="34" charset="0"/>
              </a:rPr>
              <a:t>birikkanligini</a:t>
            </a:r>
            <a:r>
              <a:rPr lang="ru-RU" sz="2800" dirty="0" smtClean="0">
                <a:solidFill>
                  <a:schemeClr val="tx2"/>
                </a:solidFill>
                <a:latin typeface="Arial" panose="020B0604020202020204" pitchFamily="34" charset="0"/>
                <a:cs typeface="Arial" panose="020B0604020202020204" pitchFamily="34" charset="0"/>
              </a:rPr>
              <a:t> </a:t>
            </a:r>
            <a:r>
              <a:rPr lang="en-US" sz="2800" dirty="0" err="1" smtClean="0">
                <a:solidFill>
                  <a:schemeClr val="tx2"/>
                </a:solidFill>
                <a:latin typeface="Arial" panose="020B0604020202020204" pitchFamily="34" charset="0"/>
                <a:cs typeface="Arial" panose="020B0604020202020204" pitchFamily="34" charset="0"/>
              </a:rPr>
              <a:t>tasdiqlaydi</a:t>
            </a:r>
            <a:r>
              <a:rPr lang="en-US" sz="2800" dirty="0">
                <a:solidFill>
                  <a:schemeClr val="tx2"/>
                </a:solidFill>
                <a:latin typeface="Arial" panose="020B0604020202020204" pitchFamily="34" charset="0"/>
                <a:cs typeface="Arial" panose="020B0604020202020204" pitchFamily="34" charset="0"/>
              </a:rPr>
              <a:t>.</a:t>
            </a:r>
          </a:p>
          <a:p>
            <a:pPr indent="450850" algn="just"/>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fen:kulrang</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uzun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qora</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kalta</a:t>
            </a:r>
            <a:endParaRPr lang="en-US" sz="2800" dirty="0">
              <a:solidFill>
                <a:schemeClr val="tx2"/>
              </a:solidFill>
              <a:latin typeface="Arial" panose="020B0604020202020204" pitchFamily="34" charset="0"/>
              <a:cs typeface="Arial" panose="020B0604020202020204" pitchFamily="34" charset="0"/>
            </a:endParaRPr>
          </a:p>
          <a:p>
            <a:pPr indent="450850" algn="just"/>
            <a:r>
              <a:rPr lang="en-US" sz="2800" dirty="0">
                <a:solidFill>
                  <a:schemeClr val="tx2"/>
                </a:solidFill>
                <a:latin typeface="Arial" panose="020B0604020202020204" pitchFamily="34" charset="0"/>
                <a:cs typeface="Arial" panose="020B0604020202020204" pitchFamily="34" charset="0"/>
              </a:rPr>
              <a:t> P gen: </a:t>
            </a:r>
            <a:r>
              <a:rPr lang="ru-RU" sz="2800" dirty="0" smtClean="0">
                <a:solidFill>
                  <a:schemeClr val="tx2"/>
                </a:solidFill>
                <a:latin typeface="Arial" panose="020B0604020202020204" pitchFamily="34" charset="0"/>
                <a:cs typeface="Arial" panose="020B0604020202020204" pitchFamily="34" charset="0"/>
              </a:rPr>
              <a:t>  </a:t>
            </a:r>
            <a:r>
              <a:rPr lang="en-US" sz="2800" dirty="0" err="1" smtClean="0">
                <a:solidFill>
                  <a:schemeClr val="tx2"/>
                </a:solidFill>
                <a:latin typeface="Arial" panose="020B0604020202020204" pitchFamily="34" charset="0"/>
                <a:cs typeface="Arial" panose="020B0604020202020204" pitchFamily="34" charset="0"/>
              </a:rPr>
              <a:t>AaBb</a:t>
            </a:r>
            <a:r>
              <a:rPr lang="en-US" sz="2800" dirty="0" smtClean="0">
                <a:solidFill>
                  <a:schemeClr val="tx2"/>
                </a:solidFill>
                <a:latin typeface="Arial" panose="020B0604020202020204" pitchFamily="34" charset="0"/>
                <a:cs typeface="Arial" panose="020B0604020202020204" pitchFamily="34" charset="0"/>
              </a:rPr>
              <a:t> </a:t>
            </a:r>
            <a:r>
              <a:rPr lang="ru-RU" sz="2800" dirty="0" smtClean="0">
                <a:solidFill>
                  <a:schemeClr val="tx2"/>
                </a:solidFill>
                <a:latin typeface="Arial" panose="020B0604020202020204" pitchFamily="34" charset="0"/>
                <a:cs typeface="Arial" panose="020B0604020202020204" pitchFamily="34" charset="0"/>
              </a:rPr>
              <a:t>    </a:t>
            </a:r>
            <a:r>
              <a:rPr lang="en-US" sz="2800" dirty="0" smtClean="0">
                <a:solidFill>
                  <a:schemeClr val="tx2"/>
                </a:solidFill>
                <a:latin typeface="Arial" panose="020B0604020202020204" pitchFamily="34" charset="0"/>
                <a:cs typeface="Arial" panose="020B0604020202020204" pitchFamily="34" charset="0"/>
              </a:rPr>
              <a:t>x</a:t>
            </a:r>
            <a:r>
              <a:rPr lang="ru-RU" sz="2800" dirty="0" smtClean="0">
                <a:solidFill>
                  <a:schemeClr val="tx2"/>
                </a:solidFill>
                <a:latin typeface="Arial" panose="020B0604020202020204" pitchFamily="34" charset="0"/>
                <a:cs typeface="Arial" panose="020B0604020202020204" pitchFamily="34" charset="0"/>
              </a:rPr>
              <a:t>      </a:t>
            </a:r>
            <a:r>
              <a:rPr lang="en-US" sz="2800" dirty="0" smtClean="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aabb</a:t>
            </a:r>
            <a:endParaRPr lang="en-US" sz="2800" dirty="0">
              <a:solidFill>
                <a:schemeClr val="tx2"/>
              </a:solidFill>
              <a:latin typeface="Arial" panose="020B0604020202020204" pitchFamily="34" charset="0"/>
              <a:cs typeface="Arial" panose="020B0604020202020204" pitchFamily="34" charset="0"/>
            </a:endParaRPr>
          </a:p>
          <a:p>
            <a:pPr indent="450850" algn="just"/>
            <a:r>
              <a:rPr lang="en-US" sz="2800" dirty="0">
                <a:solidFill>
                  <a:schemeClr val="tx2"/>
                </a:solidFill>
                <a:latin typeface="Arial" panose="020B0604020202020204" pitchFamily="34" charset="0"/>
                <a:cs typeface="Arial" panose="020B0604020202020204" pitchFamily="34" charset="0"/>
              </a:rPr>
              <a:t> Gam: </a:t>
            </a:r>
            <a:r>
              <a:rPr lang="ru-RU" sz="2800" dirty="0" smtClean="0">
                <a:solidFill>
                  <a:schemeClr val="tx2"/>
                </a:solidFill>
                <a:latin typeface="Arial" panose="020B0604020202020204" pitchFamily="34" charset="0"/>
                <a:cs typeface="Arial" panose="020B0604020202020204" pitchFamily="34" charset="0"/>
              </a:rPr>
              <a:t>   </a:t>
            </a:r>
            <a:r>
              <a:rPr lang="en-US" sz="2800" dirty="0" smtClean="0">
                <a:solidFill>
                  <a:schemeClr val="tx2"/>
                </a:solidFill>
                <a:latin typeface="Arial" panose="020B0604020202020204" pitchFamily="34" charset="0"/>
                <a:cs typeface="Arial" panose="020B0604020202020204" pitchFamily="34" charset="0"/>
              </a:rPr>
              <a:t>AB </a:t>
            </a:r>
            <a:r>
              <a:rPr lang="ru-RU" sz="2800" dirty="0" smtClean="0">
                <a:solidFill>
                  <a:schemeClr val="tx2"/>
                </a:solidFill>
                <a:latin typeface="Arial" panose="020B0604020202020204" pitchFamily="34" charset="0"/>
                <a:cs typeface="Arial" panose="020B0604020202020204" pitchFamily="34" charset="0"/>
              </a:rPr>
              <a:t>                     </a:t>
            </a:r>
            <a:r>
              <a:rPr lang="en-US" sz="2800" dirty="0" smtClean="0">
                <a:solidFill>
                  <a:schemeClr val="tx2"/>
                </a:solidFill>
                <a:latin typeface="Arial" panose="020B0604020202020204" pitchFamily="34" charset="0"/>
                <a:cs typeface="Arial" panose="020B0604020202020204" pitchFamily="34" charset="0"/>
              </a:rPr>
              <a:t>ab</a:t>
            </a:r>
            <a:endParaRPr lang="en-US" sz="2800" dirty="0">
              <a:solidFill>
                <a:schemeClr val="tx2"/>
              </a:solidFill>
              <a:latin typeface="Arial" panose="020B0604020202020204" pitchFamily="34" charset="0"/>
              <a:cs typeface="Arial" panose="020B0604020202020204" pitchFamily="34" charset="0"/>
            </a:endParaRPr>
          </a:p>
          <a:p>
            <a:pPr indent="450850" algn="just"/>
            <a:r>
              <a:rPr lang="en-US" sz="2800" dirty="0">
                <a:solidFill>
                  <a:schemeClr val="tx2"/>
                </a:solidFill>
                <a:latin typeface="Arial" panose="020B0604020202020204" pitchFamily="34" charset="0"/>
                <a:cs typeface="Arial" panose="020B0604020202020204" pitchFamily="34" charset="0"/>
              </a:rPr>
              <a:t> </a:t>
            </a:r>
            <a:r>
              <a:rPr lang="ru-RU" sz="2800" dirty="0" smtClean="0">
                <a:solidFill>
                  <a:schemeClr val="tx2"/>
                </a:solidFill>
                <a:latin typeface="Arial" panose="020B0604020202020204" pitchFamily="34" charset="0"/>
                <a:cs typeface="Arial" panose="020B0604020202020204" pitchFamily="34" charset="0"/>
              </a:rPr>
              <a:t>              </a:t>
            </a:r>
            <a:r>
              <a:rPr lang="en-US" sz="2800" dirty="0" smtClean="0">
                <a:solidFill>
                  <a:schemeClr val="tx2"/>
                </a:solidFill>
                <a:latin typeface="Arial" panose="020B0604020202020204" pitchFamily="34" charset="0"/>
                <a:cs typeface="Arial" panose="020B0604020202020204" pitchFamily="34" charset="0"/>
              </a:rPr>
              <a:t>ab</a:t>
            </a:r>
            <a:endParaRPr lang="en-US" sz="2800" dirty="0">
              <a:solidFill>
                <a:schemeClr val="tx2"/>
              </a:solidFill>
              <a:latin typeface="Arial" panose="020B0604020202020204" pitchFamily="34" charset="0"/>
              <a:cs typeface="Arial" panose="020B0604020202020204" pitchFamily="34" charset="0"/>
            </a:endParaRPr>
          </a:p>
          <a:p>
            <a:pPr indent="450850" algn="just"/>
            <a:r>
              <a:rPr lang="en-US" sz="2800" dirty="0">
                <a:solidFill>
                  <a:schemeClr val="tx2"/>
                </a:solidFill>
                <a:latin typeface="Arial" panose="020B0604020202020204" pitchFamily="34" charset="0"/>
                <a:cs typeface="Arial" panose="020B0604020202020204" pitchFamily="34" charset="0"/>
              </a:rPr>
              <a:t> Fb </a:t>
            </a:r>
            <a:r>
              <a:rPr lang="en-US" sz="2800" dirty="0" err="1">
                <a:solidFill>
                  <a:schemeClr val="tx2"/>
                </a:solidFill>
                <a:latin typeface="Arial" panose="020B0604020202020204" pitchFamily="34" charset="0"/>
                <a:cs typeface="Arial" panose="020B0604020202020204" pitchFamily="34" charset="0"/>
              </a:rPr>
              <a:t>AaBb</a:t>
            </a:r>
            <a:r>
              <a:rPr lang="en-US" sz="2800" dirty="0">
                <a:solidFill>
                  <a:schemeClr val="tx2"/>
                </a:solidFill>
                <a:latin typeface="Arial" panose="020B0604020202020204" pitchFamily="34" charset="0"/>
                <a:cs typeface="Arial" panose="020B0604020202020204" pitchFamily="34" charset="0"/>
              </a:rPr>
              <a:t>, </a:t>
            </a:r>
            <a:r>
              <a:rPr lang="ru-RU" sz="2800" dirty="0" smtClean="0">
                <a:solidFill>
                  <a:schemeClr val="tx2"/>
                </a:solidFill>
                <a:latin typeface="Arial" panose="020B0604020202020204" pitchFamily="34" charset="0"/>
                <a:cs typeface="Arial" panose="020B0604020202020204" pitchFamily="34" charset="0"/>
              </a:rPr>
              <a:t>         </a:t>
            </a:r>
            <a:r>
              <a:rPr lang="en-US" sz="2800" dirty="0" err="1" smtClean="0">
                <a:solidFill>
                  <a:schemeClr val="tx2"/>
                </a:solidFill>
                <a:latin typeface="Arial" panose="020B0604020202020204" pitchFamily="34" charset="0"/>
                <a:cs typeface="Arial" panose="020B0604020202020204" pitchFamily="34" charset="0"/>
              </a:rPr>
              <a:t>aabb</a:t>
            </a:r>
            <a:endParaRPr lang="en-US" sz="2800" dirty="0">
              <a:solidFill>
                <a:schemeClr val="tx2"/>
              </a:solidFill>
              <a:latin typeface="Arial" panose="020B0604020202020204" pitchFamily="34" charset="0"/>
              <a:cs typeface="Arial" panose="020B0604020202020204" pitchFamily="34" charset="0"/>
            </a:endParaRPr>
          </a:p>
          <a:p>
            <a:pPr indent="450850" algn="just"/>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kulrang</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uzun</a:t>
            </a:r>
            <a:r>
              <a:rPr lang="en-US" sz="2800" dirty="0">
                <a:solidFill>
                  <a:schemeClr val="tx2"/>
                </a:solidFill>
                <a:latin typeface="Arial" panose="020B0604020202020204" pitchFamily="34" charset="0"/>
                <a:cs typeface="Arial" panose="020B0604020202020204" pitchFamily="34" charset="0"/>
              </a:rPr>
              <a:t> </a:t>
            </a:r>
            <a:r>
              <a:rPr lang="ru-RU" sz="2800" dirty="0" smtClean="0">
                <a:solidFill>
                  <a:schemeClr val="tx2"/>
                </a:solidFill>
                <a:latin typeface="Arial" panose="020B0604020202020204" pitchFamily="34" charset="0"/>
                <a:cs typeface="Arial" panose="020B0604020202020204" pitchFamily="34" charset="0"/>
              </a:rPr>
              <a:t>   </a:t>
            </a:r>
            <a:r>
              <a:rPr lang="en-US" sz="2800" dirty="0" err="1" smtClean="0">
                <a:solidFill>
                  <a:schemeClr val="tx2"/>
                </a:solidFill>
                <a:latin typeface="Arial" panose="020B0604020202020204" pitchFamily="34" charset="0"/>
                <a:cs typeface="Arial" panose="020B0604020202020204" pitchFamily="34" charset="0"/>
              </a:rPr>
              <a:t>qora</a:t>
            </a:r>
            <a:r>
              <a:rPr lang="en-US" sz="2800" dirty="0" smtClean="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kalta</a:t>
            </a:r>
            <a:endParaRPr lang="ru-RU"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505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4" y="116632"/>
            <a:ext cx="2160239" cy="648072"/>
          </a:xfrm>
          <a:solidFill>
            <a:schemeClr val="bg2">
              <a:lumMod val="90000"/>
            </a:schemeClr>
          </a:solidFill>
        </p:spPr>
        <p:txBody>
          <a:bodyPr>
            <a:normAutofit/>
          </a:bodyPr>
          <a:lstStyle/>
          <a:p>
            <a:pPr algn="ctr"/>
            <a:r>
              <a:rPr lang="uz-Latn-UZ" sz="1400" dirty="0">
                <a:latin typeface="Arial" panose="020B0604020202020204" pitchFamily="34" charset="0"/>
                <a:cs typeface="Arial" panose="020B0604020202020204" pitchFamily="34" charset="0"/>
              </a:rPr>
              <a:t>Genlarning birikkan holda irsiylanishi</a:t>
            </a:r>
            <a:endParaRPr lang="uz-Latn-UZ" sz="14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791744" y="116632"/>
            <a:ext cx="8121214" cy="6624736"/>
          </a:xfrm>
          <a:solidFill>
            <a:schemeClr val="accent4">
              <a:lumMod val="20000"/>
              <a:lumOff val="80000"/>
            </a:schemeClr>
          </a:solidFill>
        </p:spPr>
        <p:txBody>
          <a:bodyPr anchor="ctr">
            <a:normAutofit/>
          </a:bodyPr>
          <a:lstStyle/>
          <a:p>
            <a:pPr marL="0" indent="0">
              <a:buNone/>
            </a:pPr>
            <a:r>
              <a:rPr lang="uz-Latn-UZ" sz="2000" b="1" dirty="0">
                <a:latin typeface="Arial" pitchFamily="34" charset="0"/>
                <a:cs typeface="Arial" pitchFamily="34" charset="0"/>
              </a:rPr>
              <a:t>1</a:t>
            </a:r>
            <a:r>
              <a:rPr lang="uz-Latn-UZ" sz="2000" b="1" dirty="0" smtClean="0">
                <a:latin typeface="Arial" pitchFamily="34" charset="0"/>
                <a:cs typeface="Arial" pitchFamily="34" charset="0"/>
              </a:rPr>
              <a:t>.</a:t>
            </a:r>
            <a:r>
              <a:rPr lang="en-US" sz="2000" b="1" dirty="0" smtClean="0">
                <a:latin typeface="Arial" pitchFamily="34" charset="0"/>
                <a:cs typeface="Arial" pitchFamily="34" charset="0"/>
              </a:rPr>
              <a:t> </a:t>
            </a:r>
            <a:r>
              <a:rPr lang="uz-Latn-UZ" sz="2000" b="1" dirty="0" smtClean="0">
                <a:latin typeface="Arial" pitchFamily="34" charset="0"/>
                <a:cs typeface="Arial" pitchFamily="34" charset="0"/>
              </a:rPr>
              <a:t>Genetik </a:t>
            </a:r>
            <a:r>
              <a:rPr lang="uz-Latn-UZ" sz="2000" b="1" dirty="0">
                <a:latin typeface="Arial" pitchFamily="34" charset="0"/>
                <a:cs typeface="Arial" pitchFamily="34" charset="0"/>
              </a:rPr>
              <a:t>belgilash:</a:t>
            </a:r>
          </a:p>
          <a:p>
            <a:pPr marL="0" indent="0">
              <a:buNone/>
            </a:pPr>
            <a:r>
              <a:rPr lang="uz-Latn-UZ" sz="2000" dirty="0">
                <a:latin typeface="Arial" pitchFamily="34" charset="0"/>
                <a:cs typeface="Arial" pitchFamily="34" charset="0"/>
              </a:rPr>
              <a:t>fen:kulrang uzun qora kalta</a:t>
            </a:r>
          </a:p>
          <a:p>
            <a:pPr marL="0" indent="0">
              <a:buNone/>
            </a:pPr>
            <a:r>
              <a:rPr lang="uz-Latn-UZ" sz="2000" dirty="0">
                <a:latin typeface="Arial" pitchFamily="34" charset="0"/>
                <a:cs typeface="Arial" pitchFamily="34" charset="0"/>
              </a:rPr>
              <a:t> P gen: AABB </a:t>
            </a:r>
            <a:r>
              <a:rPr lang="ru-RU" sz="2000" dirty="0" smtClean="0">
                <a:latin typeface="Arial" pitchFamily="34" charset="0"/>
                <a:cs typeface="Arial" pitchFamily="34" charset="0"/>
              </a:rPr>
              <a:t>    </a:t>
            </a:r>
            <a:r>
              <a:rPr lang="uz-Latn-UZ" sz="2000" dirty="0" smtClean="0">
                <a:latin typeface="Arial" pitchFamily="34" charset="0"/>
                <a:cs typeface="Arial" pitchFamily="34" charset="0"/>
              </a:rPr>
              <a:t>x </a:t>
            </a:r>
            <a:r>
              <a:rPr lang="ru-RU" sz="2000" dirty="0" smtClean="0">
                <a:latin typeface="Arial" pitchFamily="34" charset="0"/>
                <a:cs typeface="Arial" pitchFamily="34" charset="0"/>
              </a:rPr>
              <a:t>    </a:t>
            </a:r>
            <a:r>
              <a:rPr lang="uz-Latn-UZ" sz="2000" dirty="0" smtClean="0">
                <a:latin typeface="Arial" pitchFamily="34" charset="0"/>
                <a:cs typeface="Arial" pitchFamily="34" charset="0"/>
              </a:rPr>
              <a:t>aabb</a:t>
            </a:r>
            <a:endParaRPr lang="uz-Latn-UZ" sz="2000" dirty="0">
              <a:latin typeface="Arial" pitchFamily="34" charset="0"/>
              <a:cs typeface="Arial" pitchFamily="34" charset="0"/>
            </a:endParaRPr>
          </a:p>
          <a:p>
            <a:pPr marL="0" indent="0">
              <a:buNone/>
            </a:pPr>
            <a:r>
              <a:rPr lang="uz-Latn-UZ" sz="2000" dirty="0">
                <a:latin typeface="Arial" pitchFamily="34" charset="0"/>
                <a:cs typeface="Arial" pitchFamily="34" charset="0"/>
              </a:rPr>
              <a:t> Gam: </a:t>
            </a:r>
            <a:r>
              <a:rPr lang="uz-Latn-UZ" sz="2000" dirty="0" smtClean="0">
                <a:latin typeface="Arial" pitchFamily="34" charset="0"/>
                <a:cs typeface="Arial" pitchFamily="34" charset="0"/>
              </a:rPr>
              <a:t>AB</a:t>
            </a:r>
            <a:r>
              <a:rPr lang="ru-RU" sz="2000" dirty="0" smtClean="0">
                <a:latin typeface="Arial" pitchFamily="34" charset="0"/>
                <a:cs typeface="Arial" pitchFamily="34" charset="0"/>
              </a:rPr>
              <a:t>  </a:t>
            </a:r>
            <a:r>
              <a:rPr lang="uz-Latn-UZ" sz="2000" dirty="0" smtClean="0">
                <a:latin typeface="Arial" pitchFamily="34" charset="0"/>
                <a:cs typeface="Arial" pitchFamily="34" charset="0"/>
              </a:rPr>
              <a:t> </a:t>
            </a:r>
            <a:r>
              <a:rPr lang="ru-RU" sz="2000" dirty="0" smtClean="0">
                <a:latin typeface="Arial" pitchFamily="34" charset="0"/>
                <a:cs typeface="Arial" pitchFamily="34" charset="0"/>
              </a:rPr>
              <a:t>                     </a:t>
            </a:r>
            <a:r>
              <a:rPr lang="uz-Latn-UZ" sz="2000" dirty="0" smtClean="0">
                <a:latin typeface="Arial" pitchFamily="34" charset="0"/>
                <a:cs typeface="Arial" pitchFamily="34" charset="0"/>
              </a:rPr>
              <a:t>ab</a:t>
            </a:r>
            <a:endParaRPr lang="ru-RU" sz="2000" dirty="0" smtClean="0">
              <a:latin typeface="Arial" pitchFamily="34" charset="0"/>
              <a:cs typeface="Arial" pitchFamily="34" charset="0"/>
            </a:endParaRPr>
          </a:p>
          <a:p>
            <a:pPr marL="0" indent="0">
              <a:buNone/>
            </a:pPr>
            <a:r>
              <a:rPr lang="uz-Latn-UZ" sz="2000" b="1" dirty="0" smtClean="0">
                <a:latin typeface="Arial" pitchFamily="34" charset="0"/>
                <a:cs typeface="Arial" pitchFamily="34" charset="0"/>
              </a:rPr>
              <a:t>2</a:t>
            </a:r>
            <a:r>
              <a:rPr lang="uz-Latn-UZ" sz="2000" b="1" dirty="0">
                <a:latin typeface="Arial" pitchFamily="34" charset="0"/>
                <a:cs typeface="Arial" pitchFamily="34" charset="0"/>
              </a:rPr>
              <a:t>. Masalaning </a:t>
            </a:r>
            <a:r>
              <a:rPr lang="en-US" sz="2000" b="1" dirty="0" smtClean="0">
                <a:latin typeface="Arial" pitchFamily="34" charset="0"/>
                <a:cs typeface="Arial" pitchFamily="34" charset="0"/>
              </a:rPr>
              <a:t>f1 </a:t>
            </a:r>
            <a:r>
              <a:rPr lang="uz-Latn-UZ" sz="2000" b="1" dirty="0" smtClean="0">
                <a:latin typeface="Arial" pitchFamily="34" charset="0"/>
                <a:cs typeface="Arial" pitchFamily="34" charset="0"/>
              </a:rPr>
              <a:t> </a:t>
            </a:r>
            <a:r>
              <a:rPr lang="uz-Latn-UZ" sz="2000" b="1" dirty="0">
                <a:latin typeface="Arial" pitchFamily="34" charset="0"/>
                <a:cs typeface="Arial" pitchFamily="34" charset="0"/>
              </a:rPr>
              <a:t>bandini ishlaymiz:</a:t>
            </a:r>
          </a:p>
          <a:p>
            <a:pPr marL="0" indent="0">
              <a:buNone/>
            </a:pPr>
            <a:r>
              <a:rPr lang="uz-Latn-UZ" sz="2000" dirty="0">
                <a:latin typeface="Arial" pitchFamily="34" charset="0"/>
                <a:cs typeface="Arial" pitchFamily="34" charset="0"/>
              </a:rPr>
              <a:t>F1 AaBb kulrang uzun 90 ta</a:t>
            </a:r>
          </a:p>
          <a:p>
            <a:pPr marL="0" indent="0">
              <a:buNone/>
            </a:pPr>
            <a:r>
              <a:rPr lang="uz-Latn-UZ" sz="2000" dirty="0">
                <a:latin typeface="Arial" pitchFamily="34" charset="0"/>
                <a:cs typeface="Arial" pitchFamily="34" charset="0"/>
              </a:rPr>
              <a:t> fen:kulrang uzun kulrang uzun</a:t>
            </a:r>
          </a:p>
          <a:p>
            <a:pPr marL="0" indent="0">
              <a:buNone/>
            </a:pPr>
            <a:r>
              <a:rPr lang="uz-Latn-UZ" sz="2000" dirty="0">
                <a:latin typeface="Arial" pitchFamily="34" charset="0"/>
                <a:cs typeface="Arial" pitchFamily="34" charset="0"/>
              </a:rPr>
              <a:t> P gen</a:t>
            </a:r>
            <a:r>
              <a:rPr lang="uz-Latn-UZ" sz="2000" dirty="0" smtClean="0">
                <a:latin typeface="Arial" pitchFamily="34" charset="0"/>
                <a:cs typeface="Arial" pitchFamily="34" charset="0"/>
              </a:rPr>
              <a:t>:</a:t>
            </a:r>
            <a:r>
              <a:rPr lang="en-US" sz="2000" dirty="0" smtClean="0">
                <a:latin typeface="Arial" pitchFamily="34" charset="0"/>
                <a:cs typeface="Arial" pitchFamily="34" charset="0"/>
              </a:rPr>
              <a:t>  </a:t>
            </a:r>
            <a:r>
              <a:rPr lang="uz-Latn-UZ" sz="2000" dirty="0" smtClean="0">
                <a:latin typeface="Arial" pitchFamily="34" charset="0"/>
                <a:cs typeface="Arial" pitchFamily="34" charset="0"/>
              </a:rPr>
              <a:t> </a:t>
            </a:r>
            <a:r>
              <a:rPr lang="uz-Latn-UZ" sz="2000" dirty="0">
                <a:latin typeface="Arial" pitchFamily="34" charset="0"/>
                <a:cs typeface="Arial" pitchFamily="34" charset="0"/>
              </a:rPr>
              <a:t>AaBb </a:t>
            </a:r>
            <a:r>
              <a:rPr lang="en-US" sz="2000" dirty="0" smtClean="0">
                <a:latin typeface="Arial" pitchFamily="34" charset="0"/>
                <a:cs typeface="Arial" pitchFamily="34" charset="0"/>
              </a:rPr>
              <a:t>      </a:t>
            </a:r>
            <a:r>
              <a:rPr lang="uz-Latn-UZ" sz="2000" dirty="0" smtClean="0">
                <a:latin typeface="Arial" pitchFamily="34" charset="0"/>
                <a:cs typeface="Arial" pitchFamily="34" charset="0"/>
              </a:rPr>
              <a:t>x </a:t>
            </a:r>
            <a:r>
              <a:rPr lang="en-US" sz="2000" dirty="0" smtClean="0">
                <a:latin typeface="Arial" pitchFamily="34" charset="0"/>
                <a:cs typeface="Arial" pitchFamily="34" charset="0"/>
              </a:rPr>
              <a:t>      </a:t>
            </a:r>
            <a:r>
              <a:rPr lang="uz-Latn-UZ" sz="2000" dirty="0" smtClean="0">
                <a:latin typeface="Arial" pitchFamily="34" charset="0"/>
                <a:cs typeface="Arial" pitchFamily="34" charset="0"/>
              </a:rPr>
              <a:t>AaBb</a:t>
            </a:r>
            <a:endParaRPr lang="uz-Latn-UZ" sz="2000" dirty="0">
              <a:latin typeface="Arial" pitchFamily="34" charset="0"/>
              <a:cs typeface="Arial" pitchFamily="34" charset="0"/>
            </a:endParaRPr>
          </a:p>
          <a:p>
            <a:pPr marL="0" indent="0">
              <a:buNone/>
            </a:pPr>
            <a:r>
              <a:rPr lang="uz-Latn-UZ" sz="2000" dirty="0">
                <a:latin typeface="Arial" pitchFamily="34" charset="0"/>
                <a:cs typeface="Arial" pitchFamily="34" charset="0"/>
              </a:rPr>
              <a:t> Gam: </a:t>
            </a:r>
            <a:r>
              <a:rPr lang="en-US" sz="2000" dirty="0" smtClean="0">
                <a:latin typeface="Arial" pitchFamily="34" charset="0"/>
                <a:cs typeface="Arial" pitchFamily="34" charset="0"/>
              </a:rPr>
              <a:t>    </a:t>
            </a:r>
            <a:r>
              <a:rPr lang="uz-Latn-UZ" sz="2000" dirty="0" smtClean="0">
                <a:latin typeface="Arial" pitchFamily="34" charset="0"/>
                <a:cs typeface="Arial" pitchFamily="34" charset="0"/>
              </a:rPr>
              <a:t>AB</a:t>
            </a:r>
            <a:r>
              <a:rPr lang="en-US" sz="2000" dirty="0" smtClean="0">
                <a:latin typeface="Arial" pitchFamily="34" charset="0"/>
                <a:cs typeface="Arial" pitchFamily="34" charset="0"/>
              </a:rPr>
              <a:t>                   </a:t>
            </a:r>
            <a:r>
              <a:rPr lang="uz-Latn-UZ" sz="2000" dirty="0" smtClean="0">
                <a:latin typeface="Arial" pitchFamily="34" charset="0"/>
                <a:cs typeface="Arial" pitchFamily="34" charset="0"/>
              </a:rPr>
              <a:t> </a:t>
            </a:r>
            <a:r>
              <a:rPr lang="uz-Latn-UZ" sz="2000" dirty="0">
                <a:latin typeface="Arial" pitchFamily="34" charset="0"/>
                <a:cs typeface="Arial" pitchFamily="34" charset="0"/>
              </a:rPr>
              <a:t>AB</a:t>
            </a:r>
          </a:p>
          <a:p>
            <a:pPr marL="0" indent="0">
              <a:buNone/>
            </a:pPr>
            <a:r>
              <a:rPr lang="uz-Latn-UZ" sz="2000" dirty="0">
                <a:latin typeface="Arial" pitchFamily="34" charset="0"/>
                <a:cs typeface="Arial" pitchFamily="34" charset="0"/>
              </a:rPr>
              <a:t> </a:t>
            </a:r>
            <a:r>
              <a:rPr lang="en-US" sz="2000" dirty="0" smtClean="0">
                <a:latin typeface="Arial" pitchFamily="34" charset="0"/>
                <a:cs typeface="Arial" pitchFamily="34" charset="0"/>
              </a:rPr>
              <a:t>              </a:t>
            </a:r>
            <a:r>
              <a:rPr lang="uz-Latn-UZ" sz="2000" dirty="0" smtClean="0">
                <a:latin typeface="Arial" pitchFamily="34" charset="0"/>
                <a:cs typeface="Arial" pitchFamily="34" charset="0"/>
              </a:rPr>
              <a:t>ab</a:t>
            </a:r>
            <a:r>
              <a:rPr lang="en-US" sz="2000" dirty="0" smtClean="0">
                <a:latin typeface="Arial" pitchFamily="34" charset="0"/>
                <a:cs typeface="Arial" pitchFamily="34" charset="0"/>
              </a:rPr>
              <a:t>                      </a:t>
            </a:r>
            <a:r>
              <a:rPr lang="uz-Latn-UZ" sz="2000" dirty="0" smtClean="0">
                <a:latin typeface="Arial" pitchFamily="34" charset="0"/>
                <a:cs typeface="Arial" pitchFamily="34" charset="0"/>
              </a:rPr>
              <a:t> </a:t>
            </a:r>
            <a:r>
              <a:rPr lang="uz-Latn-UZ" sz="2000" dirty="0">
                <a:latin typeface="Arial" pitchFamily="34" charset="0"/>
                <a:cs typeface="Arial" pitchFamily="34" charset="0"/>
              </a:rPr>
              <a:t>ab</a:t>
            </a:r>
          </a:p>
          <a:p>
            <a:pPr marL="0" indent="0">
              <a:buNone/>
            </a:pPr>
            <a:r>
              <a:rPr lang="uz-Latn-UZ" sz="2000" dirty="0">
                <a:latin typeface="Arial" pitchFamily="34" charset="0"/>
                <a:cs typeface="Arial" pitchFamily="34" charset="0"/>
              </a:rPr>
              <a:t> F2 AABB, AaBb, AaBb, aabb</a:t>
            </a:r>
          </a:p>
          <a:p>
            <a:pPr marL="0" indent="0">
              <a:buNone/>
            </a:pPr>
            <a:r>
              <a:rPr lang="uz-Latn-UZ" sz="2000" dirty="0">
                <a:latin typeface="Arial" pitchFamily="34" charset="0"/>
                <a:cs typeface="Arial" pitchFamily="34" charset="0"/>
              </a:rPr>
              <a:t> Kul.uzun kul.uzun kul.uzun qora kalta</a:t>
            </a:r>
          </a:p>
          <a:p>
            <a:pPr marL="0" indent="0">
              <a:buNone/>
            </a:pPr>
            <a:r>
              <a:rPr lang="uz-Latn-UZ" sz="2000" dirty="0">
                <a:latin typeface="Arial" pitchFamily="34" charset="0"/>
                <a:cs typeface="Arial" pitchFamily="34" charset="0"/>
              </a:rPr>
              <a:t> 608:4x3=456</a:t>
            </a:r>
          </a:p>
          <a:p>
            <a:pPr marL="0" indent="0">
              <a:buNone/>
            </a:pPr>
            <a:r>
              <a:rPr lang="uz-Latn-UZ" sz="2000" dirty="0">
                <a:latin typeface="Arial" pitchFamily="34" charset="0"/>
                <a:cs typeface="Arial" pitchFamily="34" charset="0"/>
              </a:rPr>
              <a:t>Bunda: 608--F2dagi pashshalar soni</a:t>
            </a:r>
          </a:p>
          <a:p>
            <a:pPr marL="0" indent="0">
              <a:buNone/>
            </a:pPr>
            <a:r>
              <a:rPr lang="uz-Latn-UZ" sz="2000" dirty="0">
                <a:latin typeface="Arial" pitchFamily="34" charset="0"/>
                <a:cs typeface="Arial" pitchFamily="34" charset="0"/>
              </a:rPr>
              <a:t> 3-- kulrang tanali, uzun qanotli pashshalar nisbati</a:t>
            </a:r>
          </a:p>
          <a:p>
            <a:pPr marL="0" indent="0">
              <a:buNone/>
            </a:pPr>
            <a:r>
              <a:rPr lang="uz-Latn-UZ" sz="2000" dirty="0">
                <a:latin typeface="Arial" pitchFamily="34" charset="0"/>
                <a:cs typeface="Arial" pitchFamily="34" charset="0"/>
              </a:rPr>
              <a:t>Javob: 456 tasi kulrang tanali, uzun qanotli bo’ladi.</a:t>
            </a:r>
            <a:endParaRPr lang="uz-Latn-UZ" sz="2000" dirty="0">
              <a:latin typeface="Arial" pitchFamily="34" charset="0"/>
              <a:cs typeface="Arial" pitchFamily="34" charset="0"/>
            </a:endParaRPr>
          </a:p>
        </p:txBody>
      </p:sp>
      <p:sp>
        <p:nvSpPr>
          <p:cNvPr id="4" name="Текст 3"/>
          <p:cNvSpPr>
            <a:spLocks noGrp="1"/>
          </p:cNvSpPr>
          <p:nvPr>
            <p:ph type="body" sz="half" idx="2"/>
          </p:nvPr>
        </p:nvSpPr>
        <p:spPr>
          <a:xfrm>
            <a:off x="1703513" y="764704"/>
            <a:ext cx="2160240" cy="5976664"/>
          </a:xfrm>
          <a:solidFill>
            <a:schemeClr val="tx2">
              <a:lumMod val="20000"/>
              <a:lumOff val="80000"/>
            </a:schemeClr>
          </a:solidFill>
        </p:spPr>
        <p:txBody>
          <a:bodyPr>
            <a:normAutofit fontScale="92500"/>
          </a:bodyPr>
          <a:lstStyle/>
          <a:p>
            <a:pPr algn="ctr"/>
            <a:r>
              <a:rPr lang="uz-Latn-UZ" sz="1600" dirty="0">
                <a:latin typeface="Arial" panose="020B0604020202020204" pitchFamily="34" charset="0"/>
                <a:cs typeface="Arial" panose="020B0604020202020204" pitchFamily="34" charset="0"/>
              </a:rPr>
              <a:t>1. Drozofila meva pashshasida tananing qora rangi, qanotning kaltaligi retsessiv,</a:t>
            </a:r>
          </a:p>
          <a:p>
            <a:pPr algn="ctr"/>
            <a:r>
              <a:rPr lang="uz-Latn-UZ" sz="1600" dirty="0">
                <a:latin typeface="Arial" panose="020B0604020202020204" pitchFamily="34" charset="0"/>
                <a:cs typeface="Arial" panose="020B0604020202020204" pitchFamily="34" charset="0"/>
              </a:rPr>
              <a:t>tananing kulrangligi va qanotning normalligi dominant belgi hisoblanadi. Tananing</a:t>
            </a:r>
          </a:p>
          <a:p>
            <a:pPr algn="ctr"/>
            <a:r>
              <a:rPr lang="uz-Latn-UZ" sz="1600" dirty="0">
                <a:latin typeface="Arial" panose="020B0604020202020204" pitchFamily="34" charset="0"/>
                <a:cs typeface="Arial" panose="020B0604020202020204" pitchFamily="34" charset="0"/>
              </a:rPr>
              <a:t>rangi bilan qanotning uzunligini belgilovchi genlar birikkan bo’lib, </a:t>
            </a:r>
            <a:r>
              <a:rPr lang="uz-Latn-UZ" sz="1600" dirty="0" smtClean="0">
                <a:latin typeface="Arial" panose="020B0604020202020204" pitchFamily="34" charset="0"/>
                <a:cs typeface="Arial" panose="020B0604020202020204" pitchFamily="34" charset="0"/>
              </a:rPr>
              <a:t>bir</a:t>
            </a:r>
            <a:r>
              <a:rPr lang="ru-RU" sz="1600" dirty="0" smtClean="0">
                <a:latin typeface="Arial" panose="020B0604020202020204" pitchFamily="34" charset="0"/>
                <a:cs typeface="Arial" panose="020B0604020202020204" pitchFamily="34" charset="0"/>
              </a:rPr>
              <a:t> </a:t>
            </a:r>
            <a:r>
              <a:rPr lang="uz-Latn-UZ" sz="1600" dirty="0" smtClean="0">
                <a:latin typeface="Arial" panose="020B0604020202020204" pitchFamily="34" charset="0"/>
                <a:cs typeface="Arial" panose="020B0604020202020204" pitchFamily="34" charset="0"/>
              </a:rPr>
              <a:t>xromosomada </a:t>
            </a:r>
            <a:r>
              <a:rPr lang="uz-Latn-UZ" sz="1600" dirty="0">
                <a:latin typeface="Arial" panose="020B0604020202020204" pitchFamily="34" charset="0"/>
                <a:cs typeface="Arial" panose="020B0604020202020204" pitchFamily="34" charset="0"/>
              </a:rPr>
              <a:t>joylashgan. Tanasi kulrang , qanoti uzun drozofilani tanasi qora</a:t>
            </a:r>
          </a:p>
          <a:p>
            <a:pPr algn="ctr"/>
            <a:r>
              <a:rPr lang="uz-Latn-UZ" sz="1600" dirty="0">
                <a:latin typeface="Arial" panose="020B0604020202020204" pitchFamily="34" charset="0"/>
                <a:cs typeface="Arial" panose="020B0604020202020204" pitchFamily="34" charset="0"/>
              </a:rPr>
              <a:t>qanoti kaltadrozofila bilan chatishtirilib, F1da 90 ta kulrang tanali normal qanotli</a:t>
            </a:r>
          </a:p>
          <a:p>
            <a:pPr algn="ctr"/>
            <a:r>
              <a:rPr lang="uz-Latn-UZ" sz="1600" dirty="0">
                <a:latin typeface="Arial" panose="020B0604020202020204" pitchFamily="34" charset="0"/>
                <a:cs typeface="Arial" panose="020B0604020202020204" pitchFamily="34" charset="0"/>
              </a:rPr>
              <a:t>pashsha olindi.F2 da 608 ta pashsha olingan bo’lsa, ularning nechtasi kulrang tanali,</a:t>
            </a:r>
          </a:p>
          <a:p>
            <a:pPr algn="ctr"/>
            <a:r>
              <a:rPr lang="uz-Latn-UZ" sz="1600" dirty="0">
                <a:latin typeface="Arial" panose="020B0604020202020204" pitchFamily="34" charset="0"/>
                <a:cs typeface="Arial" panose="020B0604020202020204" pitchFamily="34" charset="0"/>
              </a:rPr>
              <a:t>uzun qanotli bo’ladi? ?</a:t>
            </a:r>
            <a:endParaRPr lang="uz-Latn-UZ" dirty="0"/>
          </a:p>
        </p:txBody>
      </p:sp>
    </p:spTree>
    <p:extLst>
      <p:ext uri="{BB962C8B-B14F-4D97-AF65-F5344CB8AC3E}">
        <p14:creationId xmlns:p14="http://schemas.microsoft.com/office/powerpoint/2010/main" val="35530355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9a0ba26529122037c01e934afd8113bfad9eb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4507</TotalTime>
  <Words>1412</Words>
  <Application>Microsoft Office PowerPoint</Application>
  <PresentationFormat>Широкоэкранный</PresentationFormat>
  <Paragraphs>139</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4</vt:i4>
      </vt:variant>
      <vt:variant>
        <vt:lpstr>Заголовки слайдов</vt:lpstr>
      </vt:variant>
      <vt:variant>
        <vt:i4>17</vt:i4>
      </vt:variant>
    </vt:vector>
  </HeadingPairs>
  <TitlesOfParts>
    <vt:vector size="26" baseType="lpstr">
      <vt:lpstr>Arial</vt:lpstr>
      <vt:lpstr>Calibri</vt:lpstr>
      <vt:lpstr>Cambria Math</vt:lpstr>
      <vt:lpstr>Times New Roman</vt:lpstr>
      <vt:lpstr>Tw Cen MT</vt:lpstr>
      <vt:lpstr>Тема Office</vt:lpstr>
      <vt:lpstr>1_Тема Office</vt:lpstr>
      <vt:lpstr>2_Тема Office</vt:lpstr>
      <vt:lpstr>3_Тема Office</vt:lpstr>
      <vt:lpstr>Презентация PowerPoint</vt:lpstr>
      <vt:lpstr>Презентация PowerPoint</vt:lpstr>
      <vt:lpstr>Polimer ta`sirga oid masalalar yechish</vt:lpstr>
      <vt:lpstr>Genlarning birikkan holda irsiylanishi</vt:lpstr>
      <vt:lpstr>Genlarning birikkan holda irsiylanishi</vt:lpstr>
      <vt:lpstr>Genlarning birikkan holda irsiylanishi</vt:lpstr>
      <vt:lpstr>Genlarning birikkan holda irsiylanishi</vt:lpstr>
      <vt:lpstr>Genlarning birikkan holda irsiylanishi</vt:lpstr>
      <vt:lpstr>Genlarning birikkan holda irsiylanishi</vt:lpstr>
      <vt:lpstr>Jins genetikasi</vt:lpstr>
      <vt:lpstr>Jins genetikasi</vt:lpstr>
      <vt:lpstr>Jins genetikasi</vt:lpstr>
      <vt:lpstr>Jins genetikasi</vt:lpstr>
      <vt:lpstr>Jins genetikasi</vt:lpstr>
      <vt:lpstr>Jins genetikasi</vt:lpstr>
      <vt:lpstr>Jins genetikasi</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RePack by Diakov</cp:lastModifiedBy>
  <cp:revision>845</cp:revision>
  <dcterms:created xsi:type="dcterms:W3CDTF">2020-05-11T10:31:43Z</dcterms:created>
  <dcterms:modified xsi:type="dcterms:W3CDTF">2021-03-01T11:28:14Z</dcterms:modified>
</cp:coreProperties>
</file>