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9"/>
  </p:notesMasterIdLst>
  <p:sldIdLst>
    <p:sldId id="1359" r:id="rId2"/>
    <p:sldId id="1356" r:id="rId3"/>
    <p:sldId id="1379" r:id="rId4"/>
    <p:sldId id="1385" r:id="rId5"/>
    <p:sldId id="1381" r:id="rId6"/>
    <p:sldId id="1384" r:id="rId7"/>
    <p:sldId id="1383" r:id="rId8"/>
    <p:sldId id="1382" r:id="rId9"/>
    <p:sldId id="1380" r:id="rId10"/>
    <p:sldId id="1390" r:id="rId11"/>
    <p:sldId id="1389" r:id="rId12"/>
    <p:sldId id="1388" r:id="rId13"/>
    <p:sldId id="1391" r:id="rId14"/>
    <p:sldId id="1392" r:id="rId15"/>
    <p:sldId id="1393" r:id="rId16"/>
    <p:sldId id="1394" r:id="rId17"/>
    <p:sldId id="1378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356"/>
            <p14:sldId id="1379"/>
            <p14:sldId id="1385"/>
            <p14:sldId id="1381"/>
            <p14:sldId id="1384"/>
            <p14:sldId id="1383"/>
            <p14:sldId id="1382"/>
            <p14:sldId id="1380"/>
            <p14:sldId id="1390"/>
            <p14:sldId id="1389"/>
            <p14:sldId id="1388"/>
            <p14:sldId id="1391"/>
            <p14:sldId id="1392"/>
            <p14:sldId id="1393"/>
            <p14:sldId id="1394"/>
            <p14:sldId id="137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F7DF2"/>
    <a:srgbClr val="B17ED8"/>
    <a:srgbClr val="B8E08C"/>
    <a:srgbClr val="2CE50D"/>
    <a:srgbClr val="A3F995"/>
    <a:srgbClr val="DDDDDD"/>
    <a:srgbClr val="B2B2B2"/>
    <a:srgbClr val="FFFF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25" d="100"/>
          <a:sy n="125" d="100"/>
        </p:scale>
        <p:origin x="-828" y="-3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1.pptx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5626" y="1197228"/>
            <a:ext cx="3539983" cy="14606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80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2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en-US"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spcAft>
                <a:spcPts val="1200"/>
              </a:spcAft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Badiiy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san’atlardan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namunalar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6168" y="1204659"/>
            <a:ext cx="281282" cy="7244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76168" y="2052092"/>
            <a:ext cx="281282" cy="7244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847870" cy="4362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847870" cy="44954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0028" y="310703"/>
            <a:ext cx="781133" cy="26222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1600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1600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en-US" sz="16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1600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681026" y="248656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4305051" y="1281048"/>
            <a:ext cx="1375263" cy="114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Tanosib</a:t>
            </a:r>
            <a:endParaRPr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575930"/>
            <a:ext cx="542928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Ma’lumki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san’atlar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ma’naviy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aloqadorligiga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mantiqan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taqozo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foydalanishni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tanosib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o‘z-o‘zidan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tikan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guliston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shabnam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”, “bulbul”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taqozo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719138"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sochingdin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uzmasmen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ko‘ngulni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719138"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Ayog‘ing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719138"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Atoyi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ko‘ngil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oyog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‘, bosh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mutanosiblik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bor.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Tanosib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19912"/>
            <a:ext cx="392909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Atoyi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cherik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askar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kelishishi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yaqinligidan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indent="719138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Zulfing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cherigi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mulkin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719138">
              <a:spcAft>
                <a:spcPts val="600"/>
              </a:spcAft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ko‘zung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zulfing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cherigi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sochlaring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askarlari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ko‘zung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/>
          </a:p>
        </p:txBody>
      </p:sp>
      <p:pic>
        <p:nvPicPr>
          <p:cNvPr id="5122" name="Picture 2" descr="C:\Documents and Settings\User\Рабочий стол\Атой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7047" y="691350"/>
            <a:ext cx="1338260" cy="21276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Istiora</a:t>
            </a:r>
            <a:endParaRPr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403" y="537830"/>
            <a:ext cx="3903372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Istiora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Istiora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o‘xshashlikka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asoslanadi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Tashbehdan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farqli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vositasi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qo‘llanmaydi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Tamanno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qilg‘ali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la’lingni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ko‘nglum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     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Atoyi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La’l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tabiatda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uchraydigan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qimmatbaho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qizil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tosh,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labidan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chiqadigan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anglatadi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User\Рабочий стол\атойи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1775" y="977102"/>
            <a:ext cx="1714512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661" y="480558"/>
            <a:ext cx="5510146" cy="76215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57578" tIns="28788" rIns="57578" bIns="28788" anchor="ctr"/>
          <a:lstStyle/>
          <a:p>
            <a:pPr indent="110958" algn="just" defTabSz="575778">
              <a:defRPr/>
            </a:pP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san’atda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belgidagi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umumiylik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qiyoslanadi</a:t>
            </a:r>
            <a:r>
              <a:rPr lang="en-US" sz="1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3202" y="1242709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5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5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2824" y="2184803"/>
            <a:ext cx="545749" cy="391219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202" y="1713755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0070" y="1242709"/>
            <a:ext cx="2209721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Talmeh</a:t>
            </a:r>
            <a:endParaRPr lang="en-US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8808" y="1716847"/>
            <a:ext cx="2210983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Tanosib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8808" y="2184803"/>
            <a:ext cx="2210984" cy="391219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Tashbeh</a:t>
            </a:r>
            <a:endParaRPr lang="ru-RU" sz="24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2435" y="2696693"/>
            <a:ext cx="2197358" cy="406133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Tajnis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3202" y="2704150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5471" y="63728"/>
            <a:ext cx="710018" cy="416830"/>
          </a:xfrm>
          <a:prstGeom prst="rect">
            <a:avLst/>
          </a:prstGeom>
          <a:noFill/>
        </p:spPr>
        <p:txBody>
          <a:bodyPr wrap="none" lIns="57578" tIns="28788" rIns="57578" bIns="28788" rtlCol="0">
            <a:spAutoFit/>
          </a:bodyPr>
          <a:lstStyle/>
          <a:p>
            <a:pPr defTabSz="215916"/>
            <a:r>
              <a:rPr lang="uz-Latn-UZ" sz="2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90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Testlar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bilan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ishlash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User\Рабочий стол\Kitoblar rasmi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95" y="1339088"/>
            <a:ext cx="1308119" cy="1236934"/>
          </a:xfrm>
          <a:prstGeom prst="rect">
            <a:avLst/>
          </a:prstGeom>
          <a:noFill/>
        </p:spPr>
      </p:pic>
      <p:sp>
        <p:nvSpPr>
          <p:cNvPr id="17" name="Скругленный прямоугольник 16"/>
          <p:cNvSpPr/>
          <p:nvPr/>
        </p:nvSpPr>
        <p:spPr>
          <a:xfrm>
            <a:off x="422824" y="2192680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68808" y="2192680"/>
            <a:ext cx="2210984" cy="391219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Tashbeh</a:t>
            </a:r>
            <a:endParaRPr lang="ru-RU" sz="24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67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661" y="480559"/>
            <a:ext cx="5510146" cy="5679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57578" tIns="28788" rIns="57578" bIns="28788" anchor="ctr"/>
          <a:lstStyle/>
          <a:p>
            <a:pPr indent="110958" algn="just" defTabSz="575778">
              <a:defRPr/>
            </a:pP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…...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kern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3202" y="2184803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5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3202" y="1242709"/>
            <a:ext cx="545749" cy="391219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202" y="1713755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2435" y="2184803"/>
            <a:ext cx="2209721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Talmeh</a:t>
            </a:r>
            <a:endParaRPr lang="en-US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8808" y="1716847"/>
            <a:ext cx="2210983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Tanosib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8807" y="1243572"/>
            <a:ext cx="2210984" cy="391219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Istiora</a:t>
            </a:r>
            <a:endParaRPr lang="ru-RU" sz="24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2435" y="2696693"/>
            <a:ext cx="2197358" cy="406133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en-US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ta’lil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3202" y="2704150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5471" y="63728"/>
            <a:ext cx="710018" cy="416830"/>
          </a:xfrm>
          <a:prstGeom prst="rect">
            <a:avLst/>
          </a:prstGeom>
          <a:noFill/>
        </p:spPr>
        <p:txBody>
          <a:bodyPr wrap="none" lIns="57578" tIns="28788" rIns="57578" bIns="28788" rtlCol="0">
            <a:spAutoFit/>
          </a:bodyPr>
          <a:lstStyle/>
          <a:p>
            <a:pPr defTabSz="215916"/>
            <a:r>
              <a:rPr lang="uz-Latn-UZ" sz="2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90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Testlar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bilan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ishlash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User\Рабочий стол\Kitoblar rasmi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95" y="1339088"/>
            <a:ext cx="1308119" cy="1236934"/>
          </a:xfrm>
          <a:prstGeom prst="rect">
            <a:avLst/>
          </a:prstGeom>
          <a:noFill/>
        </p:spPr>
      </p:pic>
      <p:sp>
        <p:nvSpPr>
          <p:cNvPr id="17" name="Скругленный прямоугольник 16"/>
          <p:cNvSpPr/>
          <p:nvPr/>
        </p:nvSpPr>
        <p:spPr>
          <a:xfrm>
            <a:off x="433202" y="1250329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68807" y="1251192"/>
            <a:ext cx="2210984" cy="391219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Istiora</a:t>
            </a:r>
            <a:endParaRPr lang="ru-RU" sz="24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67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661" y="480559"/>
            <a:ext cx="5510146" cy="5679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57578" tIns="28788" rIns="57578" bIns="28788" anchor="ctr"/>
          <a:lstStyle/>
          <a:p>
            <a:pPr indent="110958" algn="just" defTabSz="575778">
              <a:defRPr/>
            </a:pP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mantiqan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taqozo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san’atga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800" kern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3202" y="2184803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5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3202" y="1716846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2824" y="1242709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2435" y="2184803"/>
            <a:ext cx="2209721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Talmeh</a:t>
            </a:r>
            <a:endParaRPr lang="en-US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8807" y="1242709"/>
            <a:ext cx="2210983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Tajnis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8807" y="1717710"/>
            <a:ext cx="2210984" cy="391219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Tanosib</a:t>
            </a:r>
            <a:endParaRPr lang="ru-RU" sz="24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2435" y="2696693"/>
            <a:ext cx="2197358" cy="406133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en-US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ta’lil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3202" y="2704150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2824" y="1717710"/>
            <a:ext cx="556127" cy="391219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5471" y="63728"/>
            <a:ext cx="710018" cy="416830"/>
          </a:xfrm>
          <a:prstGeom prst="rect">
            <a:avLst/>
          </a:prstGeom>
          <a:noFill/>
        </p:spPr>
        <p:txBody>
          <a:bodyPr wrap="none" lIns="57578" tIns="28788" rIns="57578" bIns="28788" rtlCol="0">
            <a:spAutoFit/>
          </a:bodyPr>
          <a:lstStyle/>
          <a:p>
            <a:pPr defTabSz="215916"/>
            <a:r>
              <a:rPr lang="uz-Latn-UZ" sz="2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90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Testlar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bilan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ishlash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User\Рабочий стол\Kitoblar rasmi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95" y="1339088"/>
            <a:ext cx="1308119" cy="1236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467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661" y="480559"/>
            <a:ext cx="5510146" cy="5679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lIns="57578" tIns="28788" rIns="57578" bIns="28788" anchor="ctr"/>
          <a:lstStyle/>
          <a:p>
            <a:pPr indent="110958" algn="just" defTabSz="575778">
              <a:defRPr/>
            </a:pP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“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chaqilishi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anglatuvchi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600" kern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1800" kern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3202" y="2184803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5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3202" y="1716846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2824" y="1242709"/>
            <a:ext cx="545749" cy="392082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2435" y="2184803"/>
            <a:ext cx="2209721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Istiora</a:t>
            </a:r>
            <a:endParaRPr lang="en-US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8807" y="1242709"/>
            <a:ext cx="2210983" cy="39208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Tajnis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8807" y="1717710"/>
            <a:ext cx="2210984" cy="391219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Talmeh</a:t>
            </a:r>
            <a:endParaRPr lang="ru-RU" sz="24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2435" y="2696693"/>
            <a:ext cx="2197358" cy="406133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defTabSz="575778"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en-US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ta’lil</a:t>
            </a: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3202" y="2704150"/>
            <a:ext cx="545749" cy="391219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uz-Latn-UZ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2824" y="1717710"/>
            <a:ext cx="556127" cy="391219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57578" tIns="28788" rIns="57578" bIns="28788" anchor="ctr"/>
          <a:lstStyle/>
          <a:p>
            <a:pPr algn="ctr" defTabSz="575778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5471" y="63728"/>
            <a:ext cx="710018" cy="416830"/>
          </a:xfrm>
          <a:prstGeom prst="rect">
            <a:avLst/>
          </a:prstGeom>
          <a:noFill/>
        </p:spPr>
        <p:txBody>
          <a:bodyPr wrap="none" lIns="57578" tIns="28788" rIns="57578" bIns="28788" rtlCol="0">
            <a:spAutoFit/>
          </a:bodyPr>
          <a:lstStyle/>
          <a:p>
            <a:pPr defTabSz="215916"/>
            <a:r>
              <a:rPr lang="uz-Latn-UZ" sz="2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90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Testlar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bilan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ishlash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User\Рабочий стол\Kitoblar rasmi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95" y="1339088"/>
            <a:ext cx="1308119" cy="1236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467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Mustaqil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bajarish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uchun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topshiriqlar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081" y="762788"/>
            <a:ext cx="516291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spcAft>
                <a:spcPts val="1200"/>
              </a:spcAft>
              <a:buAutoNum type="arabicPeriod"/>
            </a:pP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Atoyi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she’riyatida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san’atlar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qo‘llanganiga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</a:p>
          <a:p>
            <a:pPr marL="228600" indent="-228600" algn="just">
              <a:buAutoNum type="arabicPeriod"/>
            </a:pP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san’atlar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bilimlaringizni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muntazam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boyitib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boring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645" y="1836068"/>
            <a:ext cx="1509805" cy="13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Tashbeh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305" y="900819"/>
            <a:ext cx="893499" cy="1295574"/>
          </a:xfrm>
          <a:prstGeom prst="rect">
            <a:avLst/>
          </a:prstGeom>
          <a:noFill/>
          <a:effectLst>
            <a:innerShdw blurRad="63500" dist="50800" dir="13500000">
              <a:schemeClr val="accent5">
                <a:alpha val="50000"/>
              </a:schemeClr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93643" y="623819"/>
            <a:ext cx="44291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en-US" sz="1600" i="1" dirty="0" err="1" smtClean="0">
                <a:solidFill>
                  <a:srgbClr val="7030A0"/>
                </a:solidFill>
                <a:latin typeface="Arial"/>
                <a:cs typeface="Arial"/>
              </a:rPr>
              <a:t>Tashbeh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hozirgi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adabiyotshunoslikda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7030A0"/>
                </a:solidFill>
                <a:latin typeface="Arial"/>
                <a:cs typeface="Arial"/>
              </a:rPr>
              <a:t>o‘xshatish</a:t>
            </a:r>
            <a:r>
              <a:rPr lang="en-US" sz="1600" dirty="0" smtClean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deb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yuritiladi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Tashbeh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shunday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san’atki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unda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so‘zlarda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ifodalangan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ikki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yoki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undan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ortiq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narsa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hodisalar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xususiyatlar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o‘rtasida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mavjud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o‘xshashlik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sifat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belgidagi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umumiylik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qiyoslanadi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o‘zaro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solishtiriladi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tasvirlanayotgan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narsa-hodisaning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ayrim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qirralari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aniq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chuqurroq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ta’sirliroq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ochib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beriladi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Tashbeh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75929"/>
            <a:ext cx="557216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Tashbehning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bir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necha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qismlari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mavjud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Bular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o‘xshatilgan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narsa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mushabbah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o‘xshagan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narsa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mushabbahbihi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),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o‘xshatish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sababi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vajhi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shaboh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hamda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o‘xshatish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vositasi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holati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tashbeh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dan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iborat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541338"/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Til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arslan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turur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ko‘r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eshikda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yatur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 marL="541338">
              <a:spcAft>
                <a:spcPts val="6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Aya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evlug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arsiq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bashingni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cs typeface="Arial"/>
              </a:rPr>
              <a:t>yeyur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Til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hovli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qafas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da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yotgan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arslon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kabidir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Ey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uy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egasi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qafasdagi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makkor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vahshiy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boshingni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yeydi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).</a:t>
            </a:r>
          </a:p>
          <a:p>
            <a:pPr algn="r"/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(Yusuf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Xos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/>
                <a:cs typeface="Arial"/>
              </a:rPr>
              <a:t>Hojib</a:t>
            </a:r>
            <a:r>
              <a:rPr lang="en-US" sz="1600" i="1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Tashbeh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734212"/>
            <a:ext cx="3965442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Atoyining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quyidagi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misralarida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tashbehning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go‘zal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namunasi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yaratilgan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182563" lvl="1"/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Ul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sanamkim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suv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yaqosinda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paritek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o‘lturur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 marL="182563" lvl="1">
              <a:spcAft>
                <a:spcPts val="1200"/>
              </a:spcAft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G‘oyati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nozukligidin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suv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bila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yutsa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bo‘lur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Go‘zal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yor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sanam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pariga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o‘xshatilmoqda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tasavvurida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pari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suv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yoqasida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bo‘ladi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Shoir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ana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xalqona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tasavvurdan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ustalik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foydalanmoqda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2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074" name="Picture 2" descr="C:\Documents and Settings\User\Рабочий стол\атойи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7185" y="749872"/>
            <a:ext cx="1554175" cy="2101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Tashbeh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43" y="636889"/>
            <a:ext cx="41584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O‘xshatishlarning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fazilati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shundaki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ular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ko‘zda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tutilgan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har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qanday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fikrning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aniqlashishida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obrazni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to‘liq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tasavvur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etishda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muhim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ahamiyat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kasb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etadi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804863" indent="-627063"/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Bo‘dum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erdi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o‘qteg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ko‘ngul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erdi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ya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 marL="804863" indent="-627063">
              <a:spcAft>
                <a:spcPts val="600"/>
              </a:spcAft>
            </a:pP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Ko‘ngul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qilg‘u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o‘qteg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bo‘dum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bo‘ldi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ya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Qaddim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o‘qdek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to‘g‘ri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),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ko‘nglim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esa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yoy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dek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shay)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edi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Ko‘ngul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orzulari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hanuz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o‘qdek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, (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lekin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qaddim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yoy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/>
                <a:cs typeface="Arial"/>
              </a:rPr>
              <a:t>bo‘ldi</a:t>
            </a:r>
            <a:r>
              <a:rPr lang="en-US" sz="1200" i="1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US" sz="1400" i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ru-RU" sz="1200" i="1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992528"/>
              </p:ext>
            </p:extLst>
          </p:nvPr>
        </p:nvGraphicFramePr>
        <p:xfrm>
          <a:off x="4008120" y="1311428"/>
          <a:ext cx="1703407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Презентация" r:id="rId3" imgW="4570610" imgH="3427643" progId="PowerPoint.Show.12">
                  <p:embed/>
                </p:oleObj>
              </mc:Choice>
              <mc:Fallback>
                <p:oleObj name="Презентация" r:id="rId3" imgW="4570610" imgH="3427643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120" y="1311428"/>
                        <a:ext cx="1703407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Talmeh</a:t>
            </a:r>
            <a:endParaRPr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75929"/>
            <a:ext cx="378621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Talmeh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chaqmoq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chaqilishi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nazar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tashlash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demakdir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san’at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afsonaviy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voqea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mashhur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ishora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vositasida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ixcham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ifodalashdir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Xorazmiyda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indent="357188" algn="just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Sulaymon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saltanatlik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podshosen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357188" algn="just">
              <a:spcAft>
                <a:spcPts val="600"/>
              </a:spcAft>
            </a:pP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Masih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anfoslik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Yusuf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liqosen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uchta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Sulaymon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Masih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Yusuf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7" name="Picture 3" descr="C:\Documents and Settings\User\Рабочий стол\Хораз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9395" y="808508"/>
            <a:ext cx="1670850" cy="1813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Tazod</a:t>
            </a:r>
            <a:endParaRPr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75929"/>
            <a:ext cx="557216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Tazod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san’ati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narsa-hodisalarni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zidlash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Atoyi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qop-qora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sochini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laylat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ul-qadrga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oppoq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subhi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sodiqqa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o‘xshatadi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etuvchi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tushuncha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ustalik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qo‘llangani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sanamning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tengsiz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chiroyini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kitobxon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ta’sirchan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eta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indent="177800" algn="just"/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sensiz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tirilgandin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o‘lim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qatla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ortuqdur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177800" algn="just">
              <a:spcAft>
                <a:spcPts val="600"/>
              </a:spcAft>
            </a:pP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bilur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ko‘nglum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tilim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muvofiqdir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177800" algn="just">
              <a:spcAft>
                <a:spcPts val="600"/>
              </a:spcAft>
            </a:pP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(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Atoyi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Bu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tirilmoq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olmoq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qo‘yilgan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Tajnis</a:t>
            </a:r>
            <a:endParaRPr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91350"/>
            <a:ext cx="36433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Tajnisni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jinos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deyishadi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Tajnis”ning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bo‘lmoq”dir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Jinos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hamjins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talaffuz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ma’nolarda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qo‘llashni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anglatadi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357188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Bo‘yung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sanubartek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357188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qilg‘on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kishilarga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</a:t>
            </a:r>
            <a:r>
              <a:rPr lang="en-US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Xorazmiy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1200" dirty="0"/>
          </a:p>
        </p:txBody>
      </p:sp>
      <p:pic>
        <p:nvPicPr>
          <p:cNvPr id="4" name="Picture 3" descr="C:\Documents and Settings\User\Рабочий стол\Хораз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95" y="762788"/>
            <a:ext cx="1670850" cy="1813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Tajnis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91350"/>
            <a:ext cx="35719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Mumtoz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adabiyotimizda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tajnisga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tayanadigan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shakllangan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tuyuqdir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Tuyuqning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misrasidan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uchtasida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tajnis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qo‘llanadi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indent="177800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tuproq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gar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qotila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7800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Kelmagayman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javridin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177800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G‘amzasi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o‘ltirdi-yu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bexabar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177800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 agar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o‘lsam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ne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qotila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Qotila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qotilmoq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qorishmoq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Qotila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gapira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olmaslik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tilini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yo‘qotish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Qotila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qotil</a:t>
            </a:r>
            <a:endParaRPr lang="ru-RU" dirty="0"/>
          </a:p>
        </p:txBody>
      </p:sp>
      <p:pic>
        <p:nvPicPr>
          <p:cNvPr id="4098" name="Picture 2" descr="C:\Documents and Settings\User\Рабочий стол\Лутф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6981" y="1048540"/>
            <a:ext cx="1916036" cy="1616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151745</TotalTime>
  <Words>927</Words>
  <Application>Microsoft Office PowerPoint</Application>
  <PresentationFormat>Произвольный</PresentationFormat>
  <Paragraphs>121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1_Office Theme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1511</cp:revision>
  <dcterms:created xsi:type="dcterms:W3CDTF">2014-10-08T23:03:32Z</dcterms:created>
  <dcterms:modified xsi:type="dcterms:W3CDTF">2021-01-24T17:32:10Z</dcterms:modified>
</cp:coreProperties>
</file>