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73"/>
  </p:notesMasterIdLst>
  <p:sldIdLst>
    <p:sldId id="296" r:id="rId3"/>
    <p:sldId id="641" r:id="rId4"/>
    <p:sldId id="616" r:id="rId5"/>
    <p:sldId id="695" r:id="rId6"/>
    <p:sldId id="696" r:id="rId7"/>
    <p:sldId id="692" r:id="rId8"/>
    <p:sldId id="744" r:id="rId9"/>
    <p:sldId id="760" r:id="rId10"/>
    <p:sldId id="742" r:id="rId11"/>
    <p:sldId id="766" r:id="rId12"/>
    <p:sldId id="759" r:id="rId13"/>
    <p:sldId id="767" r:id="rId14"/>
    <p:sldId id="745" r:id="rId15"/>
    <p:sldId id="768" r:id="rId16"/>
    <p:sldId id="743" r:id="rId17"/>
    <p:sldId id="769" r:id="rId18"/>
    <p:sldId id="740" r:id="rId19"/>
    <p:sldId id="748" r:id="rId20"/>
    <p:sldId id="747" r:id="rId21"/>
    <p:sldId id="741" r:id="rId22"/>
    <p:sldId id="749" r:id="rId23"/>
    <p:sldId id="750" r:id="rId24"/>
    <p:sldId id="753" r:id="rId25"/>
    <p:sldId id="754" r:id="rId26"/>
    <p:sldId id="755" r:id="rId27"/>
    <p:sldId id="756" r:id="rId28"/>
    <p:sldId id="757" r:id="rId29"/>
    <p:sldId id="758" r:id="rId30"/>
    <p:sldId id="761" r:id="rId31"/>
    <p:sldId id="586" r:id="rId32"/>
    <p:sldId id="739" r:id="rId33"/>
    <p:sldId id="697" r:id="rId34"/>
    <p:sldId id="762" r:id="rId35"/>
    <p:sldId id="691" r:id="rId36"/>
    <p:sldId id="700" r:id="rId37"/>
    <p:sldId id="690" r:id="rId38"/>
    <p:sldId id="706" r:id="rId39"/>
    <p:sldId id="705" r:id="rId40"/>
    <p:sldId id="704" r:id="rId41"/>
    <p:sldId id="770" r:id="rId42"/>
    <p:sldId id="703" r:id="rId43"/>
    <p:sldId id="702" r:id="rId44"/>
    <p:sldId id="707" r:id="rId45"/>
    <p:sldId id="711" r:id="rId46"/>
    <p:sldId id="713" r:id="rId47"/>
    <p:sldId id="709" r:id="rId48"/>
    <p:sldId id="710" r:id="rId49"/>
    <p:sldId id="717" r:id="rId50"/>
    <p:sldId id="708" r:id="rId51"/>
    <p:sldId id="716" r:id="rId52"/>
    <p:sldId id="718" r:id="rId53"/>
    <p:sldId id="719" r:id="rId54"/>
    <p:sldId id="715" r:id="rId55"/>
    <p:sldId id="714" r:id="rId56"/>
    <p:sldId id="722" r:id="rId57"/>
    <p:sldId id="720" r:id="rId58"/>
    <p:sldId id="727" r:id="rId59"/>
    <p:sldId id="726" r:id="rId60"/>
    <p:sldId id="724" r:id="rId61"/>
    <p:sldId id="731" r:id="rId62"/>
    <p:sldId id="733" r:id="rId63"/>
    <p:sldId id="734" r:id="rId64"/>
    <p:sldId id="732" r:id="rId65"/>
    <p:sldId id="729" r:id="rId66"/>
    <p:sldId id="736" r:id="rId67"/>
    <p:sldId id="730" r:id="rId68"/>
    <p:sldId id="737" r:id="rId69"/>
    <p:sldId id="723" r:id="rId70"/>
    <p:sldId id="763" r:id="rId71"/>
    <p:sldId id="765" r:id="rId72"/>
  </p:sldIdLst>
  <p:sldSz cx="12192000" cy="6858000"/>
  <p:notesSz cx="6858000" cy="9144000"/>
  <p:custDataLst>
    <p:tags r:id="rId74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28" y="27999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28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28" y="27999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28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81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7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05" y="1577340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2/15/2021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15.02.2021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88" y="28611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560513" y="2144118"/>
            <a:ext cx="9850193" cy="5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Практическая работа №</a:t>
            </a: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9.</a:t>
            </a: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ru-RU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Сравнение </a:t>
            </a:r>
            <a:r>
              <a:rPr lang="ru-RU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низших </a:t>
            </a:r>
            <a:r>
              <a:rPr lang="ru-RU" altLang="ru-RU" sz="4000" b="1">
                <a:solidFill>
                  <a:srgbClr val="0070C0"/>
                </a:solidFill>
                <a:latin typeface="Arial" charset="0"/>
                <a:cs typeface="Arial" charset="0"/>
              </a:rPr>
              <a:t>и </a:t>
            </a:r>
            <a:r>
              <a:rPr lang="ru-RU" altLang="ru-RU" sz="40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высших </a:t>
            </a:r>
            <a:r>
              <a:rPr lang="ru-RU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растений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49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61" y="4413286"/>
            <a:ext cx="728663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25" y="527054"/>
            <a:ext cx="7524751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91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49" y="896938"/>
            <a:ext cx="452439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99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2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212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62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98" y="787436"/>
            <a:ext cx="1657351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129" y="4772813"/>
            <a:ext cx="1810871" cy="1861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моховидные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9624" y="1304365"/>
            <a:ext cx="114703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Основные особенности: Количество: 22000-27000 видов, по некоторым данным 35000 видов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.Появились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около 350 млн. лет назад Наука о мхах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– БРИОЛОГИЯ.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Размеры от 1 мм до 50-60 см Отдел включает 3 группы (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Антоцеротовые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Печеночники, Листостебельные), из которых наиболее распространены Листостебельные или Настоящие мхи. К ним относятся зеленые мхи (кукушкин лен) и белые мхи (сфагнум) Мхи устроены довольно просто: тело расчленено на стебель, листьев и корней нет, но их функции выполняют выросты стебля и ризоиды.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Моховидные – это однодомные или двудомные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растения.У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мхов выражены ткани: механическая, запасающая, проводящая, покровная и ассимиляционная (основная - фотосинтезирующая).</a:t>
            </a:r>
          </a:p>
        </p:txBody>
      </p:sp>
    </p:spTree>
    <p:extLst>
      <p:ext uri="{BB962C8B-B14F-4D97-AF65-F5344CB8AC3E}">
        <p14:creationId xmlns:p14="http://schemas.microsoft.com/office/powerpoint/2010/main" val="14616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плауновидные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1317812"/>
            <a:ext cx="11456893" cy="527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7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плауновидные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3753" y="1331260"/>
            <a:ext cx="113896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Плауновидные - один из наиболее древних отделов высших растений. В настоящее время представлены сравнительно небольшим числом родов и видов, участие которых в растительном покрове обычно незначительно. Многолетние травянистые растения, обычно вечнозеленые, напоминающие по внешнему виду зеленые мхи. Встречаются главным образом в лесах, особенно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хвойных. Насчитывают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около 400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видов.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Для плауновидных характерно наличие побегов со спирально, реже супротивно и мутовчато расположенными листьями. Подземные части побегов у одних плауновидных имеют вид типичного корневища с видоизмененными листьями и придаточными корнями, у других образуют своеобразный орган, несущий расположенные по спирали корни и называемый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ризофором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корненосцем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). Корни плауновидных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придаточные.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2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хвощевидные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1331259"/>
            <a:ext cx="1149909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хвощевидные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1329" y="1331260"/>
            <a:ext cx="112686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 настоящее время Хвощевидные – это самый малочисленный </a:t>
            </a:r>
            <a:r>
              <a:rPr lang="ru-RU" sz="2800">
                <a:latin typeface="Arial" pitchFamily="34" charset="0"/>
                <a:cs typeface="Arial" pitchFamily="34" charset="0"/>
              </a:rPr>
              <a:t>отдел </a:t>
            </a:r>
            <a:r>
              <a:rPr lang="ru-RU" sz="28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Единственный род Хвощ включает 32 вида, из которых 17 встречаются на территории нашей страны. Хвощи растут на болотах, лугах, в лесах и водоемах. Широко распространены по всему земному шару, за исключением Австралии и Новой Зеландии.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хвощевидных характерно наличие побегов, состоящих из четко выраженных члеников (междоузлий) и узлов с мутовчато расположенными листьями. К хвощевидным принадлежат травянистые растения со стеблем длиной от нескольких сантиметров до нескольких метров. Древовидные формы, достигавшие высоты 15 м, а диаметра более 0,5 м, вымерли</a:t>
            </a:r>
          </a:p>
        </p:txBody>
      </p:sp>
    </p:spTree>
    <p:extLst>
      <p:ext uri="{BB962C8B-B14F-4D97-AF65-F5344CB8AC3E}">
        <p14:creationId xmlns:p14="http://schemas.microsoft.com/office/powerpoint/2010/main" val="26276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папоротниковидные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" y="1358153"/>
            <a:ext cx="11430000" cy="51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6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папоротниковидные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4447" y="1227329"/>
            <a:ext cx="115349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У папоротников есть стебли, листья и корни. Стебли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папоротников, растений умеренной зоны, довольно короткие . Они часто расположены горизонтально, наполовину или полностью погружены в почву и называются корневищами. На нижней, погруженной в землю части корневища находятся многочисленные тонкие корни. Корневая система папоротников располагается близко к поверхности почвы. На верхушке стебля-корневища имеется точка роста, где происходит нарастание, появление новых листьев, корневищ 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корней. Прогрессивные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черты папоротниковидных: Наличие тканей (покровной, механической, проводящей) Наличие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стеллы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– проводящей системы Вегетативное тело состоит из корней, побегов (листьев и стеблей)..</a:t>
            </a:r>
          </a:p>
        </p:txBody>
      </p:sp>
    </p:spTree>
    <p:extLst>
      <p:ext uri="{BB962C8B-B14F-4D97-AF65-F5344CB8AC3E}">
        <p14:creationId xmlns:p14="http://schemas.microsoft.com/office/powerpoint/2010/main" val="26591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2539843"/>
            <a:ext cx="10085294" cy="21784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К семенным растениям относятся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голосеменные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6" y="1300163"/>
            <a:ext cx="11416552" cy="519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0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покрытосеменные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64024"/>
            <a:ext cx="11472202" cy="521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3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>План урока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513" y="969866"/>
            <a:ext cx="1140688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513" y="2054955"/>
            <a:ext cx="11227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Дать сравнительную характеристику споровым растениям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2.Дать сравнительную характеристику голосеменным и покрытосеменным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растениям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21"/>
            <a:ext cx="10972800" cy="700179"/>
          </a:xfrm>
        </p:spPr>
        <p:txBody>
          <a:bodyPr/>
          <a:lstStyle/>
          <a:p>
            <a:r>
              <a:rPr lang="ru-RU" dirty="0" smtClean="0"/>
              <a:t>Признаки высших растений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883" y="1573306"/>
            <a:ext cx="10878670" cy="46795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1.Имеют хорошо выраженные ткани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2.Имеют вегетативные и репродуктивные органы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3.Индивидуальное развитие делится на  эмбриональное(зародышевый) и постэмбриональный (послезародышевый) период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ru-RU" sz="4400" dirty="0" smtClean="0"/>
              <a:t>Имеют хорошо выраженные ткани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1344705"/>
            <a:ext cx="11362764" cy="524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0271" y="1344705"/>
            <a:ext cx="3042615" cy="7102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древесина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68235" y="1344705"/>
            <a:ext cx="3684493" cy="3551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Ситовидные трубки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47618" y="2864224"/>
            <a:ext cx="2151475" cy="6109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Проводящие пучки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4776" y="4398532"/>
            <a:ext cx="3039036" cy="457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Т</a:t>
            </a:r>
            <a:r>
              <a:rPr lang="ru-RU" dirty="0" err="1" smtClean="0"/>
              <a:t>рахеиды</a:t>
            </a:r>
            <a:r>
              <a:rPr lang="ru-RU" dirty="0" smtClean="0"/>
              <a:t> и сосуды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5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Образовательная ткань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6" y="1157288"/>
            <a:ext cx="381896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0940" y="1470180"/>
            <a:ext cx="6871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Строение  ткани: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 Мелкие клетки с тонкой оболочкой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В них нет вакуолей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Они постоянно делятся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Функции ткани: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Рост растения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76" y="3778503"/>
            <a:ext cx="3388659" cy="266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94" y="3778504"/>
            <a:ext cx="3444309" cy="285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7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4800" dirty="0" smtClean="0"/>
              <a:t>Основная   ткань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" y="1290918"/>
            <a:ext cx="4262719" cy="512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9576" y="1290918"/>
            <a:ext cx="6992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Строение  ткани: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Мякоть листьев (содержат хлоропласты)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Мякоть плодов(содержат крупные вакуоли)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Мягкие части цветка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Кора, сердцевина стеблей, корня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Функции ткани: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 Образование и накопление питательных веществ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4304645"/>
            <a:ext cx="3097213" cy="224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88" y="4304645"/>
            <a:ext cx="4103215" cy="224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1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Механическая  ткань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60" y="1237129"/>
            <a:ext cx="4830388" cy="531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47248" y="1237129"/>
            <a:ext cx="6559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Строение  ткани: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Мертвые клетки с толстой оболочкой (каменистые клетки, лубяные волокна)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Вытянутые клетки – механические волокна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Функции ткани: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 Каркас, опора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53" y="3629055"/>
            <a:ext cx="6333564" cy="2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3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 smtClean="0"/>
              <a:t>Покровная ткань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87352" y="1331260"/>
            <a:ext cx="54326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Строение  ткани: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  Мертвые клетки – древесина (проводит воду с минеральными веществами)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 Живые клетки – луб (проводит органические вещества)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Функции ткани: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  Проведение питательных веществ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470179"/>
            <a:ext cx="5827059" cy="502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629055"/>
            <a:ext cx="5833403" cy="286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4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Покровная ткань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1470180"/>
            <a:ext cx="4356847" cy="491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48518" y="1264024"/>
            <a:ext cx="68848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Строение  ткани: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Мертвые клетки с толстой оболочкой (пробка) 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 Живые клетки (кожица листьев и стеблей)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Устьица и чечевички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Функции ткани: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Защита от неблагоприятных воздействий, от повреждений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Дыхание и испарение воды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818569"/>
            <a:ext cx="3316287" cy="277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1" y="3818569"/>
            <a:ext cx="3888062" cy="277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Органы цветковых растений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9"/>
          <a:stretch/>
        </p:blipFill>
        <p:spPr bwMode="auto">
          <a:xfrm>
            <a:off x="349623" y="1277472"/>
            <a:ext cx="11470341" cy="515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6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>Индивидуальное развитие цветковых растений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7"/>
          <a:stretch/>
        </p:blipFill>
        <p:spPr bwMode="auto">
          <a:xfrm>
            <a:off x="349623" y="1304365"/>
            <a:ext cx="11579779" cy="517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0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4800" dirty="0" smtClean="0"/>
              <a:t>Закрепление знаний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07993"/>
              </p:ext>
            </p:extLst>
          </p:nvPr>
        </p:nvGraphicFramePr>
        <p:xfrm>
          <a:off x="443753" y="1290916"/>
          <a:ext cx="11485650" cy="5197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8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28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28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3273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itchFamily="34" charset="0"/>
                          <a:cs typeface="Arial" pitchFamily="34" charset="0"/>
                        </a:rPr>
                        <a:t>Сравниваемые свойства</a:t>
                      </a:r>
                      <a:endParaRPr lang="ru-RU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itchFamily="34" charset="0"/>
                          <a:cs typeface="Arial" pitchFamily="34" charset="0"/>
                        </a:rPr>
                        <a:t>Голосеменные растения</a:t>
                      </a:r>
                      <a:endParaRPr lang="ru-RU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Покрытосеменные растения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273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Жизненные формы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273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ароморфозы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273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Жизненный цикл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273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представители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23748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r>
              <a:rPr lang="ru-RU" sz="3200" dirty="0" smtClean="0"/>
              <a:t>Сравнительная характеристика споровым растениям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196571"/>
              </p:ext>
            </p:extLst>
          </p:nvPr>
        </p:nvGraphicFramePr>
        <p:xfrm>
          <a:off x="426720" y="1249678"/>
          <a:ext cx="11308080" cy="53557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546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СРАВНИТЕЛЬНЫЕ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 СВОЙСТВА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МХИ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ПАПОРОТНИКИ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ХВОЩИ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4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ВЕГЕТАТИВНЫЕ ОРГАНЫ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4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ГЕНЕРАТИВНЫЕ ОРГАНЫ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4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СМЕНА ПОКОЛЕНИЙ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54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БЕСПОЛОЕ РАЗМНОЖЕНИЕ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54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ПОЛОВОЕ РАЗМНОЖЕНИЕ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54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АРОМОРФОЗЫ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8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/>
              <a:t>З</a:t>
            </a:r>
            <a:r>
              <a:rPr lang="ru-RU" dirty="0" smtClean="0"/>
              <a:t>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34" y="2413374"/>
            <a:ext cx="10874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61" y="1470180"/>
            <a:ext cx="6041091" cy="490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974109" y="2272552"/>
            <a:ext cx="3505131" cy="36979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Прочитать параграф 36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А также выполните задание для самостоятельной работы стр. 193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88" y="28611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211" y="2144118"/>
            <a:ext cx="9656495" cy="46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Филогенез репродуктивных органов растений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49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61" y="4413286"/>
            <a:ext cx="728663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25" y="527054"/>
            <a:ext cx="7524751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91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49" y="896938"/>
            <a:ext cx="452439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99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2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212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62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98" y="787436"/>
            <a:ext cx="1657351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Царство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/>
          <a:stretch/>
        </p:blipFill>
        <p:spPr bwMode="auto">
          <a:xfrm>
            <a:off x="376517" y="1277472"/>
            <a:ext cx="11552885" cy="52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1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Водоросли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4340" y="1582341"/>
            <a:ext cx="11315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Размножение и жизненный цикл хламидомонады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Жизненный цикл хламидомонады идет с чередованием гаплоидной и диплоидной форм </a:t>
            </a:r>
            <a:r>
              <a:rPr lang="ru-RU" sz="28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В благоприятных условиях хламидомонада быстро размножается бесполым путем. Достигнув определенных размеров, клетка отбрасывает жгутики и округляется. Происходит, в зависимости от вида, 1, 2 или 3 митотических деления ядра. Под оболочкой материнской клетки образуется 2, 4 или 8 мелких клеток, имеющих пару жгутиков. Оболочка материнской клетки разрывается, и мелкие клетки, называемые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зооспорами,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выходят в среду. Они растут и превращаются во взрослых хламидомонад. </a:t>
            </a:r>
            <a:endParaRPr lang="ru-RU" sz="2800" b="0" i="0" dirty="0"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err="1" smtClean="0"/>
              <a:t>Хламидоманада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1303021"/>
            <a:ext cx="110871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0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3998"/>
            <a:ext cx="10972800" cy="1143000"/>
          </a:xfrm>
        </p:spPr>
        <p:txBody>
          <a:bodyPr/>
          <a:lstStyle/>
          <a:p>
            <a:r>
              <a:rPr lang="ru-RU" dirty="0" err="1" smtClean="0"/>
              <a:t>Хламидоманада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8639" y="1859340"/>
            <a:ext cx="113807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 неблагоприятных условиях у хламидомонады начинается половой процесс. Внутри родительских клеток формируются подвижные гаметы, которые выходят в воду. Гаметы, происходящие из разных родительских клеток, соединяются попарно и образуют зиготу. Она покрывается плотной оболочкой и превращается в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зигоцисту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способную переживать неблагоприятные условия. При наступлении благоприятных условий в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зигоцисте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происходит мейоз, и из нее выходят 4 зооспоры, вырастающие во взрослую хламидомонаду.</a:t>
            </a:r>
          </a:p>
        </p:txBody>
      </p:sp>
    </p:spTree>
    <p:extLst>
      <p:ext uri="{BB962C8B-B14F-4D97-AF65-F5344CB8AC3E}">
        <p14:creationId xmlns:p14="http://schemas.microsoft.com/office/powerpoint/2010/main" val="34513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88720"/>
            <a:ext cx="11472203" cy="523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3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39" y="68580"/>
            <a:ext cx="10972800" cy="1143000"/>
          </a:xfrm>
        </p:spPr>
        <p:txBody>
          <a:bodyPr/>
          <a:lstStyle/>
          <a:p>
            <a:r>
              <a:rPr lang="ru-RU" dirty="0" smtClean="0"/>
              <a:t>Отдел моховидные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8639" y="1211580"/>
            <a:ext cx="113807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Основная характеристика отдела Моховидные</a:t>
            </a:r>
          </a:p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Небольшие размеры.</a:t>
            </a:r>
          </a:p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Влажные местообитания.</a:t>
            </a:r>
          </a:p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Отсутствие корней, есть ризоиды.</a:t>
            </a:r>
          </a:p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Отсутствие проводящей ткани.</a:t>
            </a:r>
          </a:p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Для полового размножения необходимо присутствие капельножидкой влаги для передвижения сперматозоидов.</a:t>
            </a:r>
          </a:p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В жизненном цикле чередование поколений с преобладанием гаплоидного гаметофита (!).</a:t>
            </a:r>
          </a:p>
        </p:txBody>
      </p:sp>
    </p:spTree>
    <p:extLst>
      <p:ext uri="{BB962C8B-B14F-4D97-AF65-F5344CB8AC3E}">
        <p14:creationId xmlns:p14="http://schemas.microsoft.com/office/powerpoint/2010/main" val="40722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Мох Кукушкин лен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8619" y="1166843"/>
            <a:ext cx="115407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Широко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распространен во влажных лесах умеренной зоны. Его коричневатый стебель, достигающий в длину 30 см, содержит мертвые вытянутые клетки, выполняющие функцию проведения и накопления воды. Простые листочки состоят из нескольких слоев зеленых клеток и не имеют жилок. В нижней части стебля молодого мха образуются одноклеточные выросты — ризоиды, выполняющие функцию поглощения воды и минеральных солей. Обычно кукушкин лен растет в виде куртин, в которых содержится несколько сотен особей. Зеленые растения мха — это гаплоидная стадия, или гаметофит. Мох кукушкин лен — раздельнополое, или двудомное, растение. На верхушке одних растений формируются женские органы, называемые архегониями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Кукушкин лен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" y="1188721"/>
            <a:ext cx="11540783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2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" y="1234441"/>
            <a:ext cx="11533163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5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94454"/>
            <a:ext cx="10972800" cy="1143000"/>
          </a:xfrm>
        </p:spPr>
        <p:txBody>
          <a:bodyPr/>
          <a:lstStyle/>
          <a:p>
            <a:r>
              <a:rPr lang="ru-RU" dirty="0" smtClean="0"/>
              <a:t>Кукушкин лен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196788"/>
            <a:ext cx="1166046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Кукушкин лен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7179" y="1166843"/>
            <a:ext cx="116322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Каждый 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архегоний содержит одну яйцеклетку. На мужских растениях развиваются </a:t>
            </a:r>
            <a:r>
              <a:rPr lang="ru-RU" sz="24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антеридии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— органы, представляющие собой мешочки, в которых образуются сперматозоиды. Так как растение гаплоидное, образование гамет не требует мейоза. Для оплодотворения мху нужна вода, по которой сперматозоиды могли бы переплыть на женское растение и проникнуть в архегоний. Для этого бывает достаточно дождя или обильной росы, капли которой лягут на верхушки растений. После оплодотворения из образовавшейся зиготы развивается диплоидный спорофит. Он растет на гаплоидном зеленом растении и использует образованные им вещества. Сам он не содержит хлорофилла и не </a:t>
            </a:r>
            <a:r>
              <a:rPr lang="ru-RU" sz="2400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фотосинтезирует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.  Он имеет вид длинной коричневой нити, называемой ножкой. 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Кукушкин лен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459" y="1720840"/>
            <a:ext cx="116779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Одним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концом она прикреплена к верхушке гаметофита, а на другом образуется расширение, являющееся спорангием. В этом расширении формируются материнские клетки спор, которые делятся мейозом, образуя множество одноклеточных спор. Зрелый спорангий состоит из коробочки и крышечки. Крышечка отрывается, и споры высыпаются и разносятся ветром на большие расстояния. Из спор, попавших во влажное освещенное место, вырастает тонкая ветвящаяся нить (протонема). На ее концах формируются почки, дающие начало новым гаплоидным растениям.</a:t>
            </a:r>
          </a:p>
        </p:txBody>
      </p:sp>
    </p:spTree>
    <p:extLst>
      <p:ext uri="{BB962C8B-B14F-4D97-AF65-F5344CB8AC3E}">
        <p14:creationId xmlns:p14="http://schemas.microsoft.com/office/powerpoint/2010/main" val="28419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папоротниковидные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5780" y="2413338"/>
            <a:ext cx="55702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Отдел Папоротниковидные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 настоящее время отдел насчитывает примерно 12 000 видов.</a:t>
            </a: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Жизненные формы: травы, деревья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лианы (несколько тропических видов). Есть водные формы, например, сальвиния плавающая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257300"/>
            <a:ext cx="583340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7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папоротниковидные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2551837"/>
            <a:ext cx="1110996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Жизненный цикл папоротников включает чередование гаплоидного гаметофита и диплоидного спорофита с преобладанием спорофита. В жизненном цикле происходит чередование полового и бесполого размножения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папоротниковидные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8619" y="1859340"/>
            <a:ext cx="115407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При бесполом размножении на нижней стороне листа образуются парные выросты — сорусы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Сорус представляет собой ножку и покрывальце, закрывающее снизу шаровидные спорангии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отходящие от основания ножки. В спорангиях формируются материнские клетки спор, которые делятся мейозом с образованием гаплоидных  клеток, становящихся спорами. В сухую погоду края покрывальца отгибаются, а оболочка спорангия лопается из-за неравномерного утолщения стенок образующих ее клеток.</a:t>
            </a:r>
          </a:p>
        </p:txBody>
      </p:sp>
    </p:spTree>
    <p:extLst>
      <p:ext uri="{BB962C8B-B14F-4D97-AF65-F5344CB8AC3E}">
        <p14:creationId xmlns:p14="http://schemas.microsoft.com/office/powerpoint/2010/main" val="386092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>Отдел папоротниковидные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0059" y="1859340"/>
            <a:ext cx="114493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Из спор, попавших во влажное освещенное место, развивается гаплоидный гаметофит папоротника — 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заросток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— в виде сердцевидной пластинки с многочисленными ризоидами. На его нижней стороне образуются антеридии со сперматозоидами и архегонии с яйцеклетками. Так же как и мхам, папоротникам для оплодотворения нужна вода. По ней </a:t>
            </a:r>
            <a:r>
              <a:rPr lang="ru-RU" sz="2800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многожгутиковые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сперматозоиды папоротника плывут к архегониям. Там сперматозоиды сливаются с яйцеклеткой, образуя диплоидную зиготу. Из нее вырастает новое диплоидное растение.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папоротниковидные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" y="1257300"/>
            <a:ext cx="11426483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7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плауновидные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7179" y="1859340"/>
            <a:ext cx="116322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Отдел плауновидные</a:t>
            </a:r>
          </a:p>
          <a:p>
            <a:pPr algn="ctr">
              <a:buFont typeface="+mj-lt"/>
              <a:buAutoNum type="arabicPeriod"/>
            </a:pP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Побег стелющийся, дихотомически ветвящийся.</a:t>
            </a:r>
          </a:p>
          <a:p>
            <a:pPr algn="ctr">
              <a:buFont typeface="+mj-lt"/>
              <a:buAutoNum type="arabicPeriod"/>
            </a:pP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Листочки 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филлоиды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мелкие простые с одной центральной жилкой. </a:t>
            </a:r>
          </a:p>
          <a:p>
            <a:pPr algn="ctr">
              <a:buFont typeface="+mj-lt"/>
              <a:buAutoNum type="arabicPeriod"/>
            </a:pP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Размножение половое и бесполое (спорообразование).</a:t>
            </a:r>
          </a:p>
          <a:p>
            <a:pPr algn="ctr">
              <a:buFont typeface="+mj-lt"/>
              <a:buAutoNum type="arabicPeriod"/>
            </a:pP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В жизненном цикле преобладает диплоидный спорофит.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Представителем плаунов, часто встречающихся в нашей стране, является плаун булавовидный </a:t>
            </a:r>
            <a:r>
              <a:rPr lang="ru-RU" sz="28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800" b="0" i="0" dirty="0"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плауновидные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9" y="1242204"/>
            <a:ext cx="11567093" cy="53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2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Низшие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" y="1280160"/>
            <a:ext cx="11639843" cy="53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7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r>
              <a:rPr lang="ru-RU" sz="4400" dirty="0" smtClean="0"/>
              <a:t>Отдел плауновидные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r>
              <a:rPr lang="ru-RU" dirty="0" smtClean="0"/>
              <a:t>Отдел плауновидные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297" y="612845"/>
            <a:ext cx="1163610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жизненном цикле плаунов, как и всех папоротникообразных, происходит чередование полового и бесполого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размножения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 концах побегов плауна образуются прямостоячие спороносные колоски — стробилы. Спороносные колоски покрыты видоизмененными чешуевидными листочками — спорофиллами — на которых образуются спорангии. В спорангиях в результате мейоза образуются гаплоидные споры. Созревшие споры высыпаются, и из них развивается гаплоидный заросток. У многих видов плаунов заросток развивается под землей в течение нескольких лет, питаясь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гетеротрофно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в основном за счет симбиоза с грибом. На зрелом гаметофите образуются архегонии с яйцеклетками и антеридии со сперматозоидами. После оплодотворения из зиготы развивается диплоидный спорофит, который питается за счет гаметофита, пока не достигнет поверхности земли, где он начинает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фотосинтезировать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9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плауновидные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 descr="https://foxford.ru/uploads/tinymce_image/image/1708/_____37____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9" y="1207698"/>
            <a:ext cx="11567093" cy="538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хвощевидные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5825" y="1582341"/>
            <a:ext cx="114635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Отдел 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хвощевидные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Древняя группа сосудистых растений, представленная в настоящее время примерно 30 видами.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Стебли полые, состоящие из отдельных члеников и выполняющие функцию </a:t>
            </a:r>
            <a:r>
              <a:rPr lang="ru-RU" sz="28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фотосинтеза.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Для увеличения прочности под эпидермой проходят пучки волокон склеренхимы, образуя ребра на поверхности стебля. Кроме того, в стеблях хвощей откладываются мелкие кристаллы кремнезёма, увеличивающие их жесткость. 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Под землей у хвоща образуется густая сеть корневищ, служащих для вегетативного размножения и переживания зимы.</a:t>
            </a:r>
            <a:endParaRPr lang="ru-RU" sz="2800" b="0" i="0" dirty="0"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хвощевидные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1120"/>
            <a:ext cx="11548403" cy="516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хвощевидные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-6589127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Весной из-под земли вырастают спороносные побеги. Они имеют коричневый цвет, т. к. не содержат хлорофилла и живут за счет накопленных в прошлом году запасов питательных веществ. На их спорофиллах в результате мейоза образуются гаплоидные споры, которые имеют специальные нитевидные выросты, меняющие форму в зависимости от влажности. Это позволяет им легче покидать спорангий и шире распространяться. Они дают начало гаплоидному заростку. Жизненный цикл хвощей похож на жизненный цикл папоротников (рис. 14).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Рис. 14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6720" y="1720840"/>
            <a:ext cx="11308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Весной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из-под земли вырастают спороносные побеги. Они имеют коричневый цвет, т. к. не содержат хлорофилла и живут за счет накопленных в прошлом году запасов питательных веществ. На их спорофиллах в результате мейоза образуются гаплоидные споры, которые имеют специальные нитевидные выросты, меняющие форму в зависимости от влажности. Это позволяет им легче покидать спорангий и шире распространяться. Они дают начало гаплоидному заростку. Жизненный цикл хвощей похож на жизненный цикл папоротников </a:t>
            </a:r>
          </a:p>
        </p:txBody>
      </p:sp>
    </p:spTree>
    <p:extLst>
      <p:ext uri="{BB962C8B-B14F-4D97-AF65-F5344CB8AC3E}">
        <p14:creationId xmlns:p14="http://schemas.microsoft.com/office/powerpoint/2010/main" val="35413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310640"/>
            <a:ext cx="11563643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6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Семенные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1243" y="1166843"/>
            <a:ext cx="115681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АДАПТАЦИИ СЕМЕННЫХ РАСТЕНИЙ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Гаметофит редуцирован и расположен внутри спорофита (у споровых растений гаметофит не защищен и очень легко высыхает).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Мужские гаметы семенных растений обычно неподвижны (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искл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Гинкговые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и Цикадовые) и переносятся ветром или насекомыми вместе с пыльцевыми зёрнами. В отличие от споровых растений, семенным для оплодотворения не нужна вода.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Развиваясь внутри семени, зародыш защищён и обеспечен питательными веществами. 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Эпидерма наземных органов, и в особенности эпидерма листьев, пронизана устьицами, что способствует лучшему газообмену между растением и атмосферой.</a:t>
            </a:r>
          </a:p>
        </p:txBody>
      </p:sp>
    </p:spTree>
    <p:extLst>
      <p:ext uri="{BB962C8B-B14F-4D97-AF65-F5344CB8AC3E}">
        <p14:creationId xmlns:p14="http://schemas.microsoft.com/office/powerpoint/2010/main" val="33403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mtClean="0"/>
              <a:t>Семенные </a:t>
            </a:r>
            <a:r>
              <a:rPr lang="ru-RU" dirty="0" smtClean="0"/>
              <a:t>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9289" y="1305342"/>
            <a:ext cx="113227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Важнейшим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ароморфозом в эволюции растений стало появление семенного размножения. Это произошло путём дальнейшего уменьшения доли гаплоидной стадии (гаметофита) в жизненном цикле. При этом гаметофит не существует у семенных растений как самостоятельный организм, а развивается внутри специализированных органов диплоидного спорофита. Происходящее в этих органах оплодотворение яйцеклетки приводит к возникновению зиготы, развивающейся на материнском растении в новый организм, снабжённый запасом питательных веществ и окружённый защитной оболочкой. Такая структура называется семя. В настоящее время семенные растения представлены двумя отделами: голосеменные и покрытосеменные</a:t>
            </a:r>
          </a:p>
        </p:txBody>
      </p:sp>
    </p:spTree>
    <p:extLst>
      <p:ext uri="{BB962C8B-B14F-4D97-AF65-F5344CB8AC3E}">
        <p14:creationId xmlns:p14="http://schemas.microsoft.com/office/powerpoint/2010/main" val="39780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1470180"/>
            <a:ext cx="11651107" cy="493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5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" y="1266825"/>
            <a:ext cx="11551716" cy="519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1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899" y="1997839"/>
            <a:ext cx="115865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Низшие растения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не имеют органов и тканей. Их тело — 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слоевище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, или 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таллом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Большинство из них обитают в водной среде. В этих условиях питание они получают, поглощая вещества всей поверхностью тела. Все или большая часть клеток этих растений находятся на свету и способны к фотосинтезу. Поэтому у них нет необходимости к быстрому перемещению веществ по организму. Клетки этих растений в большинстве случаев имеют однотипное строение.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r>
              <a:rPr lang="ru-RU" sz="4400" dirty="0" smtClean="0"/>
              <a:t>Голосеменные растения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r>
              <a:rPr lang="ru-RU" dirty="0" smtClean="0"/>
              <a:t>Голосеменные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809" y="889844"/>
            <a:ext cx="115715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Мужские 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и женские шишки у сосны образуются на одних и тех же растениях. Мужские шишки обычно  располагаются на нижних ветвях, а женские — на верхних, либо они образуются на одних и тех же ветвях, но женские ближе к концам.</a:t>
            </a:r>
          </a:p>
          <a:p>
            <a:pPr algn="ctr"/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Мужские шишки окрашены в жёлтый цвет. На их чешуях образуются микроспорангии, в которых в результате мейоза образуются микроспоры. Каждая микроспора делится митозом, образуя две неравные клетки. Одна из них, большего размера, называется вегетативной (</a:t>
            </a:r>
            <a:r>
              <a:rPr lang="ru-RU" sz="2400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сифоногенной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) клеткой. Она образует двойную оболочку и две воздушные камеры между оболочками, делающие пыльцевое зерно более лёгким. Вторая клетка, меньшего размера, находится внутри первой и называется генеративной клеткой. Она ещё раз делится митозом, образуя два </a:t>
            </a:r>
            <a:r>
              <a:rPr lang="ru-RU" sz="2400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безжгутиковых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спермия. Так образуется пыльцевое зерно</a:t>
            </a:r>
            <a:endParaRPr lang="ru-RU" sz="2400" b="0" i="0" dirty="0"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5362" name="Picture 2" descr="https://foxford.ru/uploads/tinymce_image/image/1712/_____38____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1" y="1470180"/>
            <a:ext cx="11611352" cy="520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r>
              <a:rPr lang="ru-RU" sz="4400" dirty="0" smtClean="0"/>
              <a:t>Голосеменные растения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965" y="335846"/>
            <a:ext cx="1153943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Красноватые </a:t>
            </a:r>
            <a:r>
              <a:rPr lang="ru-RU" sz="22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женские шишки устроены более сложно. Их чешуи представляют собой целые видоизменённые укороченные побеги, где в пазухе стерильной кроющей чешуи находится семенная чешуя с двумя семязачатками на верхней стороне. Семенные чешуи впоследствии одревесневают.  Чешуи расположены спирально вокруг оси шишки. </a:t>
            </a:r>
          </a:p>
          <a:p>
            <a:r>
              <a:rPr lang="ru-RU" sz="22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Семязачаток имеет покровы с </a:t>
            </a:r>
            <a:r>
              <a:rPr lang="ru-RU" sz="2200" b="1" i="1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микропиле</a:t>
            </a:r>
            <a:r>
              <a:rPr lang="ru-RU" sz="22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— отверстием для проникновения пыльцевой трубки, обращённым к основанию чешуи. Внутри семязачатка находится ткань нуцеллуса, в которой материнские клетки делятся мейозом (уже после опыления). Из 4 образовавшихся гаплоидных клеток три отмирают, а одна несколько раз делится митозом и даёт начало женскому гаметофиту. На каждой чешуе формируется один гаметофит, который образует два </a:t>
            </a:r>
            <a:r>
              <a:rPr lang="ru-RU" sz="2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архегония. </a:t>
            </a:r>
            <a:r>
              <a:rPr lang="ru-RU" sz="22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У других более примитивных Хвойных могут быть десятки архегониев (у араукариевых — 25, у кипариса — до 200). Формирование женского гаметофита у сосны происходит с паузой на период покоя продолжительностью более года и завершается уже после опыления.</a:t>
            </a:r>
            <a:endParaRPr lang="ru-RU" sz="2200" b="0" i="0" dirty="0"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Голосеменные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9588" y="2274838"/>
            <a:ext cx="110669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Для оплодотворения пыльцевое зерно должно попасть на чешую женской шишки. Это процесс называется </a:t>
            </a:r>
            <a:r>
              <a:rPr lang="ru-RU" sz="2400" b="1" i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опылением.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У голосеменных пыльца переносится ветром. Опыление происходит весной. При этом пыльца прилипает к капле жидкости, выделяемой семязачатком в области </a:t>
            </a:r>
            <a:r>
              <a:rPr lang="ru-RU" sz="2400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микропиле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. После опыления чешуи шишки смыкаются, защищая развивающийся организм 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Голосеменные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0988" y="1443841"/>
            <a:ext cx="112282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Попав </a:t>
            </a:r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на женскую шишку, пыльцевое зерно прорастает, образуя пыльцевую трубку. Она растёт в направлении архегониев, и по ней перемещаются спермии. Когда пыльцевая трубка достигает архегония, её конец лопается, и спермии выходят в женский гаметофит.</a:t>
            </a:r>
          </a:p>
          <a:p>
            <a:pPr algn="ctr"/>
            <a:r>
              <a:rPr lang="ru-RU" sz="2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В момент опыления мейоз в семязачатке еще не произошёл. Он завершается примерно через месяц после опыления, и начинается развитие женского гаметофита. Его развитие замедленное и может занимать еще 6−12 месяцев. Только примерно через 15 месяцев после опыления в женском гаметофите формируются архегонии. Теперь наконец всё готово к оплодотворению.</a:t>
            </a:r>
            <a:endParaRPr lang="ru-RU" sz="2400" b="0" i="0" dirty="0"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6175" y="58847"/>
            <a:ext cx="1159322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Один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из спермиев сливается с яйцеклеткой, второй погибает. Образовавшаяся зигота развивается в зародыш нового диплоидного растения. Клетки женского гаметофита, разрастаясь, образуют гаплоидный эндосперм, содержащий запас питательных веществ для прорастания семени.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Снаружи семязачаток имеет покровы из клеток материнского организма, и из этих покровов формируется оболочка семени, называемая семенной кожурой. У большинства хвойных семя снабжается крылышком, помогающем ему переноситься ветром на большое расстояние.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Когда семя созревает, шишка раскрывается и семя выпадает. Это происходит обычно к концу второго года после опыления. Шишки устроены так, что раскрываются в сухую погоду, что способствует лучшему распространению семян. В благоприятных условиях (температура, влажность) семя прорастает, образуя новое растение. У ряда хвойных шишка в процессе развития семян разрастается, становясь сочной, её чешуи полностью срастаются, и образуется так называемая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шишкоягода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(можжевельник). </a:t>
            </a:r>
          </a:p>
        </p:txBody>
      </p:sp>
    </p:spTree>
    <p:extLst>
      <p:ext uri="{BB962C8B-B14F-4D97-AF65-F5344CB8AC3E}">
        <p14:creationId xmlns:p14="http://schemas.microsoft.com/office/powerpoint/2010/main" val="36033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Покрытосеменные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2353" y="1344706"/>
            <a:ext cx="11257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Цветок-это видоизмененный побег, служащий для семенного размножения цветковых растений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199" y="1817021"/>
            <a:ext cx="11362765" cy="423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endParaRPr lang="ru-RU" sz="2800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endParaRPr lang="ru-RU" sz="2800" dirty="0">
              <a:solidFill>
                <a:prstClr val="black"/>
              </a:solidFill>
              <a:latin typeface="Georgia"/>
            </a:endParaRP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endParaRPr lang="ru-RU" sz="2800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endParaRPr lang="ru-RU" sz="2800" dirty="0">
              <a:solidFill>
                <a:prstClr val="black"/>
              </a:solidFill>
              <a:latin typeface="Georgia"/>
            </a:endParaRP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Функции </a:t>
            </a:r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цветка:</a:t>
            </a: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образование половых клеток( гамет).</a:t>
            </a: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опыление и оплодотворение.</a:t>
            </a: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развитие зародыша и формирование плода с одним семенем или множеством семян.</a:t>
            </a:r>
          </a:p>
        </p:txBody>
      </p:sp>
    </p:spTree>
    <p:extLst>
      <p:ext uri="{BB962C8B-B14F-4D97-AF65-F5344CB8AC3E}">
        <p14:creationId xmlns:p14="http://schemas.microsoft.com/office/powerpoint/2010/main" val="460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Покрытосеменные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20838"/>
            <a:ext cx="4988859" cy="487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74658" y="1374592"/>
            <a:ext cx="6254745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endParaRPr lang="ru-RU" sz="3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Цветок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состоит из стеблевой части </a:t>
            </a: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(цветоножка и цветоложе)</a:t>
            </a: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листовой части </a:t>
            </a: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(чашелистики, лепестки) </a:t>
            </a:r>
          </a:p>
          <a:p>
            <a:pPr marL="365760" lvl="0" indent="-256032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Georgia"/>
              <a:buChar char="•"/>
              <a:defRPr/>
            </a:pP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генеративной части </a:t>
            </a: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(тычинки, пестик или пестики). </a:t>
            </a:r>
          </a:p>
        </p:txBody>
      </p:sp>
    </p:spTree>
    <p:extLst>
      <p:ext uri="{BB962C8B-B14F-4D97-AF65-F5344CB8AC3E}">
        <p14:creationId xmlns:p14="http://schemas.microsoft.com/office/powerpoint/2010/main" val="20766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Покрытосеменные 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0306" y="1223682"/>
            <a:ext cx="64949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Части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цветка делят на репродуктивные (тычинки, пестик или пестики), и стерильные (околоцветник).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Околоцветник — стерильная часть цветка, защищающая более нежные тычинки и пестики. У подавляющего большинства растений околоцветник двойной ( чашечка и венчик) колокольчик, гвоздика). Простой околоцветник может быть чашечковидным (щавель, свёкла) либо (что бывает чаще) венчиковидным (гусиный лук, тюльпан).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34" y="1317813"/>
            <a:ext cx="4814047" cy="528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mtClean="0"/>
              <a:t>Покрытосеменные растения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01553" y="1196788"/>
            <a:ext cx="602428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Тычинка — мужской репродуктивный орган цветка покрытосеменных растений.  Нередко расположенные в одном цветке тычинки имеют разное строение (по форме или длине тычиночных нитей). Тычинки могут быть свободными или сросшимися .Тычинка состоит из тычиночной нити и пыльника на её верхнем конце.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Пестик — наиболее существенная часть цветка, из которой формируется плод. Пестик занимает центральную часть цветка. Он состоит из завязи, столбика и рыльца.</a:t>
            </a:r>
          </a:p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9" y="1196788"/>
            <a:ext cx="4464424" cy="243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9" y="3765175"/>
            <a:ext cx="4870729" cy="275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767414"/>
          </a:xfrm>
        </p:spPr>
        <p:txBody>
          <a:bodyPr/>
          <a:lstStyle/>
          <a:p>
            <a:r>
              <a:rPr lang="ru-RU" dirty="0" smtClean="0"/>
              <a:t>Низшие растения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9" b="12157"/>
          <a:stretch/>
        </p:blipFill>
        <p:spPr bwMode="auto">
          <a:xfrm>
            <a:off x="268941" y="1264024"/>
            <a:ext cx="11660462" cy="53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0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/>
              <a:t>З</a:t>
            </a:r>
            <a:r>
              <a:rPr lang="ru-RU" dirty="0" smtClean="0"/>
              <a:t>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34" y="2413374"/>
            <a:ext cx="10874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61" y="1470180"/>
            <a:ext cx="6041091" cy="490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974109" y="2272552"/>
            <a:ext cx="3505131" cy="36979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Прочитать параграф 37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Ответить на вопрос  №4 на стр. 193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969" y="108937"/>
            <a:ext cx="109728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7812" y="2796986"/>
            <a:ext cx="8848164" cy="26759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К споровым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астениям относятся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Отдел моховидные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" y="1210236"/>
            <a:ext cx="11456895" cy="529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1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5694</TotalTime>
  <Words>2336</Words>
  <Application>Microsoft Office PowerPoint</Application>
  <PresentationFormat>Широкоэкранный</PresentationFormat>
  <Paragraphs>719</Paragraphs>
  <Slides>70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78" baseType="lpstr">
      <vt:lpstr>Arial</vt:lpstr>
      <vt:lpstr>Calibri</vt:lpstr>
      <vt:lpstr>Georgia</vt:lpstr>
      <vt:lpstr>Times New Roman</vt:lpstr>
      <vt:lpstr>Tw Cen MT</vt:lpstr>
      <vt:lpstr>Wingdings</vt:lpstr>
      <vt:lpstr>Тема Office</vt:lpstr>
      <vt:lpstr>1_Тема Office</vt:lpstr>
      <vt:lpstr>Презентация PowerPoint</vt:lpstr>
      <vt:lpstr>План урока</vt:lpstr>
      <vt:lpstr>  Сравнительная характеристика споровым растениям</vt:lpstr>
      <vt:lpstr>    </vt:lpstr>
      <vt:lpstr>Низшие растения</vt:lpstr>
      <vt:lpstr>    </vt:lpstr>
      <vt:lpstr>Низшие растения </vt:lpstr>
      <vt:lpstr> </vt:lpstr>
      <vt:lpstr>Отдел моховидные </vt:lpstr>
      <vt:lpstr>Отдел моховидные </vt:lpstr>
      <vt:lpstr>Отдел плауновидные</vt:lpstr>
      <vt:lpstr>Отдел плауновидные</vt:lpstr>
      <vt:lpstr>Отдел хвощевидные</vt:lpstr>
      <vt:lpstr>Отдел хвощевидные</vt:lpstr>
      <vt:lpstr>Отдел папоротниковидные</vt:lpstr>
      <vt:lpstr>Отдел папоротниковидные</vt:lpstr>
      <vt:lpstr>    </vt:lpstr>
      <vt:lpstr>Отдел голосеменные</vt:lpstr>
      <vt:lpstr>Отдел покрытосеменные</vt:lpstr>
      <vt:lpstr>Признаки высших растений</vt:lpstr>
      <vt:lpstr>Имеют хорошо выраженные ткани</vt:lpstr>
      <vt:lpstr>Образовательная ткань</vt:lpstr>
      <vt:lpstr>Основная   ткань</vt:lpstr>
      <vt:lpstr>Механическая  ткань</vt:lpstr>
      <vt:lpstr> Покровная ткань   </vt:lpstr>
      <vt:lpstr>Покровная ткань</vt:lpstr>
      <vt:lpstr>Органы цветковых растений</vt:lpstr>
      <vt:lpstr>Индивидуальное развитие цветковых растений</vt:lpstr>
      <vt:lpstr>Закрепление знаний</vt:lpstr>
      <vt:lpstr> Закрепление знаний</vt:lpstr>
      <vt:lpstr>Презентация PowerPoint</vt:lpstr>
      <vt:lpstr>Царство растения</vt:lpstr>
      <vt:lpstr>Водоросли</vt:lpstr>
      <vt:lpstr>Хламидоманада</vt:lpstr>
      <vt:lpstr>Хламидоманада</vt:lpstr>
      <vt:lpstr>    </vt:lpstr>
      <vt:lpstr>Отдел моховидные</vt:lpstr>
      <vt:lpstr>Мох Кукушкин лен</vt:lpstr>
      <vt:lpstr>Кукушкин лен</vt:lpstr>
      <vt:lpstr>Кукушкин лен</vt:lpstr>
      <vt:lpstr>Кукушкин лен</vt:lpstr>
      <vt:lpstr>Кукушкин лен</vt:lpstr>
      <vt:lpstr>Отдел папоротниковидные</vt:lpstr>
      <vt:lpstr>Отдел папоротниковидные</vt:lpstr>
      <vt:lpstr>Отдел папоротниковидные</vt:lpstr>
      <vt:lpstr>Отдел папоротниковидные</vt:lpstr>
      <vt:lpstr>Отдел папоротниковидные</vt:lpstr>
      <vt:lpstr>Отдел плауновидные</vt:lpstr>
      <vt:lpstr>Отдел плауновидные</vt:lpstr>
      <vt:lpstr>  Отдел плауновидные  Отдел плауновидные</vt:lpstr>
      <vt:lpstr>Отдел плауновидные</vt:lpstr>
      <vt:lpstr>Отдел хвощевидные</vt:lpstr>
      <vt:lpstr>Отдел хвощевидные</vt:lpstr>
      <vt:lpstr>Отдел хвощевидные</vt:lpstr>
      <vt:lpstr>    </vt:lpstr>
      <vt:lpstr>Семенные растения</vt:lpstr>
      <vt:lpstr>Семенные растения</vt:lpstr>
      <vt:lpstr>    </vt:lpstr>
      <vt:lpstr>    </vt:lpstr>
      <vt:lpstr>  Голосеменные растения  Голосеменные растения</vt:lpstr>
      <vt:lpstr>    </vt:lpstr>
      <vt:lpstr>  Голосеменные растения  </vt:lpstr>
      <vt:lpstr>Голосеменные растения</vt:lpstr>
      <vt:lpstr>Голосеменные растения</vt:lpstr>
      <vt:lpstr>    </vt:lpstr>
      <vt:lpstr>Покрытосеменные растения</vt:lpstr>
      <vt:lpstr>Покрытосеменные растения</vt:lpstr>
      <vt:lpstr>Покрытосеменные  растения</vt:lpstr>
      <vt:lpstr>Покрытосеменные растения</vt:lpstr>
      <vt:lpstr> Закрепление знаний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Teacher</cp:lastModifiedBy>
  <cp:revision>908</cp:revision>
  <dcterms:created xsi:type="dcterms:W3CDTF">2020-05-11T10:31:43Z</dcterms:created>
  <dcterms:modified xsi:type="dcterms:W3CDTF">2021-02-15T12:09:46Z</dcterms:modified>
</cp:coreProperties>
</file>