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36"/>
  </p:notesMasterIdLst>
  <p:sldIdLst>
    <p:sldId id="296" r:id="rId3"/>
    <p:sldId id="641" r:id="rId4"/>
    <p:sldId id="616" r:id="rId5"/>
    <p:sldId id="646" r:id="rId6"/>
    <p:sldId id="645" r:id="rId7"/>
    <p:sldId id="644" r:id="rId8"/>
    <p:sldId id="647" r:id="rId9"/>
    <p:sldId id="643" r:id="rId10"/>
    <p:sldId id="642" r:id="rId11"/>
    <p:sldId id="651" r:id="rId12"/>
    <p:sldId id="682" r:id="rId13"/>
    <p:sldId id="650" r:id="rId14"/>
    <p:sldId id="649" r:id="rId15"/>
    <p:sldId id="666" r:id="rId16"/>
    <p:sldId id="667" r:id="rId17"/>
    <p:sldId id="669" r:id="rId18"/>
    <p:sldId id="672" r:id="rId19"/>
    <p:sldId id="670" r:id="rId20"/>
    <p:sldId id="668" r:id="rId21"/>
    <p:sldId id="678" r:id="rId22"/>
    <p:sldId id="677" r:id="rId23"/>
    <p:sldId id="671" r:id="rId24"/>
    <p:sldId id="676" r:id="rId25"/>
    <p:sldId id="679" r:id="rId26"/>
    <p:sldId id="675" r:id="rId27"/>
    <p:sldId id="683" r:id="rId28"/>
    <p:sldId id="674" r:id="rId29"/>
    <p:sldId id="681" r:id="rId30"/>
    <p:sldId id="648" r:id="rId31"/>
    <p:sldId id="685" r:id="rId32"/>
    <p:sldId id="684" r:id="rId33"/>
    <p:sldId id="656" r:id="rId34"/>
    <p:sldId id="586" r:id="rId35"/>
  </p:sldIdLst>
  <p:sldSz cx="12192000" cy="6858000"/>
  <p:notesSz cx="6858000" cy="9144000"/>
  <p:custDataLst>
    <p:tags r:id="rId37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28" y="27999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28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28" y="27999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28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81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7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905" y="1577340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2/10/2021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88" y="28611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211" y="2144118"/>
            <a:ext cx="9656495" cy="655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Филогенез растений. Филогенез вегетативных </a:t>
            </a:r>
            <a:endParaRPr lang="ru-RU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органов </a:t>
            </a: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растений</a:t>
            </a: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49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61" y="4413286"/>
            <a:ext cx="728663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25" y="527054"/>
            <a:ext cx="7524751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91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49" y="896938"/>
            <a:ext cx="452439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99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2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212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62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98" y="787436"/>
            <a:ext cx="1657351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01" y="4566529"/>
            <a:ext cx="1653907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br>
              <a:rPr lang="ru-RU" sz="4400" dirty="0" smtClean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7869" y="748266"/>
            <a:ext cx="11481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</a:endParaRPr>
          </a:p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2" y="1286874"/>
            <a:ext cx="7072604" cy="541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19053" y="1286874"/>
            <a:ext cx="4110350" cy="49364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Первые растения были одноклеточные водоросли, появились ещё в Архейскую эру (ок.3500 млн. лет назад)</a:t>
            </a:r>
          </a:p>
        </p:txBody>
      </p:sp>
    </p:spTree>
    <p:extLst>
      <p:ext uri="{BB962C8B-B14F-4D97-AF65-F5344CB8AC3E}">
        <p14:creationId xmlns:p14="http://schemas.microsoft.com/office/powerpoint/2010/main" val="37696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dirty="0" smtClean="0"/>
              <a:t>Развитие растений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7" y="1470180"/>
            <a:ext cx="11500195" cy="489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3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>Жизнь в воде. Первые </a:t>
            </a:r>
            <a:r>
              <a:rPr lang="ru-RU" sz="3600" dirty="0" smtClean="0"/>
              <a:t>растения-водоросли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10235" y="813989"/>
            <a:ext cx="11556179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algn="ctr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0465" y="1690063"/>
            <a:ext cx="112389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Водоросли — группа организмов различного происхождения, объединённых следующими признаками: наличие хлорофилла и фотоавтотрофного питания; у многоклеточных — отсутствие чёткой дифференцировки тела (называемого слоевищем, или талломом) на органы; отсутствие ярко выраженной проводящей системы; обитание в водной среде или во влажных условиях (в почве, сырых местах и т. п.). Они сами по себе не имеют органов, тканей и лишены покровной оболочки.</a:t>
            </a:r>
          </a:p>
        </p:txBody>
      </p:sp>
    </p:spTree>
    <p:extLst>
      <p:ext uri="{BB962C8B-B14F-4D97-AF65-F5344CB8AC3E}">
        <p14:creationId xmlns:p14="http://schemas.microsoft.com/office/powerpoint/2010/main" val="194821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dirty="0" smtClean="0"/>
              <a:t>ВОДОРОСЛИ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83" y="1470180"/>
            <a:ext cx="6387019" cy="514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9208" y="1324947"/>
            <a:ext cx="4646645" cy="5443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Жизнь водорослей в  воде объясняется тем, что их тело-слоевище высыхает на воздухе, гаметы  (мужские) передвигаются  только при наличии воды, корни представлены  ризоидами и появлением  пигментов (для фотосинтеза). Преимущественно в хроматофорах- хлорофилл.  Зелёные водоросли, обитающие в верхних слоях воды.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176076"/>
            <a:ext cx="5598367" cy="53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24" y="1176076"/>
            <a:ext cx="6069777" cy="53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9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dirty="0" smtClean="0"/>
              <a:t>РАЗВИТИЕ РАСТЕНИЙ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r="2589" b="5109"/>
          <a:stretch/>
        </p:blipFill>
        <p:spPr bwMode="auto">
          <a:xfrm>
            <a:off x="279918" y="1176075"/>
            <a:ext cx="11649483" cy="510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67336" y="3727407"/>
            <a:ext cx="5862065" cy="29159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itchFamily="34" charset="0"/>
                <a:cs typeface="Arial" pitchFamily="34" charset="0"/>
              </a:rPr>
              <a:t>Ордовик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водных бассейнах среди растений преобладали водоросли..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позднем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ордовике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появились первые настоящие наземные растения.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Первые наземные организмы –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риниофиты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появление которых связано с существованием периодически освобождавшихся от воды участков суши. </a:t>
            </a:r>
          </a:p>
        </p:txBody>
      </p:sp>
    </p:spTree>
    <p:extLst>
      <p:ext uri="{BB962C8B-B14F-4D97-AF65-F5344CB8AC3E}">
        <p14:creationId xmlns:p14="http://schemas.microsoft.com/office/powerpoint/2010/main" val="19451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sz="4400" dirty="0" smtClean="0"/>
              <a:t>ПЕРВЫЕ НАЗЕМНЫЕ ОРГАНИЗМЫ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5" y="1176076"/>
            <a:ext cx="11705468" cy="552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7159" y="1176076"/>
            <a:ext cx="10356980" cy="23508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Первые наземные организмы –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риниофиты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появление которых связано с существованием периодически освобождавшихся от воды участков суши. Через 100 млн лет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риниофиты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вымерли, но к этому времени уже появились мхи, плауны, хвощи и папоротники. Они уже имели побеги с зелеными листьями и корни. Стебель выполнял роль органа, проводившего питательные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27134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sz="3600" dirty="0"/>
              <a:t>Выход на сушу. Первые споровые растения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2459504"/>
            <a:ext cx="6509324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4400" b="1" dirty="0">
                <a:solidFill>
                  <a:prstClr val="black"/>
                </a:solidFill>
                <a:latin typeface="Calibri"/>
              </a:rPr>
              <a:t>Причины: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Calibri"/>
              </a:rPr>
              <a:t>Почвообразование.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Calibri"/>
              </a:rPr>
              <a:t>Накопление молекулярного кислорода.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Calibri"/>
              </a:rPr>
              <a:t>Формирование озонового экрана.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Calibri"/>
              </a:rPr>
              <a:t>Дифференцировка клеток и появление тканей.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208" y="1470180"/>
            <a:ext cx="11327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Сухопутные растения произошли от зеленых водорослей. Этому сопутствовал хлорофилл в клетках.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9208" y="2459504"/>
            <a:ext cx="43573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ru-RU" sz="4000" dirty="0" smtClean="0">
              <a:solidFill>
                <a:prstClr val="black"/>
              </a:solidFill>
              <a:latin typeface="Calibri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4000" dirty="0" smtClean="0">
                <a:solidFill>
                  <a:prstClr val="black"/>
                </a:solidFill>
                <a:latin typeface="Calibri"/>
              </a:rPr>
              <a:t>Это </a:t>
            </a:r>
            <a:r>
              <a:rPr lang="ru-RU" sz="4000" dirty="0">
                <a:solidFill>
                  <a:prstClr val="black"/>
                </a:solidFill>
                <a:latin typeface="Calibri"/>
              </a:rPr>
              <a:t>стало крупным ароморфозом в жизни на Земле.</a:t>
            </a:r>
          </a:p>
        </p:txBody>
      </p:sp>
    </p:spTree>
    <p:extLst>
      <p:ext uri="{BB962C8B-B14F-4D97-AF65-F5344CB8AC3E}">
        <p14:creationId xmlns:p14="http://schemas.microsoft.com/office/powerpoint/2010/main" val="42680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dirty="0" smtClean="0"/>
              <a:t>РИНИОФИТЫ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5110" y="1176076"/>
            <a:ext cx="44821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Тело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представляет собой дихотомически ветвящиеся оси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На конечных веточках (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теломах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) располагались верхушечные спорангии.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Основание побега –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ризомоиды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от которых отходили волосковидные ризоиды.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8763"/>
            <a:ext cx="5455298" cy="479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1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sz="4800" dirty="0" err="1"/>
              <a:t>Плаунообразные</a:t>
            </a:r>
            <a:r>
              <a:rPr lang="ru-RU" sz="4800" dirty="0"/>
              <a:t> - лепидодендрон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207" y="83469"/>
            <a:ext cx="6731246" cy="5681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Появление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проводящих тканей (пучков) и древесины.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Верхняя часть ствола богато ветвилась, на ней росло множество листьев, присоединявшихся к поверхности лепидодендрона напрямую, без черешков. 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Листья растения, треугольные в сечении и длиной до 1 м, постепенно опадали, оставляя на стволе и ветвях свои основания, или «подушечки».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53" y="1324947"/>
            <a:ext cx="4633441" cy="531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8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 smtClean="0"/>
              <a:t>План урока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513" y="969866"/>
            <a:ext cx="11406889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07505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рассмотреть основные направления эволюции растений, выявить их роль и закономерности. 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sz="4400" dirty="0"/>
              <a:t>Сигиллярия – древовидный плаун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6" y="1470180"/>
            <a:ext cx="11500195" cy="498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9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208" y="1324947"/>
            <a:ext cx="59529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Линейная, древовидная, неправильная форма побегов во много раз увеличила площадь поглощения солнечных лучей и углекислого газа, необходимых для фотосинтеза. Появились ризоиды и корни для удерживания растения в почве и всасывания из нее воды и минеральных солей. Преобладающее поколение- спорофит. Гаметофит редуцировался до пластинки- заростка. Из древовидных папоротникообразных растений сформировались первые леса.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90" y="1470180"/>
            <a:ext cx="5379312" cy="49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5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207" y="-1147637"/>
            <a:ext cx="11500195" cy="7700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Предковая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форма дала:</a:t>
            </a:r>
          </a:p>
          <a:p>
            <a:pPr marL="342900" lvl="0" indent="-342900"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1-риниофиты. Промежуточная форма между водорослями и наземными растениями.  Т.к. у них есть покровная, проводящая, транспортная ткани. Преобладающее поколение- спорофит. Органы со специальными функциями. Тонкие выросты, напоминавшие корневые волоски.</a:t>
            </a:r>
          </a:p>
          <a:p>
            <a:pPr marL="342900" lvl="0" indent="-342900"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2-мхи. Преобладающее поколение-гаметофит. У мхов нет проводящих тканей. Обладают гигроскопичностью-способностью пассивно всасывать воду. Особые листья- </a:t>
            </a:r>
            <a:r>
              <a:rPr lang="ru-RU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филлоиды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в которых накапливается вода. Спорофит, в отличие от гаметофита, засухоустойчив и способен выдерживать дефицит влаги в условиях наземно- воздушной среды. Это позволило мхам в процессе эволюции приспособиться к жизни на суше, но и произрастают они только во влажных местах, а также занять тупиковую позицию в развитии растительного мира.</a:t>
            </a:r>
          </a:p>
        </p:txBody>
      </p:sp>
    </p:spTree>
    <p:extLst>
      <p:ext uri="{BB962C8B-B14F-4D97-AF65-F5344CB8AC3E}">
        <p14:creationId xmlns:p14="http://schemas.microsoft.com/office/powerpoint/2010/main" val="7803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dirty="0"/>
              <a:t>Появление голосеменных.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207" y="1470180"/>
            <a:ext cx="44227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В изменившихся климатических условиях у голосеменных растений было преимущество перед споровыми: у них появился новый способ размножения, не зависящий от наличия воды во внешней среде, – размножение семенами.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23874" r="3862"/>
          <a:stretch/>
        </p:blipFill>
        <p:spPr bwMode="auto">
          <a:xfrm>
            <a:off x="4851919" y="1470180"/>
            <a:ext cx="6811346" cy="509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2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dirty="0"/>
              <a:t>Появление голосеменных.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9838" y="1176076"/>
            <a:ext cx="561946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latin typeface="Arial" pitchFamily="34" charset="0"/>
                <a:cs typeface="Arial" pitchFamily="34" charset="0"/>
              </a:rPr>
              <a:t>Голосеменны́е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расте́ния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— древняя группа семенных растений, появившаяся в верхнем девоне, около 370 млн лет назад.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Выражение «голосеменные», впервые использованное русским ботаником А. Н. Бекетовым. Он указал на главную отличительную черту этих растений, a именно на то, что семяпочки, а затем и развивающиеся из них семена не имеют, в отличие от покрытосеменных, замкнутого вместилища. Завязь обычно имеет вид простой чешуи, на которой сидит одна или несколько семяпочек; иногда же и эта чешуя не развивается.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73" y="1470180"/>
            <a:ext cx="5323330" cy="489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2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7" y="1470180"/>
            <a:ext cx="11159413" cy="49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9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vi-VN" sz="3600" dirty="0"/>
              <a:t>Цветко́вые расте́ния, или Покры́тосеменны́е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9917" y="2274838"/>
            <a:ext cx="116494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 — отдел высших растений, отличительной особенностью которых является наличие цветка в качестве органа полового размножения и замкнутого вместилища у семяпочки (а затем и у происшедшего из неё семени, откуда и появилось название покрытосеменные). Ещё одна существенная особенность цветковых растений — двойное оплодотворение.</a:t>
            </a:r>
          </a:p>
        </p:txBody>
      </p:sp>
    </p:spTree>
    <p:extLst>
      <p:ext uri="{BB962C8B-B14F-4D97-AF65-F5344CB8AC3E}">
        <p14:creationId xmlns:p14="http://schemas.microsoft.com/office/powerpoint/2010/main" val="29442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Покрытосеменные(цветковые</a:t>
            </a:r>
            <a:r>
              <a:rPr lang="ru-RU" dirty="0"/>
              <a:t>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207" y="1443841"/>
            <a:ext cx="112620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Ароморфозы: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1- появление и развитие цветка- генеративного побега, образующего мега- и микроспоры. Цветок становился приспособленным к опылению и оплодотворению, увеличивающего к возможности перекрёстного опыления и комбинативной изменчивости.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2- формирование плода- органа ,обеспечивающего защиту семян и их распространение. 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У покрытосеменных  стали развиваться пути идиоадаптации: их цветки оказались приспособлены к разным способам опыления, плоды и семена- к распространению. Появились листопадные растения, кроме произрастающих в тропических областях, что связанно с сезонным изменением климата.</a:t>
            </a:r>
          </a:p>
        </p:txBody>
      </p:sp>
    </p:spTree>
    <p:extLst>
      <p:ext uri="{BB962C8B-B14F-4D97-AF65-F5344CB8AC3E}">
        <p14:creationId xmlns:p14="http://schemas.microsoft.com/office/powerpoint/2010/main" val="210207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7180"/>
            <a:ext cx="10972800" cy="680526"/>
          </a:xfrm>
        </p:spPr>
        <p:txBody>
          <a:bodyPr/>
          <a:lstStyle/>
          <a:p>
            <a:r>
              <a:rPr lang="ru-RU" dirty="0" smtClean="0"/>
              <a:t>Закрепление знаний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7" y="612845"/>
            <a:ext cx="1150019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19831"/>
              </p:ext>
            </p:extLst>
          </p:nvPr>
        </p:nvGraphicFramePr>
        <p:xfrm>
          <a:off x="261257" y="1176077"/>
          <a:ext cx="11668145" cy="5472373"/>
        </p:xfrm>
        <a:graphic>
          <a:graphicData uri="http://schemas.openxmlformats.org/drawingml/2006/table">
            <a:tbl>
              <a:tblPr firstRow="1" bandRow="1"/>
              <a:tblGrid>
                <a:gridCol w="19551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84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645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3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Период 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Начало млн. лет назад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Эволюционные события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24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Кембрий</a:t>
                      </a:r>
                      <a:r>
                        <a:rPr lang="ru-RU" sz="1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570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Жизнь</a:t>
                      </a:r>
                      <a:r>
                        <a:rPr lang="ru-RU" baseline="0" dirty="0" smtClean="0">
                          <a:latin typeface="Cambria" panose="02040503050406030204" pitchFamily="18" charset="0"/>
                        </a:rPr>
                        <a:t> сосредоточена  в морях. Эволюция водорослей; развитие многоклеточных форм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0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Ордовик</a:t>
                      </a:r>
                      <a:r>
                        <a:rPr lang="ru-RU" sz="1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 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500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Обилие</a:t>
                      </a:r>
                      <a:r>
                        <a:rPr lang="ru-RU" baseline="0" dirty="0" smtClean="0">
                          <a:latin typeface="Cambria" panose="02040503050406030204" pitchFamily="18" charset="0"/>
                        </a:rPr>
                        <a:t> морских водорослей. Появление первых наземных растений ринофитов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3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Силур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435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Возникновение</a:t>
                      </a:r>
                      <a:r>
                        <a:rPr lang="ru-RU" baseline="0" dirty="0" smtClean="0">
                          <a:latin typeface="Cambria" panose="02040503050406030204" pitchFamily="18" charset="0"/>
                        </a:rPr>
                        <a:t>  современных групп водорослей и грибов, появление первых наземных растений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62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Девон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410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Расцвет ринофитов  и их вымирание к концу периода. Появление сосудистых растений.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1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Карбон</a:t>
                      </a:r>
                      <a:r>
                        <a:rPr lang="ru-RU" sz="1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345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Расцвет плауновидных, хвощевидных, папоротниковидных, семенных папоротников; появление хвощевидных.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182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Пермь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285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Распространение первых групп голосеменных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Закрепление знаний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963987"/>
              </p:ext>
            </p:extLst>
          </p:nvPr>
        </p:nvGraphicFramePr>
        <p:xfrm>
          <a:off x="323851" y="1470181"/>
          <a:ext cx="11468098" cy="5039968"/>
        </p:xfrm>
        <a:graphic>
          <a:graphicData uri="http://schemas.openxmlformats.org/drawingml/2006/table">
            <a:tbl>
              <a:tblPr firstRow="1" bandRow="1"/>
              <a:tblGrid>
                <a:gridCol w="11282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6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64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969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4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Эра 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Период 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Начало млн. лет назад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Cambria" panose="02040503050406030204" pitchFamily="18" charset="0"/>
                        </a:rPr>
                        <a:t>Эволюционные события</a:t>
                      </a:r>
                      <a:endParaRPr lang="ru-RU" sz="1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217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latin typeface="Cambria" panose="02040503050406030204" pitchFamily="18" charset="0"/>
                        </a:rPr>
                        <a:t>Мезозойская </a:t>
                      </a:r>
                      <a:endParaRPr lang="ru-RU" b="1" dirty="0">
                        <a:latin typeface="Cambria" panose="02040503050406030204" pitchFamily="18" charset="0"/>
                      </a:endParaRPr>
                    </a:p>
                  </a:txBody>
                  <a:tcPr vert="vert27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Триас 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240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Вымирание семенных папоротников. Развитие голосеменных растений.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73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Юра 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195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Появление диатомовых водорослей. Господство папоротников и голосеменных растений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73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Мел 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136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Начало периода – господство голосеменных.</a:t>
                      </a:r>
                      <a:r>
                        <a:rPr lang="ru-RU" baseline="0" dirty="0" smtClean="0">
                          <a:latin typeface="Cambria" panose="02040503050406030204" pitchFamily="18" charset="0"/>
                        </a:rPr>
                        <a:t> Вторая половина – </a:t>
                      </a:r>
                      <a:r>
                        <a:rPr lang="ru-RU" dirty="0" smtClean="0">
                          <a:latin typeface="Cambria" panose="02040503050406030204" pitchFamily="18" charset="0"/>
                        </a:rPr>
                        <a:t> появление покрытосеменных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7105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latin typeface="Cambria" panose="02040503050406030204" pitchFamily="18" charset="0"/>
                        </a:rPr>
                        <a:t>Кайнозойская </a:t>
                      </a:r>
                      <a:endParaRPr lang="ru-RU" b="1" dirty="0">
                        <a:latin typeface="Cambria" panose="02040503050406030204" pitchFamily="18" charset="0"/>
                      </a:endParaRPr>
                    </a:p>
                  </a:txBody>
                  <a:tcPr vert="vert27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Палеоген 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66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Расцвет диатомовых водорослей</a:t>
                      </a:r>
                      <a:r>
                        <a:rPr lang="ru-RU" baseline="0" dirty="0" smtClean="0">
                          <a:latin typeface="Cambria" panose="02040503050406030204" pitchFamily="18" charset="0"/>
                        </a:rPr>
                        <a:t> и основных групп покрытосеменных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68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Неоген 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2.5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Преобладание покрытосеменных и хвойных, отсутствие лесов, увеличение площади степей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8702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Четвертичный 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2.4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Вымирание многих видов растений, упадок древесных форм, расцвет травянистых; растительный мир приобретает современный облик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2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4" y="1470180"/>
            <a:ext cx="7221893" cy="498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57796" y="2967335"/>
            <a:ext cx="41801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Мир современных растений многообразен.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Но в прошлом растительный мир Земли был совсем иным. </a:t>
            </a:r>
          </a:p>
        </p:txBody>
      </p:sp>
    </p:spTree>
    <p:extLst>
      <p:ext uri="{BB962C8B-B14F-4D97-AF65-F5344CB8AC3E}">
        <p14:creationId xmlns:p14="http://schemas.microsoft.com/office/powerpoint/2010/main" val="20188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Закрепление знаний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9"/>
          <a:stretch/>
        </p:blipFill>
        <p:spPr bwMode="auto">
          <a:xfrm>
            <a:off x="380999" y="1325880"/>
            <a:ext cx="1154840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87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dirty="0" smtClean="0"/>
              <a:t>Закрепление знаний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/>
        </p:blipFill>
        <p:spPr bwMode="auto">
          <a:xfrm>
            <a:off x="426719" y="1280160"/>
            <a:ext cx="11502683" cy="51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8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 smtClean="0"/>
              <a:t>Закрепление знаний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870" y="-796772"/>
            <a:ext cx="1148153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8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8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8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28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77642"/>
            <a:ext cx="11624603" cy="530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 </a:t>
            </a:r>
            <a:r>
              <a:rPr lang="ru-RU" dirty="0"/>
              <a:t>З</a:t>
            </a:r>
            <a:r>
              <a:rPr lang="ru-RU" dirty="0" smtClean="0"/>
              <a:t>акрепление знаний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4934" y="2413374"/>
            <a:ext cx="10874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61" y="1470180"/>
            <a:ext cx="6041091" cy="490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974109" y="2272552"/>
            <a:ext cx="3505131" cy="36979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Прочитать параграф 36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А также выполните задание для самостоятельной работы стр. </a:t>
            </a:r>
            <a:r>
              <a:rPr lang="ru-RU" sz="2800" smtClean="0">
                <a:latin typeface="Arial" pitchFamily="34" charset="0"/>
                <a:cs typeface="Arial" pitchFamily="34" charset="0"/>
              </a:rPr>
              <a:t>189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0547" y="625156"/>
            <a:ext cx="1130870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algn="ctr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5110" y="1213010"/>
            <a:ext cx="10580913" cy="8419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Эволюция – процесс исторического развития живой природы на основе изменчивости, наследственности и естественного отбора.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27756" y="2369343"/>
            <a:ext cx="4497355" cy="899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Биологический прогресс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24735" y="2575249"/>
            <a:ext cx="4721288" cy="899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Биологический регресс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0547" y="3629056"/>
            <a:ext cx="5019869" cy="29210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Биологический прогресс (от лат.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progressus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- движение вперёд) – достижение данной группой организмов успеха в борьбе за существование, каким бы путём этот успех ни был достигнут (с упрощением или усложнением организации).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24735" y="3629057"/>
            <a:ext cx="5094514" cy="2921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Биологический регресс (от лат.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regressus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- движение назад) – эволюционный упадок данной группы организмов, которая не смогла приспособиться к изменениям условий внешней среды или не выдержала конкуренции с другими группами.</a:t>
            </a:r>
          </a:p>
        </p:txBody>
      </p:sp>
    </p:spTree>
    <p:extLst>
      <p:ext uri="{BB962C8B-B14F-4D97-AF65-F5344CB8AC3E}">
        <p14:creationId xmlns:p14="http://schemas.microsoft.com/office/powerpoint/2010/main" val="92846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97462" y="167951"/>
            <a:ext cx="11061485" cy="802434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6000" dirty="0" smtClean="0"/>
              <a:t>палеонтология 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9265" y="1250302"/>
            <a:ext cx="9106678" cy="1426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Картину исторического развития жизни от её начала до наших дней помогает нам проследить палеонтология — наука о вымерших организмах, о смене их во времени и в пространстве.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5" y="1250301"/>
            <a:ext cx="2313990" cy="53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7844"/>
            <a:ext cx="4417253" cy="36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935" y="2444620"/>
            <a:ext cx="2561468" cy="235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3"/>
          <a:stretch/>
        </p:blipFill>
        <p:spPr bwMode="auto">
          <a:xfrm>
            <a:off x="7160452" y="4097773"/>
            <a:ext cx="2515773" cy="239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4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 smtClean="0"/>
              <a:t>Палеоботаника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7869" y="1306286"/>
            <a:ext cx="47993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Палеоботаника 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— изучает ископаемые остатки древних растений, сохранившиеся в пластах геологических отложений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Доказано, что на протяжении веков видовой состав растительных сообществ менялся. Многие виды растений вымирали, другие приходили им на смену.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29055"/>
            <a:ext cx="5833403" cy="294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45" y="1306286"/>
            <a:ext cx="6368358" cy="293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5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962259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2800" dirty="0" smtClean="0"/>
              <a:t>Первые </a:t>
            </a:r>
            <a:r>
              <a:rPr lang="ru-RU" sz="2800" dirty="0"/>
              <a:t>живые организмы появились в воде примерно 3,5—4 млрд лет назад. </a:t>
            </a:r>
            <a:br>
              <a:rPr lang="ru-RU" sz="2800" dirty="0"/>
            </a:br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9790" r="4398" b="16262"/>
          <a:stretch/>
        </p:blipFill>
        <p:spPr bwMode="auto">
          <a:xfrm>
            <a:off x="317241" y="1287624"/>
            <a:ext cx="11612162" cy="531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0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/>
              <a:t>Зарождение жизни на Земле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14623" r="4558" b="7554"/>
          <a:stretch/>
        </p:blipFill>
        <p:spPr bwMode="auto">
          <a:xfrm>
            <a:off x="391885" y="1212980"/>
            <a:ext cx="11537517" cy="54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1176" y="1470181"/>
            <a:ext cx="3172407" cy="8811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itchFamily="34" charset="0"/>
                <a:cs typeface="Arial" pitchFamily="34" charset="0"/>
              </a:rPr>
              <a:t>Картохей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3900 млн. лет назад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1176" y="3475167"/>
            <a:ext cx="3172407" cy="779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Архей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3500 млн. лет назад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1176" y="5225144"/>
            <a:ext cx="3321711" cy="9517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Протерозой</a:t>
            </a:r>
          </a:p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2600 млн. лет назад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371184" y="1212980"/>
            <a:ext cx="4422710" cy="16608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Химическая эволюция, приведшая возникновению биополимеров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71184" y="3105835"/>
            <a:ext cx="4422710" cy="16714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Появление аэробных и автотрофных организмов,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цианобактерий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71184" y="4926563"/>
            <a:ext cx="4422709" cy="16790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Развитие водорослей, многоклеточных примитивных фотосинтезирующих организмов </a:t>
            </a:r>
          </a:p>
        </p:txBody>
      </p:sp>
    </p:spTree>
    <p:extLst>
      <p:ext uri="{BB962C8B-B14F-4D97-AF65-F5344CB8AC3E}">
        <p14:creationId xmlns:p14="http://schemas.microsoft.com/office/powerpoint/2010/main" val="5771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120092"/>
            <a:ext cx="10972800" cy="1143000"/>
          </a:xfrm>
        </p:spPr>
        <p:txBody>
          <a:bodyPr/>
          <a:lstStyle/>
          <a:p>
            <a:r>
              <a:rPr lang="ru-RU" sz="3600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2887" y="14701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8" y="3105835"/>
            <a:ext cx="6682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3" y="3105871"/>
            <a:ext cx="50315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514" y="920621"/>
            <a:ext cx="11084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1" hangingPunct="1">
              <a:spcBef>
                <a:spcPct val="2000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  <a:defRPr/>
            </a:pPr>
            <a:endParaRPr lang="ru-RU" sz="32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70170" y="2828836"/>
            <a:ext cx="5659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FFFFFF"/>
                </a:solidFill>
                <a:latin typeface="Cambria" panose="02040503050406030204" pitchFamily="18" charset="0"/>
              </a:rPr>
              <a:t>Простейшие одноклеточные организмы по строению </a:t>
            </a:r>
            <a:r>
              <a:rPr lang="ru-RU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быПерли</a:t>
            </a:r>
            <a:r>
              <a:rPr lang="ru-RU" dirty="0" smtClean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rgbClr val="FFFFFF"/>
                </a:solidFill>
                <a:latin typeface="Cambria" panose="02040503050406030204" pitchFamily="18" charset="0"/>
              </a:rPr>
              <a:t>схожи с бактериями. Они ещё не имели обособленного ядра, но обладали системой обмена веществ и способностью к размножению.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505396"/>
            <a:ext cx="5834743" cy="510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60453" y="2054955"/>
            <a:ext cx="4278878" cy="41778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Простейшие одноклеточные организмы  по строению были схожи с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бактериями.Они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еще не имели обособленного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ядра,но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обладали системой обмена веществ и способностью в размножению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0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5395</TotalTime>
  <Words>937</Words>
  <Application>Microsoft Office PowerPoint</Application>
  <PresentationFormat>Широкоэкранный</PresentationFormat>
  <Paragraphs>391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</vt:lpstr>
      <vt:lpstr>Times New Roman</vt:lpstr>
      <vt:lpstr>Tw Cen MT</vt:lpstr>
      <vt:lpstr>Wingdings</vt:lpstr>
      <vt:lpstr>Тема Office</vt:lpstr>
      <vt:lpstr>1_Тема Office</vt:lpstr>
      <vt:lpstr>Презентация PowerPoint</vt:lpstr>
      <vt:lpstr>План урока</vt:lpstr>
      <vt:lpstr>    </vt:lpstr>
      <vt:lpstr>    </vt:lpstr>
      <vt:lpstr> палеонтология   </vt:lpstr>
      <vt:lpstr>Палеоботаника</vt:lpstr>
      <vt:lpstr>   Первые живые организмы появились в воде примерно 3,5—4 млрд лет назад.     </vt:lpstr>
      <vt:lpstr>Зарождение жизни на Земле</vt:lpstr>
      <vt:lpstr> </vt:lpstr>
      <vt:lpstr>   </vt:lpstr>
      <vt:lpstr>Развитие растений</vt:lpstr>
      <vt:lpstr>Жизнь в воде. Первые растения-водоросли</vt:lpstr>
      <vt:lpstr>ВОДОРОСЛИ</vt:lpstr>
      <vt:lpstr>Презентация PowerPoint</vt:lpstr>
      <vt:lpstr>РАЗВИТИЕ РАСТЕНИЙ</vt:lpstr>
      <vt:lpstr>ПЕРВЫЕ НАЗЕМНЫЕ ОРГАНИЗМЫ</vt:lpstr>
      <vt:lpstr>Выход на сушу. Первые споровые растения.</vt:lpstr>
      <vt:lpstr>РИНИОФИТЫ</vt:lpstr>
      <vt:lpstr>Плаунообразные - лепидодендрон</vt:lpstr>
      <vt:lpstr>Сигиллярия – древовидный плаун</vt:lpstr>
      <vt:lpstr>Презентация PowerPoint</vt:lpstr>
      <vt:lpstr>Презентация PowerPoint</vt:lpstr>
      <vt:lpstr>Появление голосеменных.</vt:lpstr>
      <vt:lpstr>Появление голосеменных.</vt:lpstr>
      <vt:lpstr>Презентация PowerPoint</vt:lpstr>
      <vt:lpstr>Цветко́вые расте́ния, или Покры́тосеменны́е</vt:lpstr>
      <vt:lpstr> Покрытосеменные(цветковые).</vt:lpstr>
      <vt:lpstr>Закрепление знаний</vt:lpstr>
      <vt:lpstr>Закрепление знаний</vt:lpstr>
      <vt:lpstr>Закрепление знаний</vt:lpstr>
      <vt:lpstr>Закрепление знаний</vt:lpstr>
      <vt:lpstr>Закрепление знаний</vt:lpstr>
      <vt:lpstr> Закрепление знаний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Teacher</cp:lastModifiedBy>
  <cp:revision>880</cp:revision>
  <dcterms:created xsi:type="dcterms:W3CDTF">2020-05-11T10:31:43Z</dcterms:created>
  <dcterms:modified xsi:type="dcterms:W3CDTF">2021-02-10T10:08:39Z</dcterms:modified>
</cp:coreProperties>
</file>