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2"/>
  </p:notesMasterIdLst>
  <p:sldIdLst>
    <p:sldId id="296" r:id="rId3"/>
    <p:sldId id="641" r:id="rId4"/>
    <p:sldId id="616" r:id="rId5"/>
    <p:sldId id="646" r:id="rId6"/>
    <p:sldId id="645" r:id="rId7"/>
    <p:sldId id="644" r:id="rId8"/>
    <p:sldId id="647" r:id="rId9"/>
    <p:sldId id="643" r:id="rId10"/>
    <p:sldId id="642" r:id="rId11"/>
    <p:sldId id="651" r:id="rId12"/>
    <p:sldId id="650" r:id="rId13"/>
    <p:sldId id="649" r:id="rId14"/>
    <p:sldId id="648" r:id="rId15"/>
    <p:sldId id="656" r:id="rId16"/>
    <p:sldId id="655" r:id="rId17"/>
    <p:sldId id="654" r:id="rId18"/>
    <p:sldId id="653" r:id="rId19"/>
    <p:sldId id="657" r:id="rId20"/>
    <p:sldId id="652" r:id="rId21"/>
    <p:sldId id="626" r:id="rId22"/>
    <p:sldId id="660" r:id="rId23"/>
    <p:sldId id="659" r:id="rId24"/>
    <p:sldId id="658" r:id="rId25"/>
    <p:sldId id="663" r:id="rId26"/>
    <p:sldId id="662" r:id="rId27"/>
    <p:sldId id="664" r:id="rId28"/>
    <p:sldId id="661" r:id="rId29"/>
    <p:sldId id="665" r:id="rId30"/>
    <p:sldId id="586" r:id="rId31"/>
  </p:sldIdLst>
  <p:sldSz cx="12192000" cy="6858000"/>
  <p:notesSz cx="6858000" cy="9144000"/>
  <p:custDataLst>
    <p:tags r:id="rId3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28" y="27999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28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28" y="27999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28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81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905" y="1577340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2/10/2021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88" y="28611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211" y="2144118"/>
            <a:ext cx="9656495" cy="65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</a:t>
            </a:r>
          </a:p>
          <a:p>
            <a:pPr algn="ctr"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Общая характеристика  филогенеза </a:t>
            </a:r>
            <a:endParaRPr lang="ru-RU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органического 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мира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49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61" y="4413286"/>
            <a:ext cx="728663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25" y="527054"/>
            <a:ext cx="7524751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91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49" y="896938"/>
            <a:ext cx="45243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99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2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212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62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98" y="787436"/>
            <a:ext cx="1657351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1" y="4566529"/>
            <a:ext cx="1653907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Выделяют следующие критерии неограниченного прогресса:</a:t>
            </a:r>
            <a:br>
              <a:rPr lang="ru-RU" sz="2800" dirty="0" smtClean="0"/>
            </a:b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869" y="748266"/>
            <a:ext cx="1148153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1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. Увеличение относительной независимости от прежних условий существования.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2. Освоение более разнообразных условий обитания.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3. Повышение выживаемости особей.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4. Совершенствование информационных связей.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5. Автономизация онтогенеза.</a:t>
            </a:r>
          </a:p>
        </p:txBody>
      </p:sp>
    </p:spTree>
    <p:extLst>
      <p:ext uri="{BB962C8B-B14F-4D97-AF65-F5344CB8AC3E}">
        <p14:creationId xmlns:p14="http://schemas.microsoft.com/office/powerpoint/2010/main" val="37696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Биологическая стабилизация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223" y="625156"/>
            <a:ext cx="11556179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Фаза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биологического прогресса сменяется фазой биологической стабилизации. 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«Стабилизация не означает прекращения эволюции, наоборот, она означает максимальную согласованность организма с изменениями среды. Стабильное состояние не бывает длительным» (И.И. Шмальгаузен).</a:t>
            </a:r>
          </a:p>
        </p:txBody>
      </p:sp>
    </p:spTree>
    <p:extLst>
      <p:ext uri="{BB962C8B-B14F-4D97-AF65-F5344CB8AC3E}">
        <p14:creationId xmlns:p14="http://schemas.microsoft.com/office/powerpoint/2010/main" val="19482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7180"/>
            <a:ext cx="10972800" cy="680526"/>
          </a:xfrm>
        </p:spPr>
        <p:txBody>
          <a:bodyPr/>
          <a:lstStyle/>
          <a:p>
            <a:r>
              <a:rPr lang="ru-RU" sz="3600" dirty="0"/>
              <a:t>Биологический регресс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207" y="612845"/>
            <a:ext cx="11500195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том случае, если темпы эволюции данной группы организмов отстают от темпа изменений среды, фаза стабилизации сменяется фазой биологического регресса. </a:t>
            </a: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Регресс часто связан с узкой специализацией и дегенеративными явлениями. </a:t>
            </a: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настоящее время регрессу способствует изменение среды под воздействием антропогенных факторов – настолько быстрое, что популяции не успевают изменять свою генетическую структуру. </a:t>
            </a: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Нужно подчеркнуть, что биологический регресс не является фатальной неизбежностью: не существует биологических законов, ограничивающих время существования таксонов.</a:t>
            </a:r>
          </a:p>
        </p:txBody>
      </p:sp>
    </p:spTree>
    <p:extLst>
      <p:ext uri="{BB962C8B-B14F-4D97-AF65-F5344CB8AC3E}">
        <p14:creationId xmlns:p14="http://schemas.microsoft.com/office/powerpoint/2010/main" val="7451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Арогенез и ароморфозы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885" y="1610041"/>
            <a:ext cx="1132736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600" kern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600" kern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3600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способом достижения биологического прогресса является арогенез – процесс повышения общего уровня организации.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6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Арогенез неразрывно связан с появлением ароморфозов</a:t>
            </a:r>
            <a:r>
              <a:rPr lang="ru-RU" sz="32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870" y="-796772"/>
            <a:ext cx="11481534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Ароморфозы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это широкие анатомо-морфологические адаптации, существенно повышающие общий уровень организации рассматриваемой группы.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 представлениям А.Н. </a:t>
            </a:r>
            <a:r>
              <a:rPr lang="ru-RU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Северцова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ароморфозы – это приспособительные изменения, при которых повышается общая энергия жизнедеятельности.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 представлениям И.И. Шмальгаузена, ароморфозы дают возможность использования новых ресурсов среды. В результате организмы получают в борьбе за существование преимущества общего характера, не ограниченные строго определенной средой. </a:t>
            </a:r>
          </a:p>
        </p:txBody>
      </p:sp>
    </p:spTree>
    <p:extLst>
      <p:ext uri="{BB962C8B-B14F-4D97-AF65-F5344CB8AC3E}">
        <p14:creationId xmlns:p14="http://schemas.microsoft.com/office/powerpoint/2010/main" val="2204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63" y="1610041"/>
            <a:ext cx="1157484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Ароморфозы неоднозначны по своим масштабам.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Крупные и частные ароморфозы приводят к образованию таксонов примерно на уровне типов, отделов, классов.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3" y="3290500"/>
            <a:ext cx="3413135" cy="26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09" y="3278190"/>
            <a:ext cx="3849093" cy="330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87" y="4524017"/>
            <a:ext cx="3238001" cy="206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63" y="-1319992"/>
            <a:ext cx="11574840" cy="651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крупных ароморфозов: появление осевого скелета – хорды, появление конечностей членистоногих и пятипалой конечности у позвоночных, появление зародышевых оболочек у насекомых и амниот, появление пыльцевой трубки и семени.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Примеры частных ароморфозов: полное разделение кругов кровообращения у птиц и млекопитающих, преобразование ротового аппарата у насекомых и млекопитающих, появление замкнутого плодолистика, цветка и плода у покрытосеменных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8109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800" dirty="0" err="1" smtClean="0"/>
              <a:t>Эпиморфоз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223" y="-550551"/>
            <a:ext cx="11556179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Высшей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формой ароморфоза является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эпиморфоз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Эпиморфоз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– это такой ароморфоз, который позволяет организмам не подчиняться требованием среды обитания, а овладеть средой обитания, преобразовать эту среду в соответствии со своими потребностями.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Эпиморфоз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– это уникальное явление в истории органического мира Земли, достигнутое человеком.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основе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эпиморфоза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лежит развитие коры больших полушарий головного мозга у человека. В результате происходит изменение формы позвоночника, изменение строение таза и конечностей, положения головы и других признаков, связанных с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прямохождением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Перечисленные признаки обеспечивают возможность коллективного труда с использованием орудий труда, что и позволило человеку овладеть средой обитания</a:t>
            </a:r>
          </a:p>
        </p:txBody>
      </p:sp>
    </p:spTree>
    <p:extLst>
      <p:ext uri="{BB962C8B-B14F-4D97-AF65-F5344CB8AC3E}">
        <p14:creationId xmlns:p14="http://schemas.microsoft.com/office/powerpoint/2010/main" val="27801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4400" dirty="0" err="1"/>
              <a:t>Аллогенез</a:t>
            </a:r>
            <a:r>
              <a:rPr lang="ru-RU" sz="4400" dirty="0"/>
              <a:t> и его формы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885" y="582067"/>
            <a:ext cx="11537517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Аллогенез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это процесс появления частных адаптаций в определенных условиях обитания, не сопровождающийся повышением общего уровня организации.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Аллогенез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– необходимое условие достижения биологического прогресса, поскольку любая группа организмов обитает в конкретных условиях.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результате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аллогенеза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в пределах ароморфозов формируются </a:t>
            </a:r>
            <a:r>
              <a:rPr lang="ru-RU" sz="32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алломорфозы, </a:t>
            </a:r>
            <a:r>
              <a:rPr lang="ru-RU" sz="3200" kern="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теломорфозы</a:t>
            </a:r>
            <a:r>
              <a:rPr lang="ru-RU" sz="32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200" kern="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гиперморфозы</a:t>
            </a:r>
            <a:r>
              <a:rPr lang="ru-RU" sz="32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4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63" y="797511"/>
            <a:ext cx="1157484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Алломорфозы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или идиоадаптации – это анатомо-морфологические адаптации, обеспечивающие приспособленность к определенным условиям обитания. При этом организмы не испытывают ни значительного усложнения, ни упрощения уровня организации: </a:t>
            </a:r>
            <a:r>
              <a:rPr lang="ru-RU" sz="28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одни органы дифференцируются далее, другие – теряют свое значение и редуцируются.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Примерами алломорфозов являются характерные признаки отрядов млекопитающих (рукокрылые, китообразные, приматы...) и семейств растений (злаки, бобовые, орхидные...). </a:t>
            </a:r>
          </a:p>
        </p:txBody>
      </p:sp>
    </p:spTree>
    <p:extLst>
      <p:ext uri="{BB962C8B-B14F-4D97-AF65-F5344CB8AC3E}">
        <p14:creationId xmlns:p14="http://schemas.microsoft.com/office/powerpoint/2010/main" val="18852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>План урока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513" y="969866"/>
            <a:ext cx="11406889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1.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Биологический прогресс. Неограниченный прогресс. Биологическая стабилизация и биологический регресс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2. Арогенез и ароморфозы.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Эпиморфоз</a:t>
            </a: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Аллогенез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и его формы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Катагенез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и его формы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5. Правило смены фаз</a:t>
            </a:r>
          </a:p>
        </p:txBody>
      </p:sp>
    </p:spTree>
    <p:extLst>
      <p:ext uri="{BB962C8B-B14F-4D97-AF65-F5344CB8AC3E}">
        <p14:creationId xmlns:p14="http://schemas.microsoft.com/office/powerpoint/2010/main" val="2400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67331" y="1400753"/>
            <a:ext cx="5062071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Теломорфозы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это признаки узкой специализации. </a:t>
            </a: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Теломорфозы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связаны с переходом от общей среды к частной, более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ограниченной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Примерами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теломорфозов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могут служить адаптивные комплексы специализированных организмов (кроты, муравьеды, хамелеоны...). </a:t>
            </a:r>
          </a:p>
        </p:txBody>
      </p:sp>
      <p:pic>
        <p:nvPicPr>
          <p:cNvPr id="10" name="Picture 4" descr="t_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1" y="1448593"/>
            <a:ext cx="5971592" cy="49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1012954"/>
            <a:ext cx="4985991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Гиперморфозы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это гипертрофированные (избыточно развитые) признаки. Примерами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гиперморфозов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может служить общий гигантизм (гигантские динозавры, пещерный медведь, усатые киты, слоны) или непропорциональное развитие органов (клыки саблезубых кошек, клыки бабируссы, рога ирландского торфяного оленя...).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2" y="1287624"/>
            <a:ext cx="5318448" cy="347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363696"/>
            <a:ext cx="5833403" cy="229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-556706"/>
            <a:ext cx="11668146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ароморфозами и алломорфозами не всегда можно провести четкое разграничение. 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Например, появление чешуи у рыб, перьевого покрова у птиц и шерстного покрова у млекопитающих можно рассматривать и как частные ароморфозы, и как очень крупные алломорфозы (идиоадаптации). </a:t>
            </a:r>
          </a:p>
        </p:txBody>
      </p:sp>
    </p:spTree>
    <p:extLst>
      <p:ext uri="{BB962C8B-B14F-4D97-AF65-F5344CB8AC3E}">
        <p14:creationId xmlns:p14="http://schemas.microsoft.com/office/powerpoint/2010/main" val="4245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4400" dirty="0" err="1"/>
              <a:t>Катагенез</a:t>
            </a:r>
            <a:r>
              <a:rPr lang="ru-RU" sz="4400" dirty="0"/>
              <a:t> и его формы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803" y="1610041"/>
            <a:ext cx="1095413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Катагенез</a:t>
            </a: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или общая дегенерация – это процесс снижения общего уровня организации. 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результате </a:t>
            </a:r>
            <a:r>
              <a:rPr lang="ru-RU" sz="36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катагенеза</a:t>
            </a: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формируются </a:t>
            </a:r>
            <a:r>
              <a:rPr lang="ru-RU" sz="36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катаморфозы</a:t>
            </a: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6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гипоморфозы</a:t>
            </a: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5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547" y="-876794"/>
            <a:ext cx="11518856" cy="733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Катаморфозы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это примитивные признаки, которые появляются при утрате прогрессивных признаков в ходе онтогенеза. 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Примером могут служить паразитические и сидячие формы, которые на личиночных стадиях ведут активный образ жизни (например, личинки асцидий имеют все черты хордовых, а у взрослых асцидий редуцируется хорда, от нервной трубки остается лишь нервный ганглий без внутренней полости, кровеносная система незамкнутая). </a:t>
            </a:r>
          </a:p>
        </p:txBody>
      </p:sp>
    </p:spTree>
    <p:extLst>
      <p:ext uri="{BB962C8B-B14F-4D97-AF65-F5344CB8AC3E}">
        <p14:creationId xmlns:p14="http://schemas.microsoft.com/office/powerpoint/2010/main" val="42649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79" y="754422"/>
            <a:ext cx="11630823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6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Гипоморфозы</a:t>
            </a:r>
            <a:r>
              <a:rPr lang="ru-RU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это примитивные признаки, которые появляются из-за недоразвития органов, из-за остановки развития на ранних этапах онтогенеза. 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6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Гипоморфозы</a:t>
            </a:r>
            <a:r>
              <a:rPr lang="ru-RU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широко распространены у Хвостатых земноводных: у многих видов пожизненно сохраняется жаберное дыхание,  а у некоторых видов жабры утрачиваются, но легкие не формируются. </a:t>
            </a:r>
          </a:p>
        </p:txBody>
      </p:sp>
    </p:spTree>
    <p:extLst>
      <p:ext uri="{BB962C8B-B14F-4D97-AF65-F5344CB8AC3E}">
        <p14:creationId xmlns:p14="http://schemas.microsoft.com/office/powerpoint/2010/main" val="2346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Неотения. </a:t>
            </a:r>
            <a:r>
              <a:rPr lang="ru-RU" sz="3600" dirty="0" err="1"/>
              <a:t>Педоморфозы</a:t>
            </a:r>
            <a:r>
              <a:rPr lang="ru-RU" sz="3600" dirty="0"/>
              <a:t>. </a:t>
            </a:r>
            <a:r>
              <a:rPr lang="ru-RU" sz="3600" dirty="0" err="1"/>
              <a:t>Фетализация</a:t>
            </a:r>
            <a:r>
              <a:rPr lang="ru-RU" sz="3600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885" y="428179"/>
            <a:ext cx="11537517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многих организмов наблюдается утрата взрослого состояния. Это явление называется </a:t>
            </a:r>
            <a:r>
              <a:rPr lang="ru-RU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педоморфоз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(точнее, педогенез). Например, у некоторых хвостатых амфибий (протеи, сирены), взрослые стадии онтогенеза полностью утрачены. С </a:t>
            </a:r>
            <a:r>
              <a:rPr lang="ru-RU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педоморфозами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тесно связано явление неотении – способности к размножению на ранних (личиночных) стадиях онтогенеза за счет раннего развития половых желез. Например, аксолотли – это </a:t>
            </a:r>
            <a:r>
              <a:rPr lang="ru-RU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неотенические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личинки саламандр-амбистом, которые при неблагоприятных внешних условиях, таких, как засуха, остаются в водоемах, не проходят метаморфоз, но приобретают полностью развитые органы половой системы, что позволяет им размножаться, оставаясь личинками по состоянию большинства систем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36498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79" y="-495151"/>
            <a:ext cx="11630823" cy="728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Возможна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 обратная ситуация – сохранение во взрослом состоянии отдельных признаков (тканей, органов, систем органов), характерных для более ранних стадий онтогенеза; это явление называется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фетализация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Примером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фетализации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служит сохранение в скелете взрослых земноводных больших количеств хрящевой ткани, характерной для эмбрионального состояния. В то же время, большинство тканей, органов и систем органов у земноводных развивается нормально, т.е. не происходит существенного нарушения интегрированных процессов онтогенеза. </a:t>
            </a:r>
          </a:p>
        </p:txBody>
      </p:sp>
    </p:spTree>
    <p:extLst>
      <p:ext uri="{BB962C8B-B14F-4D97-AF65-F5344CB8AC3E}">
        <p14:creationId xmlns:p14="http://schemas.microsoft.com/office/powerpoint/2010/main" val="27952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/>
              <a:t>Правило </a:t>
            </a:r>
            <a:r>
              <a:rPr lang="ru-RU" sz="5400" dirty="0"/>
              <a:t>смены фаз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79" y="-495151"/>
            <a:ext cx="1163082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579" y="920621"/>
            <a:ext cx="11630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endParaRPr lang="ru-RU" sz="4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ru-RU" sz="4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Правило </a:t>
            </a:r>
            <a:r>
              <a:rPr lang="ru-RU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смены фаз, разработанное А.Н. </a:t>
            </a:r>
            <a:r>
              <a:rPr lang="ru-RU" sz="4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Северцовым</a:t>
            </a:r>
            <a:r>
              <a:rPr lang="ru-RU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и И.И. Шмальгаузеном, гласит, что </a:t>
            </a:r>
            <a:r>
              <a:rPr lang="ru-RU" sz="400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различные направления эволюционного процесса и пути достижения биологического прогресса закономерно сменяют друг друга в ходе эволюции.</a:t>
            </a:r>
          </a:p>
        </p:txBody>
      </p:sp>
    </p:spTree>
    <p:extLst>
      <p:ext uri="{BB962C8B-B14F-4D97-AF65-F5344CB8AC3E}">
        <p14:creationId xmlns:p14="http://schemas.microsoft.com/office/powerpoint/2010/main" val="19851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акрепление знаний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934" y="2413374"/>
            <a:ext cx="10874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1" y="1470180"/>
            <a:ext cx="6041091" cy="490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974109" y="2272552"/>
            <a:ext cx="3505131" cy="36979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параграф 35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А также выполните задание для самостоятельной работы стр. 185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175" y="2136339"/>
            <a:ext cx="111407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333333"/>
                </a:solidFill>
                <a:latin typeface="Arial"/>
              </a:rPr>
              <a:t>Филогене́з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или </a:t>
            </a:r>
            <a:r>
              <a:rPr lang="ru-RU" sz="2800" b="1" dirty="0" err="1">
                <a:solidFill>
                  <a:srgbClr val="333333"/>
                </a:solidFill>
                <a:latin typeface="Arial"/>
              </a:rPr>
              <a:t>филогени́я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 (др.-греч.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φῦλον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phylon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— племя, раса и др.-греч.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γενετικός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genetikos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— имеющий отношение к рождению), — историческое развитие организмов. В биологии </a:t>
            </a:r>
            <a:r>
              <a:rPr lang="ru-RU" sz="2800" b="1" dirty="0">
                <a:solidFill>
                  <a:srgbClr val="333333"/>
                </a:solidFill>
                <a:latin typeface="Arial"/>
              </a:rPr>
              <a:t>филогенез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 рассматривает развитие биологического вида во времени. Биологическая классификация основана на </a:t>
            </a:r>
            <a:r>
              <a:rPr lang="ru-RU" sz="2800" b="1" dirty="0">
                <a:solidFill>
                  <a:srgbClr val="333333"/>
                </a:solidFill>
                <a:latin typeface="Arial"/>
              </a:rPr>
              <a:t>филогенезе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но методологически может отличаться от филогенетического представления организмов.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88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547" y="625156"/>
            <a:ext cx="11308702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Проблему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главных направлений эволюции сформулировал А.Н.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Северцов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в своей работе «Главные направления эволюционного процесса». 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Представления А.Н. </a:t>
            </a:r>
            <a:r>
              <a:rPr lang="ru-RU" sz="32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Северцова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об эволюции развил И.И. Шмальгаузен в работе «Пути и закономерности эволюционного процесса».</a:t>
            </a:r>
          </a:p>
        </p:txBody>
      </p:sp>
    </p:spTree>
    <p:extLst>
      <p:ext uri="{BB962C8B-B14F-4D97-AF65-F5344CB8AC3E}">
        <p14:creationId xmlns:p14="http://schemas.microsoft.com/office/powerpoint/2010/main" val="9284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0465" y="1012954"/>
            <a:ext cx="11238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i="1" u="sng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i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4400" i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главным направлениям эволюции относятся </a:t>
            </a:r>
            <a:endParaRPr lang="ru-RU" sz="4400" i="1" u="sng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биологический </a:t>
            </a:r>
            <a:r>
              <a:rPr lang="ru-RU" sz="4400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прогресс</a:t>
            </a:r>
            <a:r>
              <a:rPr lang="ru-RU" sz="4400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4400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биологический регресс </a:t>
            </a:r>
            <a:r>
              <a:rPr lang="ru-RU" sz="4400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4400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биологическая стабилизация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Биологический прогресс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127" y="1265331"/>
            <a:ext cx="1076752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Критериями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биологического прогресса служат следующие показатели (критерии):</a:t>
            </a:r>
            <a:endParaRPr lang="ru-RU" sz="3200" i="1" u="sng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i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1. Увеличение числа особей рассматриваемой группы.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i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2. Расширение ареала.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i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3. Интенсивное </a:t>
            </a:r>
            <a:r>
              <a:rPr lang="ru-RU" sz="3200" i="1" u="sng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формо</a:t>
            </a:r>
            <a:r>
              <a:rPr lang="ru-RU" sz="3200" i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и видообразование.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7135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3143" y="1905506"/>
            <a:ext cx="11276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В настоящее время, в состоянии биологического прогресса, безусловно, находятся </a:t>
            </a:r>
            <a:r>
              <a:rPr lang="ru-RU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покрытосеменные растения, насекомые, птицы и млекопитающие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3475167"/>
            <a:ext cx="3247052" cy="29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29" y="3475167"/>
            <a:ext cx="2682956" cy="296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3475167"/>
            <a:ext cx="2351314" cy="296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35" y="3475166"/>
            <a:ext cx="2561468" cy="296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>Неограниченный прогресс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870" y="2305616"/>
            <a:ext cx="3415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Существует три основных способа достижения биологического прогресса: </a:t>
            </a:r>
            <a:r>
              <a:rPr lang="ru-RU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арогенез, </a:t>
            </a:r>
            <a:r>
              <a:rPr lang="ru-RU" sz="24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аллогенез</a:t>
            </a:r>
            <a:r>
              <a:rPr lang="ru-RU" sz="2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4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катагенез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которые закономерно сменяют друг друга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/>
        </p:blipFill>
        <p:spPr bwMode="auto">
          <a:xfrm>
            <a:off x="4254759" y="1324947"/>
            <a:ext cx="7674644" cy="553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Неограниченный прогресс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514" y="920621"/>
            <a:ext cx="1108476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общая форма биологического прогресса называется неограниченным прогрессом. Его содержание составляет осуществленное в условиях Земли развитие от простейших живых существ до человеческого общества как социальной формы движения материи. </a:t>
            </a:r>
          </a:p>
        </p:txBody>
      </p:sp>
    </p:spTree>
    <p:extLst>
      <p:ext uri="{BB962C8B-B14F-4D97-AF65-F5344CB8AC3E}">
        <p14:creationId xmlns:p14="http://schemas.microsoft.com/office/powerpoint/2010/main" val="17367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7c1c3befb8f71b2d8b6a34d1897bfe3867e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1257</Words>
  <Application>Microsoft Office PowerPoint</Application>
  <PresentationFormat>Широкоэкранный</PresentationFormat>
  <Paragraphs>352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План урока</vt:lpstr>
      <vt:lpstr>    </vt:lpstr>
      <vt:lpstr>    </vt:lpstr>
      <vt:lpstr>    </vt:lpstr>
      <vt:lpstr>Биологический прогресс</vt:lpstr>
      <vt:lpstr>    </vt:lpstr>
      <vt:lpstr>Неограниченный прогресс</vt:lpstr>
      <vt:lpstr>Неограниченный прогресс </vt:lpstr>
      <vt:lpstr>   Выделяют следующие критерии неограниченного прогресса:    </vt:lpstr>
      <vt:lpstr>Биологическая стабилизация</vt:lpstr>
      <vt:lpstr>Биологический регресс</vt:lpstr>
      <vt:lpstr>Арогенез и ароморфозы</vt:lpstr>
      <vt:lpstr>    </vt:lpstr>
      <vt:lpstr>    </vt:lpstr>
      <vt:lpstr>    </vt:lpstr>
      <vt:lpstr> Эпиморфоз </vt:lpstr>
      <vt:lpstr>Аллогенез и его формы </vt:lpstr>
      <vt:lpstr>    </vt:lpstr>
      <vt:lpstr>    </vt:lpstr>
      <vt:lpstr>    </vt:lpstr>
      <vt:lpstr>    </vt:lpstr>
      <vt:lpstr>Катагенез и его формы</vt:lpstr>
      <vt:lpstr>    </vt:lpstr>
      <vt:lpstr>    </vt:lpstr>
      <vt:lpstr>Неотения. Педоморфозы. Фетализация </vt:lpstr>
      <vt:lpstr>    </vt:lpstr>
      <vt:lpstr> Правило смены фаз </vt:lpstr>
      <vt:lpstr> Закрепление знаний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869</cp:revision>
  <dcterms:created xsi:type="dcterms:W3CDTF">2020-05-11T10:31:43Z</dcterms:created>
  <dcterms:modified xsi:type="dcterms:W3CDTF">2021-02-10T05:17:19Z</dcterms:modified>
</cp:coreProperties>
</file>