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5">
  <p:sldMasterIdLst>
    <p:sldMasterId id="2147483648" r:id="rId1"/>
  </p:sldMasterIdLst>
  <p:notesMasterIdLst>
    <p:notesMasterId r:id="rId13"/>
  </p:notesMasterIdLst>
  <p:sldIdLst>
    <p:sldId id="273" r:id="rId2"/>
    <p:sldId id="288" r:id="rId3"/>
    <p:sldId id="312" r:id="rId4"/>
    <p:sldId id="313" r:id="rId5"/>
    <p:sldId id="315" r:id="rId6"/>
    <p:sldId id="314" r:id="rId7"/>
    <p:sldId id="318" r:id="rId8"/>
    <p:sldId id="316" r:id="rId9"/>
    <p:sldId id="321" r:id="rId10"/>
    <p:sldId id="322" r:id="rId11"/>
    <p:sldId id="284" r:id="rId12"/>
  </p:sldIdLst>
  <p:sldSz cx="5765800" cy="3244850"/>
  <p:notesSz cx="5765800" cy="324485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44" d="100"/>
          <a:sy n="144" d="100"/>
        </p:scale>
        <p:origin x="-816" y="-90"/>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80FEB2D6-24FF-44FE-BF97-106C0317CA50}" type="datetimeFigureOut">
              <a:rPr lang="ru-RU" smtClean="0"/>
              <a:pPr/>
              <a:t>14.12.2020</a:t>
            </a:fld>
            <a:endParaRPr lang="ru-RU"/>
          </a:p>
        </p:txBody>
      </p:sp>
      <p:sp>
        <p:nvSpPr>
          <p:cNvPr id="4" name="Образ слайда 3"/>
          <p:cNvSpPr>
            <a:spLocks noGrp="1" noRot="1" noChangeAspect="1"/>
          </p:cNvSpPr>
          <p:nvPr>
            <p:ph type="sldImg" idx="2"/>
          </p:nvPr>
        </p:nvSpPr>
        <p:spPr>
          <a:xfrm>
            <a:off x="1801813" y="242888"/>
            <a:ext cx="2162175" cy="1217612"/>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41463"/>
            <a:ext cx="4613275" cy="14605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3081338"/>
            <a:ext cx="2498725" cy="16351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1338"/>
            <a:ext cx="2498725" cy="163512"/>
          </a:xfrm>
          <a:prstGeom prst="rect">
            <a:avLst/>
          </a:prstGeom>
        </p:spPr>
        <p:txBody>
          <a:bodyPr vert="horz" lIns="91440" tIns="45720" rIns="91440" bIns="45720" rtlCol="0" anchor="b"/>
          <a:lstStyle>
            <a:lvl1pPr algn="r">
              <a:defRPr sz="1200"/>
            </a:lvl1pPr>
          </a:lstStyle>
          <a:p>
            <a:fld id="{7AD10EEB-79AC-4E2B-A566-B00B381575BD}"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400" b="0" i="1">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2437" y="132463"/>
            <a:ext cx="4900931" cy="315471"/>
          </a:xfrm>
        </p:spPr>
        <p:txBody>
          <a:bodyPr/>
          <a:lstStyle/>
          <a:p>
            <a:r>
              <a:rPr lang="en-US"/>
              <a:t>Click to edit Master title style</a:t>
            </a:r>
          </a:p>
        </p:txBody>
      </p:sp>
      <p:sp>
        <p:nvSpPr>
          <p:cNvPr id="4" name="Picture Placeholder 3"/>
          <p:cNvSpPr>
            <a:spLocks noGrp="1"/>
          </p:cNvSpPr>
          <p:nvPr>
            <p:ph type="pic" sz="quarter" idx="10"/>
          </p:nvPr>
        </p:nvSpPr>
        <p:spPr>
          <a:xfrm>
            <a:off x="432435"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2"/>
            </a:lvl1pPr>
          </a:lstStyle>
          <a:p>
            <a:pPr lvl="0"/>
            <a:endParaRPr lang="en-US"/>
          </a:p>
        </p:txBody>
      </p:sp>
      <p:sp>
        <p:nvSpPr>
          <p:cNvPr id="5" name="Picture Placeholder 3"/>
          <p:cNvSpPr>
            <a:spLocks noGrp="1"/>
          </p:cNvSpPr>
          <p:nvPr>
            <p:ph type="pic" sz="quarter" idx="11"/>
          </p:nvPr>
        </p:nvSpPr>
        <p:spPr>
          <a:xfrm>
            <a:off x="2095868"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2"/>
            </a:lvl1pPr>
          </a:lstStyle>
          <a:p>
            <a:pPr lvl="0"/>
            <a:endParaRPr lang="en-US"/>
          </a:p>
        </p:txBody>
      </p:sp>
      <p:sp>
        <p:nvSpPr>
          <p:cNvPr id="6" name="Picture Placeholder 3"/>
          <p:cNvSpPr>
            <a:spLocks noGrp="1"/>
          </p:cNvSpPr>
          <p:nvPr>
            <p:ph type="pic" sz="quarter" idx="12"/>
          </p:nvPr>
        </p:nvSpPr>
        <p:spPr>
          <a:xfrm>
            <a:off x="3759301"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2"/>
            </a:lvl1pPr>
          </a:lstStyle>
          <a:p>
            <a:pPr lvl="0"/>
            <a:endParaRPr lang="en-US"/>
          </a:p>
        </p:txBody>
      </p:sp>
      <p:sp>
        <p:nvSpPr>
          <p:cNvPr id="8" name="Text Placeholder 9"/>
          <p:cNvSpPr>
            <a:spLocks noGrp="1"/>
          </p:cNvSpPr>
          <p:nvPr>
            <p:ph type="body" sz="quarter" idx="14"/>
          </p:nvPr>
        </p:nvSpPr>
        <p:spPr>
          <a:xfrm>
            <a:off x="432435" y="2356547"/>
            <a:ext cx="1574064"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5868" y="2356547"/>
            <a:ext cx="1574064"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9301" y="2356547"/>
            <a:ext cx="1574064"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2437" y="441662"/>
            <a:ext cx="4900931" cy="192287"/>
          </a:xfrm>
        </p:spPr>
        <p:txBody>
          <a:bodyPr>
            <a:normAutofit/>
          </a:bodyPr>
          <a:lstStyle>
            <a:lvl1pPr marL="0" indent="0" algn="ctr">
              <a:lnSpc>
                <a:spcPct val="86000"/>
              </a:lnSpc>
              <a:spcBef>
                <a:spcPts val="0"/>
              </a:spcBef>
              <a:buNone/>
              <a:defRPr sz="851" baseline="0"/>
            </a:lvl1pPr>
          </a:lstStyle>
          <a:p>
            <a:pPr lvl="0"/>
            <a:r>
              <a:rPr lang="en-US" dirty="0"/>
              <a:t>Click here to edit subtitle</a:t>
            </a:r>
          </a:p>
        </p:txBody>
      </p:sp>
    </p:spTree>
    <p:extLst>
      <p:ext uri="{BB962C8B-B14F-4D97-AF65-F5344CB8AC3E}">
        <p14:creationId xmlns:p14="http://schemas.microsoft.com/office/powerpoint/2010/main" xmlns="" val="41979263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39" y="102424"/>
            <a:ext cx="5164320"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36105" y="982040"/>
            <a:ext cx="4893589" cy="2018664"/>
          </a:xfrm>
          <a:prstGeom prst="rect">
            <a:avLst/>
          </a:prstGeom>
        </p:spPr>
        <p:txBody>
          <a:bodyPr wrap="square" lIns="0" tIns="0" rIns="0" bIns="0">
            <a:spAutoFit/>
          </a:bodyPr>
          <a:lstStyle>
            <a:lvl1pPr>
              <a:defRPr sz="1400" b="0" i="1">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12/14/2020</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8" name="Рисунок 17" descr="Screenshot_2020-11-25-01-03-06-476_com.miui.gallery[1].jpg"/>
          <p:cNvPicPr>
            <a:picLocks noGrp="1" noChangeAspect="1"/>
          </p:cNvPicPr>
          <p:nvPr>
            <p:ph type="pic" sz="quarter" idx="12"/>
          </p:nvPr>
        </p:nvPicPr>
        <p:blipFill>
          <a:blip r:embed="rId2" cstate="print"/>
          <a:srcRect l="17847" r="17847"/>
          <a:stretch>
            <a:fillRect/>
          </a:stretch>
        </p:blipFill>
        <p:spPr>
          <a:xfrm>
            <a:off x="4074505" y="1277432"/>
            <a:ext cx="1574800" cy="1503363"/>
          </a:xfrm>
        </p:spPr>
      </p:pic>
      <p:sp>
        <p:nvSpPr>
          <p:cNvPr id="13" name="object 2">
            <a:extLst>
              <a:ext uri="{FF2B5EF4-FFF2-40B4-BE49-F238E27FC236}">
                <a16:creationId xmlns:a16="http://schemas.microsoft.com/office/drawing/2014/main" xmlns="" id="{EE80F0AA-4DF1-4DBF-9AA2-5439157D8912}"/>
              </a:ext>
            </a:extLst>
          </p:cNvPr>
          <p:cNvSpPr/>
          <p:nvPr/>
        </p:nvSpPr>
        <p:spPr>
          <a:xfrm>
            <a:off x="1059" y="2131"/>
            <a:ext cx="5757972" cy="1020705"/>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14" name="object 3">
            <a:extLst>
              <a:ext uri="{FF2B5EF4-FFF2-40B4-BE49-F238E27FC236}">
                <a16:creationId xmlns:a16="http://schemas.microsoft.com/office/drawing/2014/main" xmlns="" id="{648E54F6-8C15-4BB3-94E3-7B81F0C680D4}"/>
              </a:ext>
            </a:extLst>
          </p:cNvPr>
          <p:cNvSpPr txBox="1">
            <a:spLocks noGrp="1"/>
          </p:cNvSpPr>
          <p:nvPr>
            <p:ph type="title"/>
          </p:nvPr>
        </p:nvSpPr>
        <p:spPr>
          <a:xfrm>
            <a:off x="1229481" y="298959"/>
            <a:ext cx="3301127" cy="384480"/>
          </a:xfrm>
          <a:prstGeom prst="rect">
            <a:avLst/>
          </a:prstGeom>
        </p:spPr>
        <p:txBody>
          <a:bodyPr vert="horz" wrap="square" lIns="0" tIns="14599" rIns="0" bIns="0" rtlCol="0" anchor="ctr">
            <a:spAutoFit/>
          </a:bodyPr>
          <a:lstStyle/>
          <a:p>
            <a:pPr marL="12695" algn="l">
              <a:spcBef>
                <a:spcPts val="114"/>
              </a:spcBef>
            </a:pPr>
            <a:r>
              <a:rPr lang="ru-RU" sz="2403" spc="5" dirty="0">
                <a:latin typeface="Arial" panose="020B0604020202020204" pitchFamily="34" charset="0"/>
                <a:cs typeface="Arial" panose="020B0604020202020204" pitchFamily="34" charset="0"/>
              </a:rPr>
              <a:t>Информатика  и ИТ</a:t>
            </a:r>
            <a:endParaRPr sz="2403" dirty="0">
              <a:latin typeface="Arial" panose="020B0604020202020204" pitchFamily="34" charset="0"/>
              <a:cs typeface="Arial" panose="020B0604020202020204" pitchFamily="34" charset="0"/>
            </a:endParaRPr>
          </a:p>
        </p:txBody>
      </p:sp>
      <p:sp>
        <p:nvSpPr>
          <p:cNvPr id="15" name="object 4">
            <a:extLst>
              <a:ext uri="{FF2B5EF4-FFF2-40B4-BE49-F238E27FC236}">
                <a16:creationId xmlns:a16="http://schemas.microsoft.com/office/drawing/2014/main" xmlns="" id="{96789AA7-9596-4F83-89FD-AEC28EE179F1}"/>
              </a:ext>
            </a:extLst>
          </p:cNvPr>
          <p:cNvSpPr txBox="1"/>
          <p:nvPr/>
        </p:nvSpPr>
        <p:spPr>
          <a:xfrm>
            <a:off x="596884" y="1265235"/>
            <a:ext cx="3384376" cy="1578631"/>
          </a:xfrm>
          <a:prstGeom prst="rect">
            <a:avLst/>
          </a:prstGeom>
        </p:spPr>
        <p:txBody>
          <a:bodyPr vert="horz" wrap="square" lIns="0" tIns="13964" rIns="0" bIns="0" rtlCol="0">
            <a:spAutoFit/>
          </a:bodyPr>
          <a:lstStyle/>
          <a:p>
            <a:pPr marL="18407" algn="ctr">
              <a:spcBef>
                <a:spcPts val="110"/>
              </a:spcBef>
            </a:pPr>
            <a:r>
              <a:rPr lang="ru-RU" sz="2000" b="1" spc="5" dirty="0" smtClean="0">
                <a:solidFill>
                  <a:srgbClr val="2365C7"/>
                </a:solidFill>
                <a:latin typeface="Arial"/>
                <a:cs typeface="Arial"/>
              </a:rPr>
              <a:t>Вставка </a:t>
            </a:r>
            <a:r>
              <a:rPr lang="ru-RU" sz="2000" b="1" spc="5" dirty="0" smtClean="0">
                <a:solidFill>
                  <a:srgbClr val="2365C7"/>
                </a:solidFill>
                <a:latin typeface="Arial"/>
                <a:cs typeface="Arial"/>
              </a:rPr>
              <a:t>геометрических фигур и векторных объектов в </a:t>
            </a:r>
            <a:r>
              <a:rPr lang="ru-RU" sz="2000" b="1" spc="5" dirty="0" smtClean="0">
                <a:solidFill>
                  <a:srgbClr val="2365C7"/>
                </a:solidFill>
                <a:latin typeface="Arial"/>
                <a:cs typeface="Arial"/>
              </a:rPr>
              <a:t>изображении</a:t>
            </a:r>
          </a:p>
          <a:p>
            <a:pPr marL="18407" algn="ctr">
              <a:spcBef>
                <a:spcPts val="110"/>
              </a:spcBef>
            </a:pPr>
            <a:endParaRPr lang="ru-RU" sz="2000" b="1" spc="5" dirty="0" smtClean="0">
              <a:solidFill>
                <a:srgbClr val="2365C7"/>
              </a:solidFill>
              <a:latin typeface="Arial"/>
              <a:cs typeface="Arial"/>
            </a:endParaRPr>
          </a:p>
          <a:p>
            <a:pPr marL="18407" algn="ctr">
              <a:spcBef>
                <a:spcPts val="110"/>
              </a:spcBef>
            </a:pPr>
            <a:r>
              <a:rPr lang="ru-RU" sz="2000" b="1" spc="5" dirty="0" smtClean="0">
                <a:solidFill>
                  <a:srgbClr val="2365C7"/>
                </a:solidFill>
                <a:latin typeface="Arial"/>
                <a:cs typeface="Arial"/>
              </a:rPr>
              <a:t>Практическая работа</a:t>
            </a:r>
            <a:endParaRPr lang="ru-RU" sz="2000" b="1" spc="5" dirty="0" smtClean="0">
              <a:solidFill>
                <a:srgbClr val="2365C7"/>
              </a:solidFill>
              <a:latin typeface="Arial"/>
              <a:cs typeface="Arial"/>
            </a:endParaRPr>
          </a:p>
        </p:txBody>
      </p:sp>
      <p:sp>
        <p:nvSpPr>
          <p:cNvPr id="16" name="object 5">
            <a:extLst>
              <a:ext uri="{FF2B5EF4-FFF2-40B4-BE49-F238E27FC236}">
                <a16:creationId xmlns:a16="http://schemas.microsoft.com/office/drawing/2014/main" xmlns="" id="{A8BAE388-D6D2-40E9-8208-E39C1E0E7029}"/>
              </a:ext>
            </a:extLst>
          </p:cNvPr>
          <p:cNvSpPr/>
          <p:nvPr/>
        </p:nvSpPr>
        <p:spPr>
          <a:xfrm>
            <a:off x="156515" y="1245821"/>
            <a:ext cx="344044" cy="680470"/>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3"/>
          </a:p>
        </p:txBody>
      </p:sp>
      <p:sp>
        <p:nvSpPr>
          <p:cNvPr id="17" name="object 6">
            <a:extLst>
              <a:ext uri="{FF2B5EF4-FFF2-40B4-BE49-F238E27FC236}">
                <a16:creationId xmlns:a16="http://schemas.microsoft.com/office/drawing/2014/main" xmlns="" id="{ACB4B4C4-B96E-4D3D-A3B1-019ECDA735A1}"/>
              </a:ext>
            </a:extLst>
          </p:cNvPr>
          <p:cNvSpPr/>
          <p:nvPr/>
        </p:nvSpPr>
        <p:spPr>
          <a:xfrm>
            <a:off x="156515" y="2149276"/>
            <a:ext cx="344044" cy="680470"/>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3"/>
          </a:p>
        </p:txBody>
      </p:sp>
      <p:sp>
        <p:nvSpPr>
          <p:cNvPr id="20" name="object 9">
            <a:extLst>
              <a:ext uri="{FF2B5EF4-FFF2-40B4-BE49-F238E27FC236}">
                <a16:creationId xmlns:a16="http://schemas.microsoft.com/office/drawing/2014/main" xmlns="" id="{F294EAD7-CAB8-401C-B12D-6064AA1177E0}"/>
              </a:ext>
            </a:extLst>
          </p:cNvPr>
          <p:cNvSpPr/>
          <p:nvPr/>
        </p:nvSpPr>
        <p:spPr>
          <a:xfrm>
            <a:off x="4701329" y="228616"/>
            <a:ext cx="603664" cy="603664"/>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3"/>
          </a:p>
        </p:txBody>
      </p:sp>
      <p:sp>
        <p:nvSpPr>
          <p:cNvPr id="21" name="object 10">
            <a:extLst>
              <a:ext uri="{FF2B5EF4-FFF2-40B4-BE49-F238E27FC236}">
                <a16:creationId xmlns:a16="http://schemas.microsoft.com/office/drawing/2014/main" xmlns="" id="{27824596-7DE1-4136-95E4-49A51856B6D3}"/>
              </a:ext>
            </a:extLst>
          </p:cNvPr>
          <p:cNvSpPr/>
          <p:nvPr/>
        </p:nvSpPr>
        <p:spPr>
          <a:xfrm>
            <a:off x="4701329" y="228616"/>
            <a:ext cx="603664" cy="603664"/>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3"/>
          </a:p>
        </p:txBody>
      </p:sp>
      <p:sp>
        <p:nvSpPr>
          <p:cNvPr id="22" name="object 12">
            <a:extLst>
              <a:ext uri="{FF2B5EF4-FFF2-40B4-BE49-F238E27FC236}">
                <a16:creationId xmlns:a16="http://schemas.microsoft.com/office/drawing/2014/main" xmlns="" id="{CAFE6579-511C-4CCB-9A5C-300ACC2F553A}"/>
              </a:ext>
            </a:extLst>
          </p:cNvPr>
          <p:cNvSpPr txBox="1"/>
          <p:nvPr/>
        </p:nvSpPr>
        <p:spPr>
          <a:xfrm>
            <a:off x="4861905" y="248079"/>
            <a:ext cx="316893" cy="362144"/>
          </a:xfrm>
          <a:prstGeom prst="rect">
            <a:avLst/>
          </a:prstGeom>
        </p:spPr>
        <p:txBody>
          <a:bodyPr vert="horz" wrap="square" lIns="0" tIns="15869" rIns="0" bIns="0" rtlCol="0">
            <a:spAutoFit/>
          </a:bodyPr>
          <a:lstStyle/>
          <a:p>
            <a:pPr>
              <a:spcBef>
                <a:spcPts val="125"/>
              </a:spcBef>
            </a:pPr>
            <a:r>
              <a:rPr lang="ru-RU" sz="2249" dirty="0" smtClean="0">
                <a:solidFill>
                  <a:schemeClr val="bg1"/>
                </a:solidFill>
                <a:latin typeface="Arial"/>
                <a:cs typeface="Arial"/>
              </a:rPr>
              <a:t>11</a:t>
            </a:r>
            <a:endParaRPr sz="2249" dirty="0">
              <a:solidFill>
                <a:schemeClr val="bg1"/>
              </a:solidFill>
              <a:latin typeface="Arial"/>
              <a:cs typeface="Arial"/>
            </a:endParaRPr>
          </a:p>
        </p:txBody>
      </p:sp>
      <p:sp>
        <p:nvSpPr>
          <p:cNvPr id="23" name="object 13">
            <a:extLst>
              <a:ext uri="{FF2B5EF4-FFF2-40B4-BE49-F238E27FC236}">
                <a16:creationId xmlns:a16="http://schemas.microsoft.com/office/drawing/2014/main" xmlns="" id="{065B57C3-CBC0-467B-8CE6-9C853CD5BC49}"/>
              </a:ext>
            </a:extLst>
          </p:cNvPr>
          <p:cNvSpPr txBox="1"/>
          <p:nvPr/>
        </p:nvSpPr>
        <p:spPr>
          <a:xfrm>
            <a:off x="4803637" y="548190"/>
            <a:ext cx="436854" cy="212104"/>
          </a:xfrm>
          <a:prstGeom prst="rect">
            <a:avLst/>
          </a:prstGeom>
        </p:spPr>
        <p:txBody>
          <a:bodyPr vert="horz" wrap="square" lIns="0" tIns="12060" rIns="0" bIns="0" rtlCol="0">
            <a:spAutoFit/>
          </a:bodyPr>
          <a:lstStyle/>
          <a:p>
            <a:pPr>
              <a:spcBef>
                <a:spcPts val="95"/>
              </a:spcBef>
            </a:pPr>
            <a:r>
              <a:rPr lang="uz-Cyrl-UZ" sz="1299" spc="-5" dirty="0" smtClean="0">
                <a:solidFill>
                  <a:srgbClr val="FEFEFE"/>
                </a:solidFill>
                <a:latin typeface="Arial"/>
                <a:cs typeface="Arial"/>
              </a:rPr>
              <a:t>класс</a:t>
            </a:r>
            <a:endParaRPr sz="1299" dirty="0">
              <a:latin typeface="Arial"/>
              <a:cs typeface="Arial"/>
            </a:endParaRPr>
          </a:p>
        </p:txBody>
      </p:sp>
      <p:sp>
        <p:nvSpPr>
          <p:cNvPr id="19" name="object 11">
            <a:extLst>
              <a:ext uri="{FF2B5EF4-FFF2-40B4-BE49-F238E27FC236}">
                <a16:creationId xmlns:a16="http://schemas.microsoft.com/office/drawing/2014/main" xmlns="" id="{382AB4AE-4981-4494-BB32-7A573B110208}"/>
              </a:ext>
            </a:extLst>
          </p:cNvPr>
          <p:cNvSpPr/>
          <p:nvPr/>
        </p:nvSpPr>
        <p:spPr>
          <a:xfrm>
            <a:off x="328537" y="303926"/>
            <a:ext cx="493302" cy="379513"/>
          </a:xfrm>
          <a:custGeom>
            <a:avLst/>
            <a:gdLst/>
            <a:ahLst/>
            <a:cxnLst/>
            <a:rect l="l" t="t" r="r" b="b"/>
            <a:pathLst>
              <a:path w="492759" h="379095">
                <a:moveTo>
                  <a:pt x="447094" y="0"/>
                </a:moveTo>
                <a:lnTo>
                  <a:pt x="45651" y="0"/>
                </a:lnTo>
                <a:lnTo>
                  <a:pt x="39383" y="6267"/>
                </a:lnTo>
                <a:lnTo>
                  <a:pt x="39383" y="264483"/>
                </a:lnTo>
                <a:lnTo>
                  <a:pt x="633" y="340944"/>
                </a:lnTo>
                <a:lnTo>
                  <a:pt x="309" y="341805"/>
                </a:lnTo>
                <a:lnTo>
                  <a:pt x="101" y="342658"/>
                </a:lnTo>
                <a:lnTo>
                  <a:pt x="0" y="371350"/>
                </a:lnTo>
                <a:lnTo>
                  <a:pt x="7444" y="378795"/>
                </a:lnTo>
                <a:lnTo>
                  <a:pt x="485302" y="378795"/>
                </a:lnTo>
                <a:lnTo>
                  <a:pt x="492747" y="371350"/>
                </a:lnTo>
                <a:lnTo>
                  <a:pt x="492747" y="364359"/>
                </a:lnTo>
                <a:lnTo>
                  <a:pt x="15405" y="364359"/>
                </a:lnTo>
                <a:lnTo>
                  <a:pt x="14436" y="363390"/>
                </a:lnTo>
                <a:lnTo>
                  <a:pt x="14436" y="351108"/>
                </a:lnTo>
                <a:lnTo>
                  <a:pt x="492747" y="351108"/>
                </a:lnTo>
                <a:lnTo>
                  <a:pt x="492644" y="342658"/>
                </a:lnTo>
                <a:lnTo>
                  <a:pt x="492437" y="341805"/>
                </a:lnTo>
                <a:lnTo>
                  <a:pt x="492113" y="340944"/>
                </a:lnTo>
                <a:lnTo>
                  <a:pt x="489948" y="336671"/>
                </a:lnTo>
                <a:lnTo>
                  <a:pt x="18968" y="336671"/>
                </a:lnTo>
                <a:lnTo>
                  <a:pt x="51033" y="273427"/>
                </a:lnTo>
                <a:lnTo>
                  <a:pt x="457895" y="273427"/>
                </a:lnTo>
                <a:lnTo>
                  <a:pt x="453363" y="264483"/>
                </a:lnTo>
                <a:lnTo>
                  <a:pt x="453363" y="258991"/>
                </a:lnTo>
                <a:lnTo>
                  <a:pt x="53820" y="258991"/>
                </a:lnTo>
                <a:lnTo>
                  <a:pt x="53820" y="14436"/>
                </a:lnTo>
                <a:lnTo>
                  <a:pt x="453363" y="14436"/>
                </a:lnTo>
                <a:lnTo>
                  <a:pt x="453363" y="6267"/>
                </a:lnTo>
                <a:lnTo>
                  <a:pt x="447094" y="0"/>
                </a:lnTo>
                <a:close/>
              </a:path>
              <a:path w="492759" h="379095">
                <a:moveTo>
                  <a:pt x="492747" y="351108"/>
                </a:moveTo>
                <a:lnTo>
                  <a:pt x="478311" y="351108"/>
                </a:lnTo>
                <a:lnTo>
                  <a:pt x="478311" y="363390"/>
                </a:lnTo>
                <a:lnTo>
                  <a:pt x="477342" y="364359"/>
                </a:lnTo>
                <a:lnTo>
                  <a:pt x="492747" y="364359"/>
                </a:lnTo>
                <a:lnTo>
                  <a:pt x="492747" y="351108"/>
                </a:lnTo>
                <a:close/>
              </a:path>
              <a:path w="492759" h="379095">
                <a:moveTo>
                  <a:pt x="300225" y="297831"/>
                </a:moveTo>
                <a:lnTo>
                  <a:pt x="192520" y="297831"/>
                </a:lnTo>
                <a:lnTo>
                  <a:pt x="187131" y="301934"/>
                </a:lnTo>
                <a:lnTo>
                  <a:pt x="177552" y="336671"/>
                </a:lnTo>
                <a:lnTo>
                  <a:pt x="192528" y="336671"/>
                </a:lnTo>
                <a:lnTo>
                  <a:pt x="199260" y="312267"/>
                </a:lnTo>
                <a:lnTo>
                  <a:pt x="308461" y="312267"/>
                </a:lnTo>
                <a:lnTo>
                  <a:pt x="305611" y="301934"/>
                </a:lnTo>
                <a:lnTo>
                  <a:pt x="300225" y="297831"/>
                </a:lnTo>
                <a:close/>
              </a:path>
              <a:path w="492759" h="379095">
                <a:moveTo>
                  <a:pt x="308461" y="312267"/>
                </a:moveTo>
                <a:lnTo>
                  <a:pt x="293486" y="312267"/>
                </a:lnTo>
                <a:lnTo>
                  <a:pt x="300219" y="336671"/>
                </a:lnTo>
                <a:lnTo>
                  <a:pt x="315191" y="336671"/>
                </a:lnTo>
                <a:lnTo>
                  <a:pt x="308461" y="312267"/>
                </a:lnTo>
                <a:close/>
              </a:path>
              <a:path w="492759" h="379095">
                <a:moveTo>
                  <a:pt x="457895" y="273427"/>
                </a:moveTo>
                <a:lnTo>
                  <a:pt x="441709" y="273427"/>
                </a:lnTo>
                <a:lnTo>
                  <a:pt x="473774" y="336671"/>
                </a:lnTo>
                <a:lnTo>
                  <a:pt x="489948" y="336671"/>
                </a:lnTo>
                <a:lnTo>
                  <a:pt x="457895" y="273427"/>
                </a:lnTo>
                <a:close/>
              </a:path>
              <a:path w="492759" h="379095">
                <a:moveTo>
                  <a:pt x="453363" y="14436"/>
                </a:moveTo>
                <a:lnTo>
                  <a:pt x="438927" y="14436"/>
                </a:lnTo>
                <a:lnTo>
                  <a:pt x="438927" y="258991"/>
                </a:lnTo>
                <a:lnTo>
                  <a:pt x="453363" y="258991"/>
                </a:lnTo>
                <a:lnTo>
                  <a:pt x="453363" y="14436"/>
                </a:lnTo>
                <a:close/>
              </a:path>
            </a:pathLst>
          </a:custGeom>
          <a:solidFill>
            <a:srgbClr val="00AEEF"/>
          </a:solidFill>
        </p:spPr>
        <p:txBody>
          <a:bodyPr wrap="square" lIns="0" tIns="0" rIns="0" bIns="0" rtlCol="0"/>
          <a:lstStyle/>
          <a:p>
            <a:endParaRPr sz="1802" dirty="0"/>
          </a:p>
        </p:txBody>
      </p:sp>
      <p:sp>
        <p:nvSpPr>
          <p:cNvPr id="24" name="object 12">
            <a:extLst>
              <a:ext uri="{FF2B5EF4-FFF2-40B4-BE49-F238E27FC236}">
                <a16:creationId xmlns:a16="http://schemas.microsoft.com/office/drawing/2014/main" xmlns="" id="{095BD782-9915-451D-8BDE-31B9F6A26271}"/>
              </a:ext>
            </a:extLst>
          </p:cNvPr>
          <p:cNvSpPr/>
          <p:nvPr/>
        </p:nvSpPr>
        <p:spPr>
          <a:xfrm>
            <a:off x="397831" y="452835"/>
            <a:ext cx="354721" cy="95355"/>
          </a:xfrm>
          <a:custGeom>
            <a:avLst/>
            <a:gdLst/>
            <a:ahLst/>
            <a:cxnLst/>
            <a:rect l="l" t="t" r="r" b="b"/>
            <a:pathLst>
              <a:path w="354330" h="95250">
                <a:moveTo>
                  <a:pt x="11206" y="0"/>
                </a:moveTo>
                <a:lnTo>
                  <a:pt x="3233" y="0"/>
                </a:lnTo>
                <a:lnTo>
                  <a:pt x="0" y="3228"/>
                </a:lnTo>
                <a:lnTo>
                  <a:pt x="3" y="89772"/>
                </a:lnTo>
                <a:lnTo>
                  <a:pt x="5076" y="94848"/>
                </a:lnTo>
                <a:lnTo>
                  <a:pt x="349236" y="94848"/>
                </a:lnTo>
                <a:lnTo>
                  <a:pt x="354312" y="89772"/>
                </a:lnTo>
                <a:lnTo>
                  <a:pt x="354312" y="80412"/>
                </a:lnTo>
                <a:lnTo>
                  <a:pt x="14436" y="80412"/>
                </a:lnTo>
                <a:lnTo>
                  <a:pt x="14436" y="3228"/>
                </a:lnTo>
                <a:lnTo>
                  <a:pt x="11206" y="0"/>
                </a:lnTo>
                <a:close/>
              </a:path>
              <a:path w="354330" h="95250">
                <a:moveTo>
                  <a:pt x="351078" y="0"/>
                </a:moveTo>
                <a:lnTo>
                  <a:pt x="343105" y="0"/>
                </a:lnTo>
                <a:lnTo>
                  <a:pt x="339876" y="3228"/>
                </a:lnTo>
                <a:lnTo>
                  <a:pt x="339876" y="80412"/>
                </a:lnTo>
                <a:lnTo>
                  <a:pt x="354312" y="80412"/>
                </a:lnTo>
                <a:lnTo>
                  <a:pt x="354312" y="3228"/>
                </a:lnTo>
                <a:lnTo>
                  <a:pt x="351078" y="0"/>
                </a:lnTo>
                <a:close/>
              </a:path>
            </a:pathLst>
          </a:custGeom>
          <a:solidFill>
            <a:srgbClr val="00AEEF"/>
          </a:solidFill>
        </p:spPr>
        <p:txBody>
          <a:bodyPr wrap="square" lIns="0" tIns="0" rIns="0" bIns="0" rtlCol="0"/>
          <a:lstStyle/>
          <a:p>
            <a:endParaRPr sz="1802"/>
          </a:p>
        </p:txBody>
      </p:sp>
      <p:sp>
        <p:nvSpPr>
          <p:cNvPr id="25" name="object 13">
            <a:extLst>
              <a:ext uri="{FF2B5EF4-FFF2-40B4-BE49-F238E27FC236}">
                <a16:creationId xmlns:a16="http://schemas.microsoft.com/office/drawing/2014/main" xmlns="" id="{312CDD75-671C-4D07-9747-AFD5EA1B46A6}"/>
              </a:ext>
            </a:extLst>
          </p:cNvPr>
          <p:cNvSpPr/>
          <p:nvPr/>
        </p:nvSpPr>
        <p:spPr>
          <a:xfrm>
            <a:off x="397831" y="333796"/>
            <a:ext cx="354721" cy="95355"/>
          </a:xfrm>
          <a:custGeom>
            <a:avLst/>
            <a:gdLst/>
            <a:ahLst/>
            <a:cxnLst/>
            <a:rect l="l" t="t" r="r" b="b"/>
            <a:pathLst>
              <a:path w="354330" h="95250">
                <a:moveTo>
                  <a:pt x="349236" y="0"/>
                </a:moveTo>
                <a:lnTo>
                  <a:pt x="5079" y="0"/>
                </a:lnTo>
                <a:lnTo>
                  <a:pt x="0" y="5076"/>
                </a:lnTo>
                <a:lnTo>
                  <a:pt x="0" y="91616"/>
                </a:lnTo>
                <a:lnTo>
                  <a:pt x="3233" y="94849"/>
                </a:lnTo>
                <a:lnTo>
                  <a:pt x="11206" y="94849"/>
                </a:lnTo>
                <a:lnTo>
                  <a:pt x="14436" y="91616"/>
                </a:lnTo>
                <a:lnTo>
                  <a:pt x="14436" y="14436"/>
                </a:lnTo>
                <a:lnTo>
                  <a:pt x="354312" y="14436"/>
                </a:lnTo>
                <a:lnTo>
                  <a:pt x="354312" y="5076"/>
                </a:lnTo>
                <a:lnTo>
                  <a:pt x="349236" y="0"/>
                </a:lnTo>
                <a:close/>
              </a:path>
              <a:path w="354330" h="95250">
                <a:moveTo>
                  <a:pt x="354312" y="14436"/>
                </a:moveTo>
                <a:lnTo>
                  <a:pt x="339876" y="14436"/>
                </a:lnTo>
                <a:lnTo>
                  <a:pt x="339876" y="91616"/>
                </a:lnTo>
                <a:lnTo>
                  <a:pt x="343105" y="94849"/>
                </a:lnTo>
                <a:lnTo>
                  <a:pt x="351078" y="94849"/>
                </a:lnTo>
                <a:lnTo>
                  <a:pt x="354312" y="91616"/>
                </a:lnTo>
                <a:lnTo>
                  <a:pt x="354312" y="14436"/>
                </a:lnTo>
                <a:close/>
              </a:path>
            </a:pathLst>
          </a:custGeom>
          <a:solidFill>
            <a:srgbClr val="00AEEF"/>
          </a:solidFill>
        </p:spPr>
        <p:txBody>
          <a:bodyPr wrap="square" lIns="0" tIns="0" rIns="0" bIns="0" rtlCol="0"/>
          <a:lstStyle/>
          <a:p>
            <a:endParaRPr sz="1802"/>
          </a:p>
        </p:txBody>
      </p:sp>
    </p:spTree>
    <p:extLst>
      <p:ext uri="{BB962C8B-B14F-4D97-AF65-F5344CB8AC3E}">
        <p14:creationId xmlns:p14="http://schemas.microsoft.com/office/powerpoint/2010/main" xmlns="" val="2553205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132" y="-163525"/>
            <a:ext cx="5015634" cy="1537216"/>
          </a:xfrm>
          <a:prstGeom prst="rect">
            <a:avLst/>
          </a:prstGeom>
        </p:spPr>
        <p:txBody>
          <a:bodyPr vert="horz" wrap="square" lIns="0" tIns="16510" rIns="0" bIns="0" rtlCol="0">
            <a:spAutoFit/>
          </a:bodyPr>
          <a:lstStyle/>
          <a:p>
            <a:pPr marL="12700" marR="5080" algn="ctr">
              <a:lnSpc>
                <a:spcPct val="240600"/>
              </a:lnSpc>
            </a:pPr>
            <a:r>
              <a:rPr lang="ru-RU" dirty="0" smtClean="0"/>
              <a:t>Геометрические фигуры в </a:t>
            </a:r>
            <a:r>
              <a:rPr lang="en-US" dirty="0" smtClean="0"/>
              <a:t>Photoshop</a:t>
            </a:r>
            <a:r>
              <a:rPr lang="ru-RU" dirty="0" smtClean="0"/>
              <a:t/>
            </a:r>
            <a:br>
              <a:rPr lang="ru-RU" dirty="0" smtClean="0"/>
            </a:br>
            <a:endParaRPr lang="en-US" dirty="0" smtClean="0"/>
          </a:p>
        </p:txBody>
      </p:sp>
      <p:pic>
        <p:nvPicPr>
          <p:cNvPr id="17410" name="Picture 2"/>
          <p:cNvPicPr>
            <a:picLocks noChangeAspect="1" noChangeArrowheads="1"/>
          </p:cNvPicPr>
          <p:nvPr/>
        </p:nvPicPr>
        <p:blipFill>
          <a:blip r:embed="rId2"/>
          <a:srcRect l="2408" t="54570" r="76642" b="31153"/>
          <a:stretch>
            <a:fillRect/>
          </a:stretch>
        </p:blipFill>
        <p:spPr bwMode="auto">
          <a:xfrm>
            <a:off x="96818" y="550855"/>
            <a:ext cx="2071702" cy="1000132"/>
          </a:xfrm>
          <a:prstGeom prst="rect">
            <a:avLst/>
          </a:prstGeom>
          <a:noFill/>
          <a:ln w="9525">
            <a:noFill/>
            <a:miter lim="800000"/>
            <a:headEnd/>
            <a:tailEnd/>
          </a:ln>
          <a:effectLst/>
        </p:spPr>
      </p:pic>
      <p:sp>
        <p:nvSpPr>
          <p:cNvPr id="5" name="Прямоугольник 4"/>
          <p:cNvSpPr/>
          <p:nvPr/>
        </p:nvSpPr>
        <p:spPr>
          <a:xfrm>
            <a:off x="168256" y="1550987"/>
            <a:ext cx="5429288" cy="1569660"/>
          </a:xfrm>
          <a:prstGeom prst="rect">
            <a:avLst/>
          </a:prstGeom>
        </p:spPr>
        <p:txBody>
          <a:bodyPr wrap="square">
            <a:spAutoFit/>
          </a:bodyPr>
          <a:lstStyle/>
          <a:p>
            <a:pPr fontAlgn="base"/>
            <a:r>
              <a:rPr lang="ru-RU" sz="1200" b="1" u="sng" dirty="0" smtClean="0">
                <a:solidFill>
                  <a:srgbClr val="7030A0"/>
                </a:solidFill>
                <a:latin typeface="Arial" pitchFamily="34" charset="0"/>
                <a:cs typeface="Arial" pitchFamily="34" charset="0"/>
              </a:rPr>
              <a:t>Добавить опорную точку</a:t>
            </a:r>
            <a:r>
              <a:rPr lang="ru-RU" sz="1200" b="1" dirty="0" smtClean="0">
                <a:solidFill>
                  <a:srgbClr val="7030A0"/>
                </a:solidFill>
                <a:latin typeface="Arial" pitchFamily="34" charset="0"/>
                <a:cs typeface="Arial" pitchFamily="34" charset="0"/>
              </a:rPr>
              <a:t>.</a:t>
            </a:r>
            <a:r>
              <a:rPr lang="ru-RU" sz="1200" dirty="0" smtClean="0">
                <a:latin typeface="Arial" pitchFamily="34" charset="0"/>
                <a:cs typeface="Arial" pitchFamily="34" charset="0"/>
              </a:rPr>
              <a:t> Используется для изменения уже существующего контура. Позволяет изменить его форму, переопределив направляющие, переместив существующие или добавив новые узловые точки.</a:t>
            </a:r>
          </a:p>
          <a:p>
            <a:pPr fontAlgn="base"/>
            <a:r>
              <a:rPr lang="ru-RU" sz="1200" b="1" u="sng" dirty="0" smtClean="0">
                <a:solidFill>
                  <a:srgbClr val="7030A0"/>
                </a:solidFill>
                <a:latin typeface="Arial" pitchFamily="34" charset="0"/>
                <a:cs typeface="Arial" pitchFamily="34" charset="0"/>
              </a:rPr>
              <a:t>Удалить опорную точку</a:t>
            </a:r>
            <a:r>
              <a:rPr lang="ru-RU" sz="1200" b="1" dirty="0" smtClean="0">
                <a:latin typeface="Arial" pitchFamily="34" charset="0"/>
                <a:cs typeface="Arial" pitchFamily="34" charset="0"/>
              </a:rPr>
              <a:t>.</a:t>
            </a:r>
            <a:r>
              <a:rPr lang="ru-RU" sz="1200" dirty="0" smtClean="0">
                <a:latin typeface="Arial" pitchFamily="34" charset="0"/>
                <a:cs typeface="Arial" pitchFamily="34" charset="0"/>
              </a:rPr>
              <a:t> Как и предыдущий инструмент, нужен для работы с формой уже нарисованного контура, но, в отличие от него, позволяет не добавлять, а удалять узловые точки.</a:t>
            </a:r>
          </a:p>
          <a:p>
            <a:pPr fontAlgn="base"/>
            <a:r>
              <a:rPr lang="ru-RU" sz="1200" b="1" u="sng" dirty="0" smtClean="0">
                <a:solidFill>
                  <a:srgbClr val="7030A0"/>
                </a:solidFill>
                <a:latin typeface="Arial" pitchFamily="34" charset="0"/>
                <a:cs typeface="Arial" pitchFamily="34" charset="0"/>
              </a:rPr>
              <a:t>Угол.</a:t>
            </a:r>
            <a:r>
              <a:rPr lang="ru-RU" sz="1200" dirty="0" smtClean="0">
                <a:latin typeface="Arial" pitchFamily="34" charset="0"/>
                <a:cs typeface="Arial" pitchFamily="34" charset="0"/>
              </a:rPr>
              <a:t> Даёт возможность сменить тип узловых точек.</a:t>
            </a:r>
            <a:endParaRPr lang="ru-RU"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8604" y="110257"/>
            <a:ext cx="5500726" cy="315471"/>
          </a:xfrm>
        </p:spPr>
        <p:txBody>
          <a:bodyPr/>
          <a:lstStyle/>
          <a:p>
            <a:r>
              <a:rPr lang="ru-RU" dirty="0" smtClean="0"/>
              <a:t>Задание для самостоятельной работы</a:t>
            </a:r>
            <a:endParaRPr lang="ru-RU" dirty="0"/>
          </a:p>
        </p:txBody>
      </p:sp>
      <p:sp>
        <p:nvSpPr>
          <p:cNvPr id="5" name="TextBox 4"/>
          <p:cNvSpPr txBox="1"/>
          <p:nvPr/>
        </p:nvSpPr>
        <p:spPr>
          <a:xfrm>
            <a:off x="382570" y="908045"/>
            <a:ext cx="4500594" cy="646331"/>
          </a:xfrm>
          <a:prstGeom prst="rect">
            <a:avLst/>
          </a:prstGeom>
          <a:noFill/>
        </p:spPr>
        <p:txBody>
          <a:bodyPr wrap="square" rtlCol="0">
            <a:spAutoFit/>
          </a:bodyPr>
          <a:lstStyle/>
          <a:p>
            <a:r>
              <a:rPr lang="ru-RU" dirty="0" smtClean="0">
                <a:latin typeface="Arial" pitchFamily="34" charset="0"/>
                <a:cs typeface="Arial" pitchFamily="34" charset="0"/>
              </a:rPr>
              <a:t>1.Нарисовать </a:t>
            </a:r>
            <a:r>
              <a:rPr lang="ru-RU" dirty="0" smtClean="0">
                <a:latin typeface="Arial" pitchFamily="34" charset="0"/>
                <a:cs typeface="Arial" pitchFamily="34" charset="0"/>
              </a:rPr>
              <a:t>произвольный рисунок при помощи </a:t>
            </a:r>
            <a:r>
              <a:rPr lang="ru-RU" b="1" dirty="0" smtClean="0">
                <a:solidFill>
                  <a:srgbClr val="7030A0"/>
                </a:solidFill>
                <a:latin typeface="Arial" pitchFamily="34" charset="0"/>
                <a:cs typeface="Arial" pitchFamily="34" charset="0"/>
              </a:rPr>
              <a:t>фигур</a:t>
            </a:r>
            <a:r>
              <a:rPr lang="ru-RU" dirty="0" smtClean="0">
                <a:latin typeface="Arial" pitchFamily="34" charset="0"/>
                <a:cs typeface="Arial" pitchFamily="34" charset="0"/>
              </a:rPr>
              <a:t> и </a:t>
            </a:r>
            <a:r>
              <a:rPr lang="ru-RU" b="1" dirty="0" smtClean="0">
                <a:solidFill>
                  <a:srgbClr val="7030A0"/>
                </a:solidFill>
                <a:latin typeface="Arial" pitchFamily="34" charset="0"/>
                <a:cs typeface="Arial" pitchFamily="34" charset="0"/>
              </a:rPr>
              <a:t>Пера </a:t>
            </a:r>
            <a:endParaRPr lang="ru-RU" b="1" dirty="0">
              <a:solidFill>
                <a:srgbClr val="7030A0"/>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8604" y="110257"/>
            <a:ext cx="5500726" cy="315471"/>
          </a:xfrm>
        </p:spPr>
        <p:txBody>
          <a:bodyPr/>
          <a:lstStyle/>
          <a:p>
            <a:r>
              <a:rPr lang="ru-RU" dirty="0" smtClean="0"/>
              <a:t>Задание для самостоятельной работы</a:t>
            </a:r>
            <a:endParaRPr lang="ru-RU" dirty="0"/>
          </a:p>
        </p:txBody>
      </p:sp>
      <p:sp>
        <p:nvSpPr>
          <p:cNvPr id="5" name="TextBox 4"/>
          <p:cNvSpPr txBox="1"/>
          <p:nvPr/>
        </p:nvSpPr>
        <p:spPr>
          <a:xfrm>
            <a:off x="382570" y="908045"/>
            <a:ext cx="4500594" cy="923330"/>
          </a:xfrm>
          <a:prstGeom prst="rect">
            <a:avLst/>
          </a:prstGeom>
          <a:noFill/>
        </p:spPr>
        <p:txBody>
          <a:bodyPr wrap="square" rtlCol="0">
            <a:spAutoFit/>
          </a:bodyPr>
          <a:lstStyle/>
          <a:p>
            <a:r>
              <a:rPr lang="ru-RU" dirty="0" smtClean="0">
                <a:latin typeface="Arial" pitchFamily="34" charset="0"/>
                <a:cs typeface="Arial" pitchFamily="34" charset="0"/>
              </a:rPr>
              <a:t>1.Нарисовать овал </a:t>
            </a:r>
            <a:r>
              <a:rPr lang="ru-RU" dirty="0" err="1" smtClean="0">
                <a:latin typeface="Arial" pitchFamily="34" charset="0"/>
                <a:cs typeface="Arial" pitchFamily="34" charset="0"/>
              </a:rPr>
              <a:t>розового</a:t>
            </a:r>
            <a:r>
              <a:rPr lang="ru-RU" dirty="0" smtClean="0">
                <a:latin typeface="Arial" pitchFamily="34" charset="0"/>
                <a:cs typeface="Arial" pitchFamily="34" charset="0"/>
              </a:rPr>
              <a:t> цвета</a:t>
            </a:r>
          </a:p>
          <a:p>
            <a:r>
              <a:rPr lang="ru-RU" dirty="0" smtClean="0">
                <a:latin typeface="Arial" pitchFamily="34" charset="0"/>
                <a:cs typeface="Arial" pitchFamily="34" charset="0"/>
              </a:rPr>
              <a:t>2.При помощи инструмента перо нарисовать треугольник </a:t>
            </a:r>
            <a:endParaRPr lang="ru-RU"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132" y="-163525"/>
            <a:ext cx="5015634" cy="1537216"/>
          </a:xfrm>
          <a:prstGeom prst="rect">
            <a:avLst/>
          </a:prstGeom>
        </p:spPr>
        <p:txBody>
          <a:bodyPr vert="horz" wrap="square" lIns="0" tIns="16510" rIns="0" bIns="0" rtlCol="0">
            <a:spAutoFit/>
          </a:bodyPr>
          <a:lstStyle/>
          <a:p>
            <a:pPr marL="12700" marR="5080" algn="ctr">
              <a:lnSpc>
                <a:spcPct val="240600"/>
              </a:lnSpc>
            </a:pPr>
            <a:r>
              <a:rPr lang="ru-RU" dirty="0" smtClean="0"/>
              <a:t>Геометрические фигуры в </a:t>
            </a:r>
            <a:r>
              <a:rPr lang="en-US" dirty="0" smtClean="0"/>
              <a:t>Photoshop</a:t>
            </a:r>
            <a:r>
              <a:rPr lang="ru-RU" dirty="0" smtClean="0"/>
              <a:t/>
            </a:r>
            <a:br>
              <a:rPr lang="ru-RU" dirty="0" smtClean="0"/>
            </a:br>
            <a:endParaRPr lang="en-US" dirty="0" smtClean="0"/>
          </a:p>
        </p:txBody>
      </p:sp>
      <p:sp>
        <p:nvSpPr>
          <p:cNvPr id="4" name="TextBox 3"/>
          <p:cNvSpPr txBox="1"/>
          <p:nvPr/>
        </p:nvSpPr>
        <p:spPr>
          <a:xfrm>
            <a:off x="454008" y="622293"/>
            <a:ext cx="3500463" cy="1477328"/>
          </a:xfrm>
          <a:prstGeom prst="rect">
            <a:avLst/>
          </a:prstGeom>
          <a:noFill/>
        </p:spPr>
        <p:txBody>
          <a:bodyPr wrap="square" rtlCol="0">
            <a:spAutoFit/>
          </a:bodyPr>
          <a:lstStyle/>
          <a:p>
            <a:r>
              <a:rPr lang="ru-RU" dirty="0" smtClean="0">
                <a:latin typeface="Arial" pitchFamily="34" charset="0"/>
                <a:cs typeface="Arial" pitchFamily="34" charset="0"/>
              </a:rPr>
              <a:t>В </a:t>
            </a:r>
            <a:r>
              <a:rPr lang="en-US" dirty="0" smtClean="0">
                <a:latin typeface="Arial" pitchFamily="34" charset="0"/>
                <a:cs typeface="Arial" pitchFamily="34" charset="0"/>
              </a:rPr>
              <a:t>Photoshop </a:t>
            </a:r>
            <a:r>
              <a:rPr lang="ru-RU" dirty="0" smtClean="0">
                <a:latin typeface="Arial" pitchFamily="34" charset="0"/>
                <a:cs typeface="Arial" pitchFamily="34" charset="0"/>
              </a:rPr>
              <a:t>имеется ряд инструментов для вставки геометрических фигур в изображения</a:t>
            </a:r>
          </a:p>
          <a:p>
            <a:endParaRPr lang="ru-RU" dirty="0"/>
          </a:p>
        </p:txBody>
      </p:sp>
      <p:sp>
        <p:nvSpPr>
          <p:cNvPr id="5" name="TextBox 4"/>
          <p:cNvSpPr txBox="1"/>
          <p:nvPr/>
        </p:nvSpPr>
        <p:spPr>
          <a:xfrm>
            <a:off x="2168520" y="1908177"/>
            <a:ext cx="3286148" cy="646331"/>
          </a:xfrm>
          <a:prstGeom prst="rect">
            <a:avLst/>
          </a:prstGeom>
          <a:noFill/>
        </p:spPr>
        <p:txBody>
          <a:bodyPr wrap="square" rtlCol="0">
            <a:spAutoFit/>
          </a:bodyPr>
          <a:lstStyle/>
          <a:p>
            <a:r>
              <a:rPr lang="ru-RU" dirty="0" smtClean="0">
                <a:latin typeface="Arial" pitchFamily="34" charset="0"/>
                <a:cs typeface="Arial" pitchFamily="34" charset="0"/>
              </a:rPr>
              <a:t>Они находятся в третьей части панели инструментов </a:t>
            </a:r>
            <a:endParaRPr lang="ru-RU"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132" y="-163525"/>
            <a:ext cx="5015634" cy="1537216"/>
          </a:xfrm>
          <a:prstGeom prst="rect">
            <a:avLst/>
          </a:prstGeom>
        </p:spPr>
        <p:txBody>
          <a:bodyPr vert="horz" wrap="square" lIns="0" tIns="16510" rIns="0" bIns="0" rtlCol="0">
            <a:spAutoFit/>
          </a:bodyPr>
          <a:lstStyle/>
          <a:p>
            <a:pPr marL="12700" marR="5080" algn="ctr">
              <a:lnSpc>
                <a:spcPct val="240600"/>
              </a:lnSpc>
            </a:pPr>
            <a:r>
              <a:rPr lang="ru-RU" dirty="0" smtClean="0"/>
              <a:t>Геометрические фигуры в </a:t>
            </a:r>
            <a:r>
              <a:rPr lang="en-US" dirty="0" smtClean="0"/>
              <a:t>Photoshop</a:t>
            </a:r>
            <a:r>
              <a:rPr lang="ru-RU" dirty="0" smtClean="0"/>
              <a:t/>
            </a:r>
            <a:br>
              <a:rPr lang="ru-RU" dirty="0" smtClean="0"/>
            </a:br>
            <a:endParaRPr lang="en-US" dirty="0" smtClean="0"/>
          </a:p>
        </p:txBody>
      </p:sp>
      <p:pic>
        <p:nvPicPr>
          <p:cNvPr id="1026" name="Picture 2"/>
          <p:cNvPicPr>
            <a:picLocks noChangeAspect="1" noChangeArrowheads="1"/>
          </p:cNvPicPr>
          <p:nvPr/>
        </p:nvPicPr>
        <p:blipFill>
          <a:blip r:embed="rId2"/>
          <a:srcRect t="55386" r="68234" b="8160"/>
          <a:stretch>
            <a:fillRect/>
          </a:stretch>
        </p:blipFill>
        <p:spPr bwMode="auto">
          <a:xfrm>
            <a:off x="739760" y="550855"/>
            <a:ext cx="3357586" cy="257176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132" y="-163525"/>
            <a:ext cx="5015634" cy="1537216"/>
          </a:xfrm>
          <a:prstGeom prst="rect">
            <a:avLst/>
          </a:prstGeom>
        </p:spPr>
        <p:txBody>
          <a:bodyPr vert="horz" wrap="square" lIns="0" tIns="16510" rIns="0" bIns="0" rtlCol="0">
            <a:spAutoFit/>
          </a:bodyPr>
          <a:lstStyle/>
          <a:p>
            <a:pPr marL="12700" marR="5080" algn="ctr">
              <a:lnSpc>
                <a:spcPct val="240600"/>
              </a:lnSpc>
            </a:pPr>
            <a:r>
              <a:rPr lang="ru-RU" dirty="0" smtClean="0"/>
              <a:t>Геометрические фигуры в </a:t>
            </a:r>
            <a:r>
              <a:rPr lang="en-US" dirty="0" smtClean="0"/>
              <a:t>Photoshop</a:t>
            </a:r>
            <a:r>
              <a:rPr lang="ru-RU" dirty="0" smtClean="0"/>
              <a:t/>
            </a:r>
            <a:br>
              <a:rPr lang="ru-RU" dirty="0" smtClean="0"/>
            </a:br>
            <a:endParaRPr lang="en-US" dirty="0" smtClean="0"/>
          </a:p>
        </p:txBody>
      </p:sp>
      <p:pic>
        <p:nvPicPr>
          <p:cNvPr id="2050" name="Picture 2"/>
          <p:cNvPicPr>
            <a:picLocks noChangeAspect="1" noChangeArrowheads="1"/>
          </p:cNvPicPr>
          <p:nvPr/>
        </p:nvPicPr>
        <p:blipFill>
          <a:blip r:embed="rId2"/>
          <a:srcRect r="41311" b="89655"/>
          <a:stretch>
            <a:fillRect/>
          </a:stretch>
        </p:blipFill>
        <p:spPr bwMode="auto">
          <a:xfrm>
            <a:off x="168256" y="550855"/>
            <a:ext cx="5500726" cy="440058"/>
          </a:xfrm>
          <a:prstGeom prst="rect">
            <a:avLst/>
          </a:prstGeom>
          <a:noFill/>
          <a:ln w="9525">
            <a:noFill/>
            <a:miter lim="800000"/>
            <a:headEnd/>
            <a:tailEnd/>
          </a:ln>
          <a:effectLst/>
        </p:spPr>
      </p:pic>
      <p:pic>
        <p:nvPicPr>
          <p:cNvPr id="2052" name="Picture 4" descr="https://helpx.adobe.com/content/dam/ps-shape-tool-options.png"/>
          <p:cNvPicPr>
            <a:picLocks noChangeAspect="1" noChangeArrowheads="1"/>
          </p:cNvPicPr>
          <p:nvPr/>
        </p:nvPicPr>
        <p:blipFill>
          <a:blip r:embed="rId3"/>
          <a:srcRect/>
          <a:stretch>
            <a:fillRect/>
          </a:stretch>
        </p:blipFill>
        <p:spPr bwMode="auto">
          <a:xfrm>
            <a:off x="5970588" y="730250"/>
            <a:ext cx="190500" cy="171450"/>
          </a:xfrm>
          <a:prstGeom prst="rect">
            <a:avLst/>
          </a:prstGeom>
          <a:noFill/>
        </p:spPr>
      </p:pic>
      <p:sp>
        <p:nvSpPr>
          <p:cNvPr id="6" name="Прямоугольник 5"/>
          <p:cNvSpPr/>
          <p:nvPr/>
        </p:nvSpPr>
        <p:spPr>
          <a:xfrm>
            <a:off x="96818" y="1050921"/>
            <a:ext cx="5500726" cy="2154436"/>
          </a:xfrm>
          <a:prstGeom prst="rect">
            <a:avLst/>
          </a:prstGeom>
        </p:spPr>
        <p:txBody>
          <a:bodyPr wrap="square">
            <a:spAutoFit/>
          </a:bodyPr>
          <a:lstStyle/>
          <a:p>
            <a:pPr lvl="0" fontAlgn="base">
              <a:spcBef>
                <a:spcPct val="0"/>
              </a:spcBef>
              <a:spcAft>
                <a:spcPct val="0"/>
              </a:spcAft>
            </a:pPr>
            <a:r>
              <a:rPr lang="ru-RU" sz="1200" b="1" dirty="0" smtClean="0">
                <a:solidFill>
                  <a:srgbClr val="333333"/>
                </a:solidFill>
                <a:latin typeface="Arial" pitchFamily="34" charset="0"/>
                <a:cs typeface="Arial" pitchFamily="34" charset="0"/>
              </a:rPr>
              <a:t>Настройка параметров инструментов группы «Фигура»</a:t>
            </a:r>
            <a:endParaRPr lang="ru-RU" sz="1200" dirty="0" smtClean="0">
              <a:latin typeface="Arial" pitchFamily="34" charset="0"/>
              <a:cs typeface="Arial" pitchFamily="34" charset="0"/>
            </a:endParaRPr>
          </a:p>
          <a:p>
            <a:pPr lvl="0" eaLnBrk="0" fontAlgn="base" hangingPunct="0">
              <a:spcBef>
                <a:spcPct val="0"/>
              </a:spcBef>
              <a:spcAft>
                <a:spcPct val="0"/>
              </a:spcAft>
            </a:pPr>
            <a:r>
              <a:rPr lang="ru-RU" sz="1200" dirty="0" smtClean="0">
                <a:solidFill>
                  <a:srgbClr val="333333"/>
                </a:solidFill>
                <a:latin typeface="Arial" pitchFamily="34" charset="0"/>
                <a:cs typeface="Arial" pitchFamily="34" charset="0"/>
              </a:rPr>
              <a:t>На панели параметров инструментов группы «Фигура» можно задать следующие настройки:</a:t>
            </a:r>
            <a:endParaRPr lang="ru-RU" sz="1200" dirty="0" smtClean="0">
              <a:latin typeface="Arial" pitchFamily="34" charset="0"/>
              <a:cs typeface="Arial" pitchFamily="34" charset="0"/>
            </a:endParaRPr>
          </a:p>
          <a:p>
            <a:pPr lvl="0" eaLnBrk="0" fontAlgn="base" hangingPunct="0">
              <a:spcBef>
                <a:spcPct val="0"/>
              </a:spcBef>
              <a:spcAft>
                <a:spcPct val="0"/>
              </a:spcAft>
              <a:buFontTx/>
              <a:buChar char="•"/>
            </a:pPr>
            <a:r>
              <a:rPr lang="ru-RU" sz="1200" b="1" dirty="0" smtClean="0">
                <a:solidFill>
                  <a:srgbClr val="333333"/>
                </a:solidFill>
                <a:latin typeface="Arial" pitchFamily="34" charset="0"/>
                <a:cs typeface="Arial" pitchFamily="34" charset="0"/>
              </a:rPr>
              <a:t>Режим</a:t>
            </a:r>
            <a:r>
              <a:rPr lang="ru-RU" sz="1200" dirty="0" smtClean="0">
                <a:solidFill>
                  <a:srgbClr val="333333"/>
                </a:solidFill>
                <a:latin typeface="Arial" pitchFamily="34" charset="0"/>
                <a:cs typeface="Arial" pitchFamily="34" charset="0"/>
              </a:rPr>
              <a:t>: задайте режим для инструмента «Фигура» — </a:t>
            </a:r>
            <a:r>
              <a:rPr lang="ru-RU" sz="1200" b="1" dirty="0" smtClean="0">
                <a:solidFill>
                  <a:srgbClr val="333333"/>
                </a:solidFill>
                <a:latin typeface="Arial" pitchFamily="34" charset="0"/>
                <a:cs typeface="Arial" pitchFamily="34" charset="0"/>
              </a:rPr>
              <a:t>Фигура, Контур</a:t>
            </a:r>
            <a:r>
              <a:rPr lang="ru-RU" sz="1200" dirty="0" smtClean="0">
                <a:solidFill>
                  <a:srgbClr val="333333"/>
                </a:solidFill>
                <a:latin typeface="Arial" pitchFamily="34" charset="0"/>
                <a:cs typeface="Arial" pitchFamily="34" charset="0"/>
              </a:rPr>
              <a:t> и </a:t>
            </a:r>
            <a:r>
              <a:rPr lang="ru-RU" sz="1200" b="1" dirty="0" smtClean="0">
                <a:solidFill>
                  <a:srgbClr val="333333"/>
                </a:solidFill>
                <a:latin typeface="Arial" pitchFamily="34" charset="0"/>
                <a:cs typeface="Arial" pitchFamily="34" charset="0"/>
              </a:rPr>
              <a:t>Пиксели</a:t>
            </a:r>
            <a:r>
              <a:rPr lang="ru-RU" sz="1200" dirty="0" smtClean="0">
                <a:solidFill>
                  <a:srgbClr val="333333"/>
                </a:solidFill>
                <a:latin typeface="Arial" pitchFamily="34" charset="0"/>
                <a:cs typeface="Arial" pitchFamily="34" charset="0"/>
              </a:rPr>
              <a:t>.</a:t>
            </a:r>
          </a:p>
          <a:p>
            <a:pPr lvl="0" eaLnBrk="0" fontAlgn="base" hangingPunct="0">
              <a:spcBef>
                <a:spcPct val="0"/>
              </a:spcBef>
              <a:spcAft>
                <a:spcPct val="0"/>
              </a:spcAft>
              <a:buFontTx/>
              <a:buChar char="•"/>
            </a:pPr>
            <a:r>
              <a:rPr lang="ru-RU" sz="1200" b="1" dirty="0" smtClean="0">
                <a:solidFill>
                  <a:srgbClr val="333333"/>
                </a:solidFill>
                <a:latin typeface="Arial" pitchFamily="34" charset="0"/>
                <a:cs typeface="Arial" pitchFamily="34" charset="0"/>
              </a:rPr>
              <a:t>Заливка</a:t>
            </a:r>
            <a:r>
              <a:rPr lang="ru-RU" sz="1200" dirty="0" smtClean="0">
                <a:solidFill>
                  <a:srgbClr val="333333"/>
                </a:solidFill>
                <a:latin typeface="Arial" pitchFamily="34" charset="0"/>
                <a:cs typeface="Arial" pitchFamily="34" charset="0"/>
              </a:rPr>
              <a:t>: выберите цвет заливки фигуры.</a:t>
            </a:r>
          </a:p>
          <a:p>
            <a:pPr lvl="0" eaLnBrk="0" fontAlgn="base" hangingPunct="0">
              <a:spcBef>
                <a:spcPct val="0"/>
              </a:spcBef>
              <a:spcAft>
                <a:spcPct val="0"/>
              </a:spcAft>
              <a:buFontTx/>
              <a:buChar char="•"/>
            </a:pPr>
            <a:r>
              <a:rPr lang="ru-RU" sz="1200" b="1" dirty="0" smtClean="0">
                <a:solidFill>
                  <a:srgbClr val="333333"/>
                </a:solidFill>
                <a:latin typeface="Arial" pitchFamily="34" charset="0"/>
                <a:cs typeface="Arial" pitchFamily="34" charset="0"/>
              </a:rPr>
              <a:t>Обводка</a:t>
            </a:r>
            <a:r>
              <a:rPr lang="ru-RU" sz="1200" dirty="0" smtClean="0">
                <a:solidFill>
                  <a:srgbClr val="333333"/>
                </a:solidFill>
                <a:latin typeface="Arial" pitchFamily="34" charset="0"/>
                <a:cs typeface="Arial" pitchFamily="34" charset="0"/>
              </a:rPr>
              <a:t>: выберите цвет, ширину и тип обводки фигуры.</a:t>
            </a:r>
          </a:p>
          <a:p>
            <a:pPr lvl="0" eaLnBrk="0" fontAlgn="base" hangingPunct="0">
              <a:spcBef>
                <a:spcPct val="0"/>
              </a:spcBef>
              <a:spcAft>
                <a:spcPct val="0"/>
              </a:spcAft>
              <a:buFontTx/>
              <a:buChar char="•"/>
            </a:pPr>
            <a:r>
              <a:rPr lang="ru-RU" sz="1200" b="1" dirty="0" smtClean="0">
                <a:solidFill>
                  <a:srgbClr val="333333"/>
                </a:solidFill>
                <a:latin typeface="Arial" pitchFamily="34" charset="0"/>
                <a:cs typeface="Arial" pitchFamily="34" charset="0"/>
              </a:rPr>
              <a:t>Ш и В</a:t>
            </a:r>
            <a:r>
              <a:rPr lang="ru-RU" sz="1200" dirty="0" smtClean="0">
                <a:solidFill>
                  <a:srgbClr val="333333"/>
                </a:solidFill>
                <a:latin typeface="Arial" pitchFamily="34" charset="0"/>
                <a:cs typeface="Arial" pitchFamily="34" charset="0"/>
              </a:rPr>
              <a:t>: вручную задайте ширину и высоту фигуры.</a:t>
            </a:r>
          </a:p>
          <a:p>
            <a:pPr lvl="0" eaLnBrk="0" fontAlgn="base" hangingPunct="0">
              <a:spcBef>
                <a:spcPct val="0"/>
              </a:spcBef>
              <a:spcAft>
                <a:spcPct val="0"/>
              </a:spcAft>
              <a:buFontTx/>
              <a:buChar char="•"/>
            </a:pPr>
            <a:r>
              <a:rPr lang="ru-RU" sz="1200" b="1" dirty="0" smtClean="0">
                <a:solidFill>
                  <a:srgbClr val="333333"/>
                </a:solidFill>
                <a:latin typeface="Arial" pitchFamily="34" charset="0"/>
                <a:cs typeface="Arial" pitchFamily="34" charset="0"/>
              </a:rPr>
              <a:t>Операции с контуром</a:t>
            </a:r>
            <a:r>
              <a:rPr lang="ru-RU" sz="1200" dirty="0" smtClean="0">
                <a:solidFill>
                  <a:srgbClr val="333333"/>
                </a:solidFill>
                <a:latin typeface="Arial" pitchFamily="34" charset="0"/>
                <a:cs typeface="Arial" pitchFamily="34" charset="0"/>
              </a:rPr>
              <a:t>: используйте операции с контуром для настройки взаимодействия фигур друг с другом.</a:t>
            </a:r>
            <a:r>
              <a:rPr lang="ru-RU" sz="1400" dirty="0" smtClean="0">
                <a:solidFill>
                  <a:srgbClr val="333333"/>
                </a:solidFill>
                <a:latin typeface="Arial" pitchFamily="34" charset="0"/>
                <a:cs typeface="Arial" pitchFamily="34" charset="0"/>
              </a:rPr>
              <a:t/>
            </a:r>
            <a:br>
              <a:rPr lang="ru-RU" sz="1400" dirty="0" smtClean="0">
                <a:solidFill>
                  <a:srgbClr val="333333"/>
                </a:solidFill>
                <a:latin typeface="Arial" pitchFamily="34" charset="0"/>
                <a:cs typeface="Arial" pitchFamily="34" charset="0"/>
              </a:rPr>
            </a:br>
            <a:endParaRPr lang="ru-RU" sz="1400" dirty="0" smtClean="0">
              <a:solidFill>
                <a:srgbClr val="333333"/>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132" y="-163525"/>
            <a:ext cx="5015634" cy="1537216"/>
          </a:xfrm>
          <a:prstGeom prst="rect">
            <a:avLst/>
          </a:prstGeom>
        </p:spPr>
        <p:txBody>
          <a:bodyPr vert="horz" wrap="square" lIns="0" tIns="16510" rIns="0" bIns="0" rtlCol="0">
            <a:spAutoFit/>
          </a:bodyPr>
          <a:lstStyle/>
          <a:p>
            <a:pPr marL="12700" marR="5080" algn="ctr">
              <a:lnSpc>
                <a:spcPct val="240600"/>
              </a:lnSpc>
            </a:pPr>
            <a:r>
              <a:rPr lang="ru-RU" dirty="0" smtClean="0"/>
              <a:t>Геометрические фигуры в </a:t>
            </a:r>
            <a:r>
              <a:rPr lang="en-US" dirty="0" smtClean="0"/>
              <a:t>Photoshop</a:t>
            </a:r>
            <a:r>
              <a:rPr lang="ru-RU" dirty="0" smtClean="0"/>
              <a:t/>
            </a:r>
            <a:br>
              <a:rPr lang="ru-RU" dirty="0" smtClean="0"/>
            </a:br>
            <a:endParaRPr lang="en-US" dirty="0" smtClean="0"/>
          </a:p>
        </p:txBody>
      </p:sp>
      <p:pic>
        <p:nvPicPr>
          <p:cNvPr id="2050" name="Picture 2"/>
          <p:cNvPicPr>
            <a:picLocks noChangeAspect="1" noChangeArrowheads="1"/>
          </p:cNvPicPr>
          <p:nvPr/>
        </p:nvPicPr>
        <p:blipFill>
          <a:blip r:embed="rId2"/>
          <a:srcRect r="41311" b="89655"/>
          <a:stretch>
            <a:fillRect/>
          </a:stretch>
        </p:blipFill>
        <p:spPr bwMode="auto">
          <a:xfrm>
            <a:off x="168256" y="550855"/>
            <a:ext cx="5500726" cy="440058"/>
          </a:xfrm>
          <a:prstGeom prst="rect">
            <a:avLst/>
          </a:prstGeom>
          <a:noFill/>
          <a:ln w="9525">
            <a:noFill/>
            <a:miter lim="800000"/>
            <a:headEnd/>
            <a:tailEnd/>
          </a:ln>
          <a:effectLst/>
        </p:spPr>
      </p:pic>
      <p:sp>
        <p:nvSpPr>
          <p:cNvPr id="2051" name="Rectangle 3"/>
          <p:cNvSpPr>
            <a:spLocks noChangeArrowheads="1"/>
          </p:cNvSpPr>
          <p:nvPr/>
        </p:nvSpPr>
        <p:spPr bwMode="auto">
          <a:xfrm>
            <a:off x="239694" y="1050921"/>
            <a:ext cx="5286412" cy="1910759"/>
          </a:xfrm>
          <a:prstGeom prst="rect">
            <a:avLst/>
          </a:prstGeom>
          <a:solidFill>
            <a:srgbClr val="FFFFFF"/>
          </a:solidFill>
          <a:ln w="9525">
            <a:noFill/>
            <a:miter lim="800000"/>
            <a:headEnd/>
            <a:tailEnd/>
          </a:ln>
          <a:effectLst/>
        </p:spPr>
        <p:txBody>
          <a:bodyPr vert="horz" wrap="square" lIns="0" tIns="0" rIns="0" bIns="6348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200" b="1" i="0" u="none" strike="noStrike" cap="none" normalizeH="0" baseline="0" dirty="0" smtClean="0">
                <a:ln>
                  <a:noFill/>
                </a:ln>
                <a:solidFill>
                  <a:srgbClr val="333333"/>
                </a:solidFill>
                <a:effectLst/>
                <a:latin typeface="Arial" pitchFamily="34" charset="0"/>
                <a:cs typeface="Arial" pitchFamily="34" charset="0"/>
              </a:rPr>
              <a:t>Выравнивание контура</a:t>
            </a:r>
            <a:r>
              <a:rPr kumimoji="0" lang="ru-RU" sz="1200" b="0" i="0" u="none" strike="noStrike" cap="none" normalizeH="0" baseline="0" dirty="0" smtClean="0">
                <a:ln>
                  <a:noFill/>
                </a:ln>
                <a:solidFill>
                  <a:srgbClr val="333333"/>
                </a:solidFill>
                <a:effectLst/>
                <a:latin typeface="Arial" pitchFamily="34" charset="0"/>
                <a:cs typeface="Arial" pitchFamily="34" charset="0"/>
              </a:rPr>
              <a:t>: используйте этот параметр для выравнивания и распределения компонентов фигуры.</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200" b="1" i="0" u="none" strike="noStrike" cap="none" normalizeH="0" baseline="0" dirty="0" smtClean="0">
                <a:ln>
                  <a:noFill/>
                </a:ln>
                <a:solidFill>
                  <a:srgbClr val="333333"/>
                </a:solidFill>
                <a:effectLst/>
                <a:latin typeface="Arial" pitchFamily="34" charset="0"/>
                <a:cs typeface="Arial" pitchFamily="34" charset="0"/>
              </a:rPr>
              <a:t>Упорядочение контура</a:t>
            </a:r>
            <a:r>
              <a:rPr kumimoji="0" lang="ru-RU" sz="1200" b="0" i="0" u="none" strike="noStrike" cap="none" normalizeH="0" baseline="0" dirty="0" smtClean="0">
                <a:ln>
                  <a:noFill/>
                </a:ln>
                <a:solidFill>
                  <a:srgbClr val="333333"/>
                </a:solidFill>
                <a:effectLst/>
                <a:latin typeface="Arial" pitchFamily="34" charset="0"/>
                <a:cs typeface="Arial" pitchFamily="34" charset="0"/>
              </a:rPr>
              <a:t>: используйте этот параметр для настройки порядка расположения создаваемых фигур.</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200" b="1" i="0" u="none" strike="noStrike" cap="none" normalizeH="0" baseline="0" dirty="0" smtClean="0">
                <a:ln>
                  <a:noFill/>
                </a:ln>
                <a:solidFill>
                  <a:srgbClr val="333333"/>
                </a:solidFill>
                <a:effectLst/>
                <a:latin typeface="Arial" pitchFamily="34" charset="0"/>
                <a:cs typeface="Arial" pitchFamily="34" charset="0"/>
              </a:rPr>
              <a:t>Дополнительные параметры фигур и контуров</a:t>
            </a:r>
            <a:r>
              <a:rPr kumimoji="0" lang="ru-RU" sz="1200" b="0" i="0" u="none" strike="noStrike" cap="none" normalizeH="0" baseline="0" dirty="0" smtClean="0">
                <a:ln>
                  <a:noFill/>
                </a:ln>
                <a:solidFill>
                  <a:srgbClr val="333333"/>
                </a:solidFill>
                <a:effectLst/>
                <a:latin typeface="Arial" pitchFamily="34" charset="0"/>
                <a:cs typeface="Arial" pitchFamily="34" charset="0"/>
              </a:rPr>
              <a:t>: щелкните значок шестеренки для доступа к дополнительным параметрам фигур и контуров, чтобы задать такие атрибуты, как ширина и цвет отображаемого на экране контура, и параметры соблюдения пропорций при рисовании фигур.</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rgbClr val="333333"/>
              </a:solidFill>
              <a:effectLst/>
              <a:latin typeface="inherit"/>
              <a:cs typeface="Arial" pitchFamily="34" charset="0"/>
            </a:endParaRPr>
          </a:p>
        </p:txBody>
      </p:sp>
      <p:pic>
        <p:nvPicPr>
          <p:cNvPr id="2052" name="Picture 4" descr="https://helpx.adobe.com/content/dam/ps-shape-tool-options.png"/>
          <p:cNvPicPr>
            <a:picLocks noChangeAspect="1" noChangeArrowheads="1"/>
          </p:cNvPicPr>
          <p:nvPr/>
        </p:nvPicPr>
        <p:blipFill>
          <a:blip r:embed="rId3"/>
          <a:srcRect/>
          <a:stretch>
            <a:fillRect/>
          </a:stretch>
        </p:blipFill>
        <p:spPr bwMode="auto">
          <a:xfrm>
            <a:off x="5970588" y="730250"/>
            <a:ext cx="190500" cy="17145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132" y="-163525"/>
            <a:ext cx="5015634" cy="1537216"/>
          </a:xfrm>
          <a:prstGeom prst="rect">
            <a:avLst/>
          </a:prstGeom>
        </p:spPr>
        <p:txBody>
          <a:bodyPr vert="horz" wrap="square" lIns="0" tIns="16510" rIns="0" bIns="0" rtlCol="0">
            <a:spAutoFit/>
          </a:bodyPr>
          <a:lstStyle/>
          <a:p>
            <a:pPr marL="12700" marR="5080" algn="ctr">
              <a:lnSpc>
                <a:spcPct val="240600"/>
              </a:lnSpc>
            </a:pPr>
            <a:r>
              <a:rPr lang="ru-RU" dirty="0" smtClean="0"/>
              <a:t>Геометрические фигуры в </a:t>
            </a:r>
            <a:r>
              <a:rPr lang="en-US" dirty="0" smtClean="0"/>
              <a:t>Photoshop</a:t>
            </a:r>
            <a:r>
              <a:rPr lang="ru-RU" dirty="0" smtClean="0"/>
              <a:t/>
            </a:r>
            <a:br>
              <a:rPr lang="ru-RU" dirty="0" smtClean="0"/>
            </a:br>
            <a:endParaRPr lang="en-US" dirty="0" smtClean="0"/>
          </a:p>
        </p:txBody>
      </p:sp>
      <p:pic>
        <p:nvPicPr>
          <p:cNvPr id="2050" name="Picture 2"/>
          <p:cNvPicPr>
            <a:picLocks noChangeAspect="1" noChangeArrowheads="1"/>
          </p:cNvPicPr>
          <p:nvPr/>
        </p:nvPicPr>
        <p:blipFill>
          <a:blip r:embed="rId2"/>
          <a:srcRect r="41311" b="89655"/>
          <a:stretch>
            <a:fillRect/>
          </a:stretch>
        </p:blipFill>
        <p:spPr bwMode="auto">
          <a:xfrm>
            <a:off x="168256" y="550855"/>
            <a:ext cx="5500726" cy="440058"/>
          </a:xfrm>
          <a:prstGeom prst="rect">
            <a:avLst/>
          </a:prstGeom>
          <a:noFill/>
          <a:ln w="9525">
            <a:noFill/>
            <a:miter lim="800000"/>
            <a:headEnd/>
            <a:tailEnd/>
          </a:ln>
          <a:effectLst/>
        </p:spPr>
      </p:pic>
      <p:pic>
        <p:nvPicPr>
          <p:cNvPr id="2052" name="Picture 4" descr="https://helpx.adobe.com/content/dam/ps-shape-tool-options.png"/>
          <p:cNvPicPr>
            <a:picLocks noChangeAspect="1" noChangeArrowheads="1"/>
          </p:cNvPicPr>
          <p:nvPr/>
        </p:nvPicPr>
        <p:blipFill>
          <a:blip r:embed="rId3"/>
          <a:srcRect/>
          <a:stretch>
            <a:fillRect/>
          </a:stretch>
        </p:blipFill>
        <p:spPr bwMode="auto">
          <a:xfrm>
            <a:off x="5970588" y="730250"/>
            <a:ext cx="190500" cy="171450"/>
          </a:xfrm>
          <a:prstGeom prst="rect">
            <a:avLst/>
          </a:prstGeom>
          <a:noFill/>
        </p:spPr>
      </p:pic>
      <p:sp>
        <p:nvSpPr>
          <p:cNvPr id="15361" name="Rectangle 1"/>
          <p:cNvSpPr>
            <a:spLocks noChangeArrowheads="1"/>
          </p:cNvSpPr>
          <p:nvPr/>
        </p:nvSpPr>
        <p:spPr bwMode="auto">
          <a:xfrm>
            <a:off x="168256" y="1122359"/>
            <a:ext cx="5072098" cy="1292662"/>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333333"/>
                </a:solidFill>
                <a:effectLst/>
                <a:latin typeface="Arial" pitchFamily="34" charset="0"/>
                <a:cs typeface="Arial" pitchFamily="34" charset="0"/>
              </a:rPr>
              <a:t>Рисование произвольной фигуры</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333333"/>
                </a:solidFill>
                <a:effectLst/>
                <a:latin typeface="Arial" pitchFamily="34" charset="0"/>
                <a:cs typeface="Arial" pitchFamily="34" charset="0"/>
              </a:rPr>
              <a:t>Рисовать произвольные фигуры можно, выбрав фигуры в раскрывающейся панели «Произвольная фигура». Можно также сохранить фигуру или контур и использовать их в дальнейшем как произвольную фигуру.</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rgbClr val="333333"/>
              </a:solidFill>
              <a:effectLst/>
              <a:latin typeface="inherit"/>
              <a:cs typeface="Arial" pitchFamily="34" charset="0"/>
            </a:endParaRPr>
          </a:p>
        </p:txBody>
      </p:sp>
      <p:pic>
        <p:nvPicPr>
          <p:cNvPr id="15362" name="Picture 2" descr="https://helpx.adobe.com/content/dam/help/icons/P_CustomShape_Lg_N.png"/>
          <p:cNvPicPr>
            <a:picLocks noChangeAspect="1" noChangeArrowheads="1"/>
          </p:cNvPicPr>
          <p:nvPr/>
        </p:nvPicPr>
        <p:blipFill>
          <a:blip r:embed="rId4"/>
          <a:srcRect/>
          <a:stretch>
            <a:fillRect/>
          </a:stretch>
        </p:blipFill>
        <p:spPr bwMode="auto">
          <a:xfrm>
            <a:off x="3529013" y="-319088"/>
            <a:ext cx="209550" cy="17145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132" y="-163525"/>
            <a:ext cx="5015634" cy="1537216"/>
          </a:xfrm>
          <a:prstGeom prst="rect">
            <a:avLst/>
          </a:prstGeom>
        </p:spPr>
        <p:txBody>
          <a:bodyPr vert="horz" wrap="square" lIns="0" tIns="16510" rIns="0" bIns="0" rtlCol="0">
            <a:spAutoFit/>
          </a:bodyPr>
          <a:lstStyle/>
          <a:p>
            <a:pPr marL="12700" marR="5080" algn="ctr">
              <a:lnSpc>
                <a:spcPct val="240600"/>
              </a:lnSpc>
            </a:pPr>
            <a:r>
              <a:rPr lang="ru-RU" dirty="0" smtClean="0"/>
              <a:t>Геометрические фигуры в </a:t>
            </a:r>
            <a:r>
              <a:rPr lang="en-US" dirty="0" smtClean="0"/>
              <a:t>Photoshop</a:t>
            </a:r>
            <a:r>
              <a:rPr lang="ru-RU" dirty="0" smtClean="0"/>
              <a:t/>
            </a:r>
            <a:br>
              <a:rPr lang="ru-RU" dirty="0" smtClean="0"/>
            </a:br>
            <a:endParaRPr lang="en-US" dirty="0" smtClean="0"/>
          </a:p>
        </p:txBody>
      </p:sp>
      <p:sp>
        <p:nvSpPr>
          <p:cNvPr id="6" name="Прямоугольник 5"/>
          <p:cNvSpPr/>
          <p:nvPr/>
        </p:nvSpPr>
        <p:spPr>
          <a:xfrm>
            <a:off x="168256" y="567194"/>
            <a:ext cx="5429288" cy="523220"/>
          </a:xfrm>
          <a:prstGeom prst="rect">
            <a:avLst/>
          </a:prstGeom>
        </p:spPr>
        <p:txBody>
          <a:bodyPr wrap="square">
            <a:spAutoFit/>
          </a:bodyPr>
          <a:lstStyle/>
          <a:p>
            <a:r>
              <a:rPr lang="ru-RU" sz="1400" dirty="0" smtClean="0">
                <a:latin typeface="Arial" pitchFamily="34" charset="0"/>
                <a:cs typeface="Arial" pitchFamily="34" charset="0"/>
              </a:rPr>
              <a:t>Также в </a:t>
            </a:r>
            <a:r>
              <a:rPr lang="en-US" sz="1400" dirty="0" err="1" smtClean="0">
                <a:latin typeface="Arial" pitchFamily="34" charset="0"/>
                <a:cs typeface="Arial" pitchFamily="34" charset="0"/>
              </a:rPr>
              <a:t>photoshop</a:t>
            </a:r>
            <a:r>
              <a:rPr lang="en-US" sz="1400" dirty="0" smtClean="0">
                <a:latin typeface="Arial" pitchFamily="34" charset="0"/>
                <a:cs typeface="Arial" pitchFamily="34" charset="0"/>
              </a:rPr>
              <a:t> </a:t>
            </a:r>
            <a:r>
              <a:rPr lang="ru-RU" sz="1400" dirty="0" smtClean="0">
                <a:latin typeface="Arial" pitchFamily="34" charset="0"/>
                <a:cs typeface="Arial" pitchFamily="34" charset="0"/>
              </a:rPr>
              <a:t>используются элементы векторной графики.</a:t>
            </a:r>
          </a:p>
          <a:p>
            <a:r>
              <a:rPr lang="ru-RU" sz="1400" dirty="0" smtClean="0">
                <a:latin typeface="Arial" pitchFamily="34" charset="0"/>
                <a:cs typeface="Arial" pitchFamily="34" charset="0"/>
              </a:rPr>
              <a:t>Инструмент векторной графики называется ПЕРО</a:t>
            </a:r>
            <a:endParaRPr lang="ru-RU" sz="1400" dirty="0">
              <a:latin typeface="Arial" pitchFamily="34" charset="0"/>
              <a:cs typeface="Arial" pitchFamily="34" charset="0"/>
            </a:endParaRPr>
          </a:p>
        </p:txBody>
      </p:sp>
      <p:pic>
        <p:nvPicPr>
          <p:cNvPr id="17409" name="Picture 1"/>
          <p:cNvPicPr>
            <a:picLocks noChangeAspect="1" noChangeArrowheads="1"/>
          </p:cNvPicPr>
          <p:nvPr/>
        </p:nvPicPr>
        <p:blipFill>
          <a:blip r:embed="rId2"/>
          <a:srcRect r="68771" b="84922"/>
          <a:stretch>
            <a:fillRect/>
          </a:stretch>
        </p:blipFill>
        <p:spPr bwMode="auto">
          <a:xfrm>
            <a:off x="168257" y="1122359"/>
            <a:ext cx="2286016" cy="785818"/>
          </a:xfrm>
          <a:prstGeom prst="rect">
            <a:avLst/>
          </a:prstGeom>
          <a:noFill/>
          <a:ln w="9525">
            <a:noFill/>
            <a:miter lim="800000"/>
            <a:headEnd/>
            <a:tailEnd/>
          </a:ln>
          <a:effectLst/>
        </p:spPr>
      </p:pic>
      <p:pic>
        <p:nvPicPr>
          <p:cNvPr id="17410" name="Picture 2"/>
          <p:cNvPicPr>
            <a:picLocks noChangeAspect="1" noChangeArrowheads="1"/>
          </p:cNvPicPr>
          <p:nvPr/>
        </p:nvPicPr>
        <p:blipFill>
          <a:blip r:embed="rId3"/>
          <a:srcRect t="41721" r="65486" b="17573"/>
          <a:stretch>
            <a:fillRect/>
          </a:stretch>
        </p:blipFill>
        <p:spPr bwMode="auto">
          <a:xfrm>
            <a:off x="2525710" y="1122359"/>
            <a:ext cx="3071834" cy="20368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132" y="-163525"/>
            <a:ext cx="5015634" cy="1537216"/>
          </a:xfrm>
          <a:prstGeom prst="rect">
            <a:avLst/>
          </a:prstGeom>
        </p:spPr>
        <p:txBody>
          <a:bodyPr vert="horz" wrap="square" lIns="0" tIns="16510" rIns="0" bIns="0" rtlCol="0">
            <a:spAutoFit/>
          </a:bodyPr>
          <a:lstStyle/>
          <a:p>
            <a:pPr marL="12700" marR="5080" algn="ctr">
              <a:lnSpc>
                <a:spcPct val="240600"/>
              </a:lnSpc>
            </a:pPr>
            <a:r>
              <a:rPr lang="ru-RU" dirty="0" smtClean="0"/>
              <a:t>Геометрические фигуры в </a:t>
            </a:r>
            <a:r>
              <a:rPr lang="en-US" dirty="0" smtClean="0"/>
              <a:t>Photoshop</a:t>
            </a:r>
            <a:r>
              <a:rPr lang="ru-RU" dirty="0" smtClean="0"/>
              <a:t/>
            </a:r>
            <a:br>
              <a:rPr lang="ru-RU" dirty="0" smtClean="0"/>
            </a:br>
            <a:endParaRPr lang="en-US" dirty="0" smtClean="0"/>
          </a:p>
        </p:txBody>
      </p:sp>
      <p:pic>
        <p:nvPicPr>
          <p:cNvPr id="17410" name="Picture 2"/>
          <p:cNvPicPr>
            <a:picLocks noChangeAspect="1" noChangeArrowheads="1"/>
          </p:cNvPicPr>
          <p:nvPr/>
        </p:nvPicPr>
        <p:blipFill>
          <a:blip r:embed="rId2"/>
          <a:srcRect l="2408" t="54570" r="76642" b="31153"/>
          <a:stretch>
            <a:fillRect/>
          </a:stretch>
        </p:blipFill>
        <p:spPr bwMode="auto">
          <a:xfrm>
            <a:off x="96818" y="550855"/>
            <a:ext cx="2071702" cy="1000132"/>
          </a:xfrm>
          <a:prstGeom prst="rect">
            <a:avLst/>
          </a:prstGeom>
          <a:noFill/>
          <a:ln w="9525">
            <a:noFill/>
            <a:miter lim="800000"/>
            <a:headEnd/>
            <a:tailEnd/>
          </a:ln>
          <a:effectLst/>
        </p:spPr>
      </p:pic>
      <p:sp>
        <p:nvSpPr>
          <p:cNvPr id="7" name="Прямоугольник 6"/>
          <p:cNvSpPr/>
          <p:nvPr/>
        </p:nvSpPr>
        <p:spPr>
          <a:xfrm>
            <a:off x="382570" y="1550987"/>
            <a:ext cx="5214974" cy="1600438"/>
          </a:xfrm>
          <a:prstGeom prst="rect">
            <a:avLst/>
          </a:prstGeom>
        </p:spPr>
        <p:txBody>
          <a:bodyPr wrap="square">
            <a:spAutoFit/>
          </a:bodyPr>
          <a:lstStyle/>
          <a:p>
            <a:pPr fontAlgn="base"/>
            <a:r>
              <a:rPr lang="ru-RU" sz="1400" b="1" dirty="0" smtClean="0">
                <a:latin typeface="Arial" pitchFamily="34" charset="0"/>
                <a:cs typeface="Arial" pitchFamily="34" charset="0"/>
              </a:rPr>
              <a:t>Перо.</a:t>
            </a:r>
            <a:r>
              <a:rPr lang="ru-RU" sz="1400" dirty="0" smtClean="0">
                <a:latin typeface="Arial" pitchFamily="34" charset="0"/>
                <a:cs typeface="Arial" pitchFamily="34" charset="0"/>
              </a:rPr>
              <a:t> Инструмент позволяет создавать векторные контуры на основе нарисованных на холсте опорных точек. Вы ставите точки, перо рисует линии. Границы контура легко меняются. Впрочем, об этом инструменте мы будем говорить всю оставшуюся часть статьи.</a:t>
            </a:r>
          </a:p>
          <a:p>
            <a:pPr fontAlgn="base"/>
            <a:r>
              <a:rPr lang="ru-RU" sz="1400" b="1" dirty="0" smtClean="0">
                <a:latin typeface="Arial" pitchFamily="34" charset="0"/>
                <a:cs typeface="Arial" pitchFamily="34" charset="0"/>
              </a:rPr>
              <a:t>Свободное перо.</a:t>
            </a:r>
            <a:r>
              <a:rPr lang="ru-RU" sz="1400" dirty="0" smtClean="0">
                <a:latin typeface="Arial" pitchFamily="34" charset="0"/>
                <a:cs typeface="Arial" pitchFamily="34" charset="0"/>
              </a:rPr>
              <a:t> Создаёт контур на основе нарисованных вами от руки уже не точек, а линий.</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1136</TotalTime>
  <Words>206</Words>
  <Application>Microsoft Office PowerPoint</Application>
  <PresentationFormat>Произвольный</PresentationFormat>
  <Paragraphs>40</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Office Theme</vt:lpstr>
      <vt:lpstr>Информатика  и ИТ</vt:lpstr>
      <vt:lpstr>Задание для самостоятельной работы</vt:lpstr>
      <vt:lpstr>Геометрические фигуры в Photoshop </vt:lpstr>
      <vt:lpstr>Геометрические фигуры в Photoshop </vt:lpstr>
      <vt:lpstr>Геометрические фигуры в Photoshop </vt:lpstr>
      <vt:lpstr>Геометрические фигуры в Photoshop </vt:lpstr>
      <vt:lpstr>Геометрические фигуры в Photoshop </vt:lpstr>
      <vt:lpstr>Геометрические фигуры в Photoshop </vt:lpstr>
      <vt:lpstr>Геометрические фигуры в Photoshop </vt:lpstr>
      <vt:lpstr>Геометрические фигуры в Photoshop </vt:lpstr>
      <vt:lpstr>Задание для самостоятельной работы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acer</cp:lastModifiedBy>
  <cp:revision>119</cp:revision>
  <dcterms:created xsi:type="dcterms:W3CDTF">2020-04-13T08:05:16Z</dcterms:created>
  <dcterms:modified xsi:type="dcterms:W3CDTF">2020-12-13T19:22:16Z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