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540.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578.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509.xml" ContentType="application/vnd.openxmlformats-officedocument.presentationml.slideLayout+xml"/>
  <Override PartName="/ppt/slideLayouts/slideLayout556.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Layouts/slideLayout534.xml" ContentType="application/vnd.openxmlformats-officedocument.presentationml.slideLayout+xml"/>
  <Override PartName="/ppt/slideLayouts/slideLayout581.xml" ContentType="application/vnd.openxmlformats-officedocument.presentationml.slideLayout+xml"/>
  <Override PartName="/ppt/theme/theme10.xml" ContentType="application/vnd.openxmlformats-officedocument.theme+xml"/>
  <Override PartName="/ppt/slides/slide19.xml" ContentType="application/vnd.openxmlformats-officedocument.presentationml.slide+xml"/>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512.xml" ContentType="application/vnd.openxmlformats-officedocument.presentationml.slideLayout+xml"/>
  <Default Extension="png" ContentType="image/png"/>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slideLayouts/slideLayout496.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528.xml" ContentType="application/vnd.openxmlformats-officedocument.presentationml.slideLayout+xml"/>
  <Override PartName="/ppt/slideLayouts/slideLayout575.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06.xml" ContentType="application/vnd.openxmlformats-officedocument.presentationml.slideLayout+xml"/>
  <Override PartName="/ppt/slideLayouts/slideLayout553.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531.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493.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569.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slideLayouts/slideLayout547.xml" ContentType="application/vnd.openxmlformats-officedocument.presentationml.slideLayout+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Layouts/slideLayout525.xml" ContentType="application/vnd.openxmlformats-officedocument.presentationml.slideLayout+xml"/>
  <Override PartName="/ppt/slideLayouts/slideLayout572.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slideLayouts/slideLayout550.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588.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43.xml" ContentType="application/vnd.openxmlformats-officedocument.presentationml.slideLayout+xml"/>
  <Override PartName="/ppt/slideLayouts/slideLayout490.xml" ContentType="application/vnd.openxmlformats-officedocument.presentationml.slideLayout+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Layouts/slideLayout519.xml" ContentType="application/vnd.openxmlformats-officedocument.presentationml.slideLayout+xml"/>
  <Override PartName="/ppt/slideLayouts/slideLayout566.xml" ContentType="application/vnd.openxmlformats-officedocument.presentationml.slideLayout+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theme/theme9.xml" ContentType="application/vnd.openxmlformats-officedocument.theme+xml"/>
  <Override PartName="/ppt/slideLayouts/slideLayout544.xml" ContentType="application/vnd.openxmlformats-officedocument.presentationml.slideLayout+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459.xml" ContentType="application/vnd.openxmlformats-officedocument.presentationml.slideLayout+xml"/>
  <Override PartName="/ppt/slideLayouts/slideLayout522.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361.xml" ContentType="application/vnd.openxmlformats-officedocument.presentationml.slideLayout+xml"/>
  <Override PartName="/ppt/slideLayouts/slideLayout500.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53.xml" ContentType="application/vnd.openxmlformats-officedocument.presentationml.slideLayout+xml"/>
  <Override PartName="/ppt/slideLayouts/slideLayout437.xml" ContentType="application/vnd.openxmlformats-officedocument.presentationml.slideLayout+xml"/>
  <Override PartName="/ppt/slideLayouts/slideLayout484.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62.xml" ContentType="application/vnd.openxmlformats-officedocument.presentationml.slideLayout+xml"/>
  <Override PartName="/ppt/slides/slide10.xml" ContentType="application/vnd.openxmlformats-officedocument.presentationml.slide+xml"/>
  <Override PartName="/ppt/slideLayouts/slideLayout31.xml" ContentType="application/vnd.openxmlformats-officedocument.presentationml.slideLayout+xml"/>
  <Override PartName="/ppt/slideLayouts/slideLayout207.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slideLayouts/slideLayout440.xml" ContentType="application/vnd.openxmlformats-officedocument.presentationml.slideLayout+xml"/>
  <Override PartName="/ppt/slideLayouts/slideLayout538.xml" ContentType="application/vnd.openxmlformats-officedocument.presentationml.slideLayout+xml"/>
  <Override PartName="/ppt/slideLayouts/slideLayout585.xml" ContentType="application/vnd.openxmlformats-officedocument.presentationml.slideLayou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516.xml" ContentType="application/vnd.openxmlformats-officedocument.presentationml.slideLayout+xml"/>
  <Override PartName="/ppt/slideLayouts/slideLayout563.xml" ContentType="application/vnd.openxmlformats-officedocument.presentationml.slideLayout+xml"/>
  <Override PartName="/ppt/slideLayouts/slideLayout69.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theme/theme6.xml" ContentType="application/vnd.openxmlformats-officedocument.theme+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478.xml" ContentType="application/vnd.openxmlformats-officedocument.presentationml.slideLayout+xml"/>
  <Override PartName="/ppt/slideLayouts/slideLayout541.xml" ContentType="application/vnd.openxmlformats-officedocument.presentationml.slideLayout+xml"/>
  <Override PartName="/ppt/slides/slide26.xml" ContentType="application/vnd.openxmlformats-officedocument.presentationml.slide+xml"/>
  <Override PartName="/ppt/slideLayouts/slideLayout47.xml" ContentType="application/vnd.openxmlformats-officedocument.presentationml.slideLayout+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172.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434.xml" ContentType="application/vnd.openxmlformats-officedocument.presentationml.slideLayout+xml"/>
  <Override PartName="/ppt/slideLayouts/slideLayout481.xml" ContentType="application/vnd.openxmlformats-officedocument.presentationml.slideLayout+xml"/>
  <Override PartName="/ppt/slideLayouts/slideLayout579.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73.xml" ContentType="application/vnd.openxmlformats-officedocument.presentationml.slideLayout+xml"/>
  <Override PartName="/ppt/slideLayouts/slideLayout557.xml" ContentType="application/vnd.openxmlformats-officedocument.presentationml.slideLayout+xml"/>
  <Override PartName="/ppt/slideMasters/slideMaster9.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slideLayouts/slideLayout546.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slideLayouts/slideLayout535.xml" ContentType="application/vnd.openxmlformats-officedocument.presentationml.slideLayout+xml"/>
  <Override PartName="/ppt/slideLayouts/slideLayout582.xml" ContentType="application/vnd.openxmlformats-officedocument.presentationml.slideLayou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ppt/slideLayouts/slideLayout524.xml" ContentType="application/vnd.openxmlformats-officedocument.presentationml.slideLayout+xml"/>
  <Override PartName="/ppt/slideLayouts/slideLayout571.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497.xml" ContentType="application/vnd.openxmlformats-officedocument.presentationml.slideLayout+xml"/>
  <Override PartName="/ppt/slideLayouts/slideLayout502.xml" ContentType="application/vnd.openxmlformats-officedocument.presentationml.slideLayout+xml"/>
  <Override PartName="/ppt/slideLayouts/slideLayout513.xml" ContentType="application/vnd.openxmlformats-officedocument.presentationml.slideLayout+xml"/>
  <Override PartName="/ppt/slideLayouts/slideLayout560.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theme/theme3.xml" ContentType="application/vnd.openxmlformats-officedocument.theme+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442.xml" ContentType="application/vnd.openxmlformats-officedocument.presentationml.slideLayout+xml"/>
  <Override PartName="/ppt/slideLayouts/slideLayout529.xml" ContentType="application/vnd.openxmlformats-officedocument.presentationml.slideLayout+xml"/>
  <Override PartName="/ppt/slideLayouts/slideLayout576.xml" ContentType="application/vnd.openxmlformats-officedocument.presentationml.slideLayout+xml"/>
  <Override PartName="/ppt/slideLayouts/slideLayout587.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Layouts/slideLayout518.xml" ContentType="application/vnd.openxmlformats-officedocument.presentationml.slideLayout+xml"/>
  <Override PartName="/ppt/slideLayouts/slideLayout565.xml" ContentType="application/vnd.openxmlformats-officedocument.presentationml.slideLayout+xml"/>
  <Override PartName="/ppt/slideMasters/slideMaster6.xml" ContentType="application/vnd.openxmlformats-officedocument.presentationml.slideMaster+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theme/theme8.xml" ContentType="application/vnd.openxmlformats-officedocument.theme+xml"/>
  <Override PartName="/ppt/slideLayouts/slideLayout507.xml" ContentType="application/vnd.openxmlformats-officedocument.presentationml.slideLayout+xml"/>
  <Override PartName="/ppt/slideLayouts/slideLayout554.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532.xml" ContentType="application/vnd.openxmlformats-officedocument.presentationml.slideLayout+xml"/>
  <Override PartName="/ppt/slideLayouts/slideLayout543.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slideLayouts/slideLayout521.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510.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slideLayouts/slideLayout483.xml" ContentType="application/vnd.openxmlformats-officedocument.presentationml.slideLayout+xml"/>
  <Override PartName="/ppt/slideLayouts/slideLayout494.xml" ContentType="application/vnd.openxmlformats-officedocument.presentationml.slideLayout+xml"/>
  <Default Extension="jpeg" ContentType="image/jpeg"/>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548.xml" ContentType="application/vnd.openxmlformats-officedocument.presentationml.slideLayout+xml"/>
  <Override PartName="/ppt/slideLayouts/slideLayout559.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slideLayouts/slideLayout537.xml" ContentType="application/vnd.openxmlformats-officedocument.presentationml.slideLayout+xml"/>
  <Override PartName="/ppt/slideLayouts/slideLayout584.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Layouts/slideLayout526.xml" ContentType="application/vnd.openxmlformats-officedocument.presentationml.slideLayout+xml"/>
  <Override PartName="/ppt/slideLayouts/slideLayout573.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Layouts/slideLayout499.xml" ContentType="application/vnd.openxmlformats-officedocument.presentationml.slideLayout+xml"/>
  <Override PartName="/ppt/slideLayouts/slideLayout504.xml" ContentType="application/vnd.openxmlformats-officedocument.presentationml.slideLayout+xml"/>
  <Override PartName="/ppt/slideLayouts/slideLayout515.xml" ContentType="application/vnd.openxmlformats-officedocument.presentationml.slideLayout+xml"/>
  <Override PartName="/ppt/slideLayouts/slideLayout551.xml" ContentType="application/vnd.openxmlformats-officedocument.presentationml.slideLayout+xml"/>
  <Override PartName="/ppt/slideLayouts/slideLayout562.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slideLayouts/slideLayout491.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567.xml" ContentType="application/vnd.openxmlformats-officedocument.presentationml.slideLayout+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slideLayouts/slideLayout545.xml" ContentType="application/vnd.openxmlformats-officedocument.presentationml.slide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Layouts/slideLayout523.xml" ContentType="application/vnd.openxmlformats-officedocument.presentationml.slideLayout+xml"/>
  <Override PartName="/ppt/slideLayouts/slideLayout570.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539.xml" ContentType="application/vnd.openxmlformats-officedocument.presentationml.slideLayout+xml"/>
  <Override PartName="/ppt/slideLayouts/slideLayout586.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slideLayouts/slideLayout517.xml" ContentType="application/vnd.openxmlformats-officedocument.presentationml.slideLayout+xml"/>
  <Override PartName="/ppt/slideLayouts/slideLayout564.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theme/theme7.xml" ContentType="application/vnd.openxmlformats-officedocument.theme+xml"/>
  <Override PartName="/ppt/slideLayouts/slideLayout542.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Layouts/slideLayout520.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Layouts/slideLayout558.xml" ContentType="application/vnd.openxmlformats-officedocument.presentationml.slideLayout+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536.xml" ContentType="application/vnd.openxmlformats-officedocument.presentationml.slideLayout+xml"/>
  <Override PartName="/ppt/slideLayouts/slideLayout583.xml" ContentType="application/vnd.openxmlformats-officedocument.presentationml.slideLayout+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514.xml" ContentType="application/vnd.openxmlformats-officedocument.presentationml.slideLayout+xml"/>
  <Override PartName="/ppt/slideLayouts/slideLayout561.xml" ContentType="application/vnd.openxmlformats-officedocument.presentationml.slideLayout+xml"/>
  <Override PartName="/ppt/slideLayouts/slideLayout67.xml" ContentType="application/vnd.openxmlformats-officedocument.presentationml.slideLayout+xml"/>
  <Override PartName="/ppt/slideLayouts/slideLayout167.xml" ContentType="application/vnd.openxmlformats-officedocument.presentationml.slideLayout+xml"/>
  <Override PartName="/ppt/theme/theme4.xml" ContentType="application/vnd.openxmlformats-officedocument.theme+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577.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Layouts/slideLayout508.xml" ContentType="application/vnd.openxmlformats-officedocument.presentationml.slideLayout+xml"/>
  <Override PartName="/ppt/slideLayouts/slideLayout555.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slideLayouts/slideLayout533.xml" ContentType="application/vnd.openxmlformats-officedocument.presentationml.slideLayout+xml"/>
  <Override PartName="/ppt/slideLayouts/slideLayout580.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slideLayouts/slideLayout448.xml" ContentType="application/vnd.openxmlformats-officedocument.presentationml.slideLayout+xml"/>
  <Override PartName="/ppt/slideLayouts/slideLayout495.xml" ContentType="application/vnd.openxmlformats-officedocument.presentationml.slideLayout+xml"/>
  <Override PartName="/ppt/slideLayouts/slideLayout511.xml" ContentType="application/vnd.openxmlformats-officedocument.presentationml.slideLayout+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473.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549.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527.xml" ContentType="application/vnd.openxmlformats-officedocument.presentationml.slideLayout+xml"/>
  <Override PartName="/ppt/slideLayouts/slideLayout574.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05.xml" ContentType="application/vnd.openxmlformats-officedocument.presentationml.slideLayout+xml"/>
  <Override PartName="/ppt/slideLayouts/slideLayout552.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slideLayouts/slideLayout530.xml" ContentType="application/vnd.openxmlformats-officedocument.presentationml.slideLayout+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s/slide15.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300.xml" ContentType="application/vnd.openxmlformats-officedocument.presentationml.slideLayout+xml"/>
  <Override PartName="/ppt/slideLayouts/slideLayout445.xml" ContentType="application/vnd.openxmlformats-officedocument.presentationml.slideLayout+xml"/>
  <Override PartName="/ppt/slideLayouts/slideLayout492.xml" ContentType="application/vnd.openxmlformats-officedocument.presentationml.slideLayout+xml"/>
  <Override PartName="/ppt/slideLayouts/slideLayout237.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Layouts/slideLayout568.xml" ContentType="application/vnd.openxmlformats-officedocument.presentationml.slideLayout+xml"/>
  <Default Extension="wdp" ContentType="image/vnd.ms-photo"/>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7"/>
  </p:notesMasterIdLst>
  <p:sldIdLst>
    <p:sldId id="1356" r:id="rId11"/>
    <p:sldId id="1419" r:id="rId12"/>
    <p:sldId id="1418" r:id="rId13"/>
    <p:sldId id="1402" r:id="rId14"/>
    <p:sldId id="1421" r:id="rId15"/>
    <p:sldId id="1422" r:id="rId16"/>
    <p:sldId id="1420" r:id="rId17"/>
    <p:sldId id="1428" r:id="rId18"/>
    <p:sldId id="1429" r:id="rId19"/>
    <p:sldId id="1414" r:id="rId20"/>
    <p:sldId id="1423" r:id="rId21"/>
    <p:sldId id="1424" r:id="rId22"/>
    <p:sldId id="1425" r:id="rId23"/>
    <p:sldId id="1426" r:id="rId24"/>
    <p:sldId id="1427" r:id="rId25"/>
    <p:sldId id="1431" r:id="rId26"/>
    <p:sldId id="1415" r:id="rId27"/>
    <p:sldId id="1432" r:id="rId28"/>
    <p:sldId id="1433" r:id="rId29"/>
    <p:sldId id="1438" r:id="rId30"/>
    <p:sldId id="1437" r:id="rId31"/>
    <p:sldId id="1434" r:id="rId32"/>
    <p:sldId id="1435" r:id="rId33"/>
    <p:sldId id="1436" r:id="rId34"/>
    <p:sldId id="1430" r:id="rId35"/>
    <p:sldId id="1439" r:id="rId36"/>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Font" id="{01319F16-3CEB-44B1-837A-5DFE664B1540}">
          <p14:sldIdLst>
            <p14:sldId id="1356"/>
            <p14:sldId id="1419"/>
            <p14:sldId id="1418"/>
            <p14:sldId id="1402"/>
            <p14:sldId id="1421"/>
            <p14:sldId id="1422"/>
            <p14:sldId id="1420"/>
            <p14:sldId id="1428"/>
            <p14:sldId id="1429"/>
            <p14:sldId id="1414"/>
            <p14:sldId id="1423"/>
            <p14:sldId id="1424"/>
            <p14:sldId id="1425"/>
            <p14:sldId id="1426"/>
            <p14:sldId id="1427"/>
            <p14:sldId id="1431"/>
            <p14:sldId id="1415"/>
            <p14:sldId id="1432"/>
            <p14:sldId id="1433"/>
            <p14:sldId id="1438"/>
            <p14:sldId id="1437"/>
            <p14:sldId id="1434"/>
            <p14:sldId id="1435"/>
            <p14:sldId id="1436"/>
            <p14:sldId id="1430"/>
            <p14:sldId id="1439"/>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B2B2B2"/>
    <a:srgbClr val="FFCCCC"/>
    <a:srgbClr val="FF6699"/>
    <a:srgbClr val="FF99FF"/>
    <a:srgbClr val="DDDDDD"/>
    <a:srgbClr val="FFFFFF"/>
    <a:srgbClr val="808080"/>
    <a:srgbClr val="5F5F5F"/>
    <a:srgbClr val="C0C0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64" autoAdjust="0"/>
    <p:restoredTop sz="95491" autoAdjust="0"/>
  </p:normalViewPr>
  <p:slideViewPr>
    <p:cSldViewPr snapToObjects="1">
      <p:cViewPr varScale="1">
        <p:scale>
          <a:sx n="107" d="100"/>
          <a:sy n="107" d="100"/>
        </p:scale>
        <p:origin x="-90" y="-612"/>
      </p:cViewPr>
      <p:guideLst>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xmlns=""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xmlns=""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5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xmlns=""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slide" Target="slide24.xml"/><Relationship Id="rId7"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slide" Target="slide22.xml"/><Relationship Id="rId5" Type="http://schemas.openxmlformats.org/officeDocument/2006/relationships/slide" Target="slide23.xml"/><Relationship Id="rId4" Type="http://schemas.openxmlformats.org/officeDocument/2006/relationships/slide" Target="slide21.xml"/></Relationships>
</file>

<file path=ppt/slides/_rels/slide21.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17.xml"/><Relationship Id="rId2" Type="http://schemas.openxmlformats.org/officeDocument/2006/relationships/slide" Target="slide5.xml"/><Relationship Id="rId1" Type="http://schemas.openxmlformats.org/officeDocument/2006/relationships/slideLayout" Target="../slideLayouts/slideLayout67.xml"/><Relationship Id="rId6" Type="http://schemas.openxmlformats.org/officeDocument/2006/relationships/image" Target="../media/image5.jpeg"/><Relationship Id="rId5" Type="http://schemas.openxmlformats.org/officeDocument/2006/relationships/slide" Target="slide8.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 Target="slide11.xml"/><Relationship Id="rId7" Type="http://schemas.openxmlformats.org/officeDocument/2006/relationships/image" Target="../media/image8.png"/><Relationship Id="rId2" Type="http://schemas.openxmlformats.org/officeDocument/2006/relationships/slide" Target="slide10.xml"/><Relationship Id="rId1" Type="http://schemas.openxmlformats.org/officeDocument/2006/relationships/slideLayout" Target="../slideLayouts/slideLayout67.xml"/><Relationship Id="rId6" Type="http://schemas.openxmlformats.org/officeDocument/2006/relationships/slide" Target="slide17.xml"/><Relationship Id="rId5" Type="http://schemas.openxmlformats.org/officeDocument/2006/relationships/slide" Target="slide13.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 xmlns:a16="http://schemas.microsoft.com/office/drawing/2014/main" id="{96789AA7-9596-4F83-89FD-AEC28EE179F1}"/>
              </a:ext>
            </a:extLst>
          </p:cNvPr>
          <p:cNvSpPr txBox="1"/>
          <p:nvPr/>
        </p:nvSpPr>
        <p:spPr>
          <a:xfrm>
            <a:off x="1511924" y="2025111"/>
            <a:ext cx="5346091" cy="2112676"/>
          </a:xfrm>
          <a:prstGeom prst="rect">
            <a:avLst/>
          </a:prstGeom>
        </p:spPr>
        <p:txBody>
          <a:bodyPr vert="horz" wrap="square" lIns="0" tIns="22144" rIns="0" bIns="0" rtlCol="0">
            <a:spAutoFit/>
          </a:bodyPr>
          <a:lstStyle/>
          <a:p>
            <a:pPr marL="29189">
              <a:lnSpc>
                <a:spcPts val="3099"/>
              </a:lnSpc>
              <a:spcBef>
                <a:spcPts val="175"/>
              </a:spcBef>
            </a:pPr>
            <a:r>
              <a:rPr lang="fr-FR" sz="4400" dirty="0">
                <a:solidFill>
                  <a:srgbClr val="C00000"/>
                </a:solidFill>
                <a:latin typeface="Arial"/>
                <a:cs typeface="Arial"/>
              </a:rPr>
              <a:t>Thème: </a:t>
            </a:r>
            <a:endParaRPr lang="fr-FR" sz="4400" dirty="0" smtClean="0">
              <a:solidFill>
                <a:srgbClr val="C00000"/>
              </a:solidFill>
              <a:latin typeface="Arial"/>
              <a:cs typeface="Arial"/>
            </a:endParaRPr>
          </a:p>
          <a:p>
            <a:pPr marL="29189">
              <a:lnSpc>
                <a:spcPts val="3099"/>
              </a:lnSpc>
              <a:spcBef>
                <a:spcPts val="175"/>
              </a:spcBef>
            </a:pPr>
            <a:r>
              <a:rPr lang="fr-FR" sz="4400" dirty="0" smtClean="0">
                <a:solidFill>
                  <a:srgbClr val="C00000"/>
                </a:solidFill>
                <a:latin typeface="Arial"/>
                <a:cs typeface="Arial"/>
              </a:rPr>
              <a:t> </a:t>
            </a:r>
          </a:p>
          <a:p>
            <a:pPr marL="29189">
              <a:lnSpc>
                <a:spcPts val="3099"/>
              </a:lnSpc>
              <a:spcBef>
                <a:spcPts val="175"/>
              </a:spcBef>
            </a:pPr>
            <a:r>
              <a:rPr lang="fr-FR" sz="4400" b="1" dirty="0" smtClean="0">
                <a:solidFill>
                  <a:srgbClr val="FF0000"/>
                </a:solidFill>
                <a:latin typeface="Arial"/>
                <a:cs typeface="Arial"/>
              </a:rPr>
              <a:t>L’économie  </a:t>
            </a:r>
            <a:r>
              <a:rPr lang="fr-FR" sz="4400" b="1" dirty="0">
                <a:solidFill>
                  <a:srgbClr val="FF0000"/>
                </a:solidFill>
                <a:latin typeface="Arial"/>
                <a:cs typeface="Arial"/>
              </a:rPr>
              <a:t>de  </a:t>
            </a:r>
            <a:r>
              <a:rPr lang="fr-FR" sz="4400" b="1" dirty="0" smtClean="0">
                <a:solidFill>
                  <a:srgbClr val="FF0000"/>
                </a:solidFill>
                <a:latin typeface="Arial"/>
                <a:cs typeface="Arial"/>
              </a:rPr>
              <a:t>la</a:t>
            </a:r>
          </a:p>
          <a:p>
            <a:pPr marL="29189">
              <a:lnSpc>
                <a:spcPts val="3099"/>
              </a:lnSpc>
              <a:spcBef>
                <a:spcPts val="175"/>
              </a:spcBef>
            </a:pPr>
            <a:endParaRPr lang="fr-FR" sz="4400" b="1" dirty="0" smtClean="0">
              <a:solidFill>
                <a:srgbClr val="FF0000"/>
              </a:solidFill>
              <a:latin typeface="Arial"/>
              <a:cs typeface="Arial"/>
            </a:endParaRPr>
          </a:p>
          <a:p>
            <a:pPr marL="29189">
              <a:lnSpc>
                <a:spcPts val="3099"/>
              </a:lnSpc>
              <a:spcBef>
                <a:spcPts val="175"/>
              </a:spcBef>
            </a:pPr>
            <a:r>
              <a:rPr lang="fr-FR" sz="4400" b="1" dirty="0" smtClean="0">
                <a:solidFill>
                  <a:srgbClr val="FF0000"/>
                </a:solidFill>
                <a:latin typeface="Arial"/>
                <a:cs typeface="Arial"/>
              </a:rPr>
              <a:t>  </a:t>
            </a:r>
            <a:r>
              <a:rPr lang="fr-FR" sz="4400" b="1" dirty="0">
                <a:solidFill>
                  <a:srgbClr val="FF0000"/>
                </a:solidFill>
                <a:latin typeface="Arial"/>
                <a:cs typeface="Arial"/>
              </a:rPr>
              <a:t>France</a:t>
            </a:r>
            <a:endParaRPr sz="4400" b="1" dirty="0">
              <a:solidFill>
                <a:srgbClr val="FF0000"/>
              </a:solidFill>
              <a:latin typeface="Arial"/>
              <a:cs typeface="Aria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695715" y="1983317"/>
            <a:ext cx="545620" cy="107902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695715" y="3328580"/>
            <a:ext cx="545620" cy="107902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7455853" y="361576"/>
            <a:ext cx="95735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7315768" y="361576"/>
            <a:ext cx="1097437" cy="957235"/>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FF6699"/>
          </a:solidFill>
          <a:ln w="30481">
            <a:solidFill>
              <a:srgbClr val="FEFEFE"/>
            </a:solidFill>
          </a:ln>
        </p:spPr>
        <p:txBody>
          <a:bodyPr wrap="square" lIns="0" tIns="0" rIns="0" bIns="0" rtlCol="0"/>
          <a:lstStyle/>
          <a:p>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7380736" y="553015"/>
            <a:ext cx="967497" cy="574353"/>
          </a:xfrm>
          <a:prstGeom prst="rect">
            <a:avLst/>
          </a:prstGeom>
        </p:spPr>
        <p:txBody>
          <a:bodyPr vert="horz" wrap="square" lIns="0" tIns="25165" rIns="0" bIns="0" rtlCol="0">
            <a:spAutoFit/>
          </a:bodyPr>
          <a:lstStyle/>
          <a:p>
            <a:pPr>
              <a:spcBef>
                <a:spcPts val="198"/>
              </a:spcBef>
            </a:pPr>
            <a:r>
              <a:rPr lang="fr-FR" sz="3600" b="1" spc="16" dirty="0">
                <a:solidFill>
                  <a:srgbClr val="FEFEFE"/>
                </a:solidFill>
                <a:latin typeface="Arial"/>
                <a:cs typeface="Arial"/>
              </a:rPr>
              <a:t>11-e</a:t>
            </a:r>
            <a:endParaRPr sz="3600" dirty="0">
              <a:latin typeface="Arial"/>
              <a:cs typeface="Arial"/>
            </a:endParaRPr>
          </a:p>
        </p:txBody>
      </p:sp>
      <p:pic>
        <p:nvPicPr>
          <p:cNvPr id="11" name="Рисунок 10"/>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4628" b="89902" l="10000" r="90000"/>
                    </a14:imgEffect>
                    <a14:imgEffect>
                      <a14:brightnessContrast bright="-20000" contrast="40000"/>
                    </a14:imgEffect>
                  </a14:imgLayer>
                </a14:imgProps>
              </a:ext>
              <a:ext uri="{28A0092B-C50C-407E-A947-70E740481C1C}">
                <a14:useLocalDpi xmlns:a14="http://schemas.microsoft.com/office/drawing/2010/main" xmlns="" val="0"/>
              </a:ext>
            </a:extLst>
          </a:blip>
          <a:srcRect l="16643" t="4500" r="20813" b="10889"/>
          <a:stretch/>
        </p:blipFill>
        <p:spPr>
          <a:xfrm>
            <a:off x="6335018" y="1497881"/>
            <a:ext cx="2743511" cy="3636770"/>
          </a:xfrm>
          <a:prstGeom prst="rect">
            <a:avLst/>
          </a:prstGeom>
        </p:spPr>
      </p:pic>
    </p:spTree>
    <p:extLst>
      <p:ext uri="{BB962C8B-B14F-4D97-AF65-F5344CB8AC3E}">
        <p14:creationId xmlns:p14="http://schemas.microsoft.com/office/powerpoint/2010/main" xmlns=""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hlinkClick r:id="rId2" action="ppaction://hlinksldjump"/>
          </p:cNvPr>
          <p:cNvSpPr/>
          <p:nvPr/>
        </p:nvSpPr>
        <p:spPr>
          <a:xfrm>
            <a:off x="539552"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3" name="Управляющая кнопка: назад 2">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extBox 4"/>
          <p:cNvSpPr txBox="1"/>
          <p:nvPr/>
        </p:nvSpPr>
        <p:spPr>
          <a:xfrm>
            <a:off x="1295636" y="296154"/>
            <a:ext cx="7524836" cy="646331"/>
          </a:xfrm>
          <a:prstGeom prst="rect">
            <a:avLst/>
          </a:prstGeom>
          <a:noFill/>
        </p:spPr>
        <p:txBody>
          <a:bodyPr wrap="square" rtlCol="0">
            <a:spAutoFit/>
          </a:bodyPr>
          <a:lstStyle/>
          <a:p>
            <a:r>
              <a:rPr lang="ru-RU" dirty="0" smtClean="0"/>
              <a:t>С</a:t>
            </a:r>
            <a:r>
              <a:rPr lang="fr-FR" dirty="0" smtClean="0"/>
              <a:t>omment  vous  avez  compris  le  titre  de  la  leçon?  Interprétez  et  développez  ce  thème.</a:t>
            </a:r>
            <a:endParaRPr lang="ru-RU" dirty="0"/>
          </a:p>
        </p:txBody>
      </p:sp>
      <p:sp>
        <p:nvSpPr>
          <p:cNvPr id="6" name="TextBox 5"/>
          <p:cNvSpPr txBox="1"/>
          <p:nvPr/>
        </p:nvSpPr>
        <p:spPr>
          <a:xfrm>
            <a:off x="520171" y="1203598"/>
            <a:ext cx="8300301" cy="830997"/>
          </a:xfrm>
          <a:prstGeom prst="rect">
            <a:avLst/>
          </a:prstGeom>
          <a:noFill/>
        </p:spPr>
        <p:txBody>
          <a:bodyPr wrap="square" rtlCol="0">
            <a:spAutoFit/>
          </a:bodyPr>
          <a:lstStyle/>
          <a:p>
            <a:r>
              <a:rPr lang="en-US" sz="1600" dirty="0" err="1" smtClean="0"/>
              <a:t>Économiser</a:t>
            </a:r>
            <a:r>
              <a:rPr lang="en-US" sz="1600" dirty="0" smtClean="0"/>
              <a:t>  </a:t>
            </a:r>
            <a:r>
              <a:rPr lang="en-US" sz="1600" dirty="0" err="1" smtClean="0"/>
              <a:t>veut</a:t>
            </a:r>
            <a:r>
              <a:rPr lang="en-US" sz="1600" dirty="0" smtClean="0"/>
              <a:t>  dire  faire  un  usage  </a:t>
            </a:r>
            <a:r>
              <a:rPr lang="en-US" sz="1600" dirty="0" err="1" smtClean="0"/>
              <a:t>modéré</a:t>
            </a:r>
            <a:r>
              <a:rPr lang="en-US" sz="1600" dirty="0" smtClean="0"/>
              <a:t>,  ne  pas  </a:t>
            </a:r>
            <a:r>
              <a:rPr lang="en-US" sz="1600" dirty="0" err="1" smtClean="0"/>
              <a:t>dépenser</a:t>
            </a:r>
            <a:r>
              <a:rPr lang="en-US" sz="1600" dirty="0" smtClean="0"/>
              <a:t>  beaucoup.  </a:t>
            </a:r>
            <a:endParaRPr lang="en-US" sz="1600" dirty="0"/>
          </a:p>
          <a:p>
            <a:r>
              <a:rPr lang="en-US" sz="1600" dirty="0" err="1" smtClean="0"/>
              <a:t>Ça</a:t>
            </a:r>
            <a:r>
              <a:rPr lang="en-US" sz="1600" dirty="0" smtClean="0"/>
              <a:t>  </a:t>
            </a:r>
            <a:r>
              <a:rPr lang="en-US" sz="1600" dirty="0" err="1" smtClean="0"/>
              <a:t>sert</a:t>
            </a:r>
            <a:r>
              <a:rPr lang="en-US" sz="1600" dirty="0" smtClean="0"/>
              <a:t>  à  </a:t>
            </a:r>
            <a:r>
              <a:rPr lang="en-US" sz="1600" dirty="0" err="1" smtClean="0"/>
              <a:t>être</a:t>
            </a:r>
            <a:r>
              <a:rPr lang="en-US" sz="1600" dirty="0" smtClean="0"/>
              <a:t>  plus  </a:t>
            </a:r>
            <a:r>
              <a:rPr lang="en-US" sz="1600" dirty="0" err="1" smtClean="0"/>
              <a:t>modeste</a:t>
            </a:r>
            <a:r>
              <a:rPr lang="en-US" sz="1600" dirty="0" smtClean="0"/>
              <a:t>,  </a:t>
            </a:r>
            <a:r>
              <a:rPr lang="en-US" sz="1600" dirty="0" err="1" smtClean="0"/>
              <a:t>moins</a:t>
            </a:r>
            <a:r>
              <a:rPr lang="en-US" sz="1600" dirty="0" smtClean="0"/>
              <a:t>  </a:t>
            </a:r>
            <a:r>
              <a:rPr lang="en-US" sz="1600" dirty="0" err="1" smtClean="0"/>
              <a:t>dépenseur</a:t>
            </a:r>
            <a:r>
              <a:rPr lang="en-US" sz="1600" dirty="0" smtClean="0"/>
              <a:t>.  Si  on  </a:t>
            </a:r>
            <a:r>
              <a:rPr lang="en-US" sz="1600" dirty="0" err="1" smtClean="0"/>
              <a:t>économise</a:t>
            </a:r>
            <a:r>
              <a:rPr lang="en-US" sz="1600" dirty="0" smtClean="0"/>
              <a:t>,  on  </a:t>
            </a:r>
            <a:r>
              <a:rPr lang="en-US" sz="1600" dirty="0" err="1" smtClean="0"/>
              <a:t>peut</a:t>
            </a:r>
            <a:r>
              <a:rPr lang="en-US" sz="1600" dirty="0" smtClean="0"/>
              <a:t>  </a:t>
            </a:r>
            <a:r>
              <a:rPr lang="en-US" sz="1600" dirty="0" err="1" smtClean="0"/>
              <a:t>gagner</a:t>
            </a:r>
            <a:r>
              <a:rPr lang="en-US" sz="1600" dirty="0" smtClean="0"/>
              <a:t>  plus,  </a:t>
            </a:r>
            <a:r>
              <a:rPr lang="en-US" sz="1600" dirty="0" err="1" smtClean="0"/>
              <a:t>c’est</a:t>
            </a:r>
            <a:r>
              <a:rPr lang="en-US" sz="1600" dirty="0" smtClean="0"/>
              <a:t>  </a:t>
            </a:r>
            <a:r>
              <a:rPr lang="en-US" sz="1600" dirty="0" err="1" smtClean="0"/>
              <a:t>sûr</a:t>
            </a:r>
            <a:r>
              <a:rPr lang="en-US" sz="1600" dirty="0" smtClean="0"/>
              <a:t>.  </a:t>
            </a:r>
            <a:endParaRPr lang="ru-RU" sz="1600" dirty="0"/>
          </a:p>
        </p:txBody>
      </p:sp>
      <p:pic>
        <p:nvPicPr>
          <p:cNvPr id="7" name="Рисунок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808671" y="1923678"/>
            <a:ext cx="4193071" cy="2709804"/>
          </a:xfrm>
          <a:prstGeom prst="rect">
            <a:avLst/>
          </a:prstGeom>
        </p:spPr>
      </p:pic>
    </p:spTree>
    <p:extLst>
      <p:ext uri="{BB962C8B-B14F-4D97-AF65-F5344CB8AC3E}">
        <p14:creationId xmlns:p14="http://schemas.microsoft.com/office/powerpoint/2010/main" xmlns="" val="17493081"/>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hlinkClick r:id="rId2" action="ppaction://hlinksldjump"/>
          </p:cNvPr>
          <p:cNvSpPr/>
          <p:nvPr/>
        </p:nvSpPr>
        <p:spPr>
          <a:xfrm>
            <a:off x="611560"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ru-RU" sz="2900" kern="0" dirty="0">
                <a:solidFill>
                  <a:srgbClr val="FFFFFF"/>
                </a:solidFill>
                <a:latin typeface="Open Sans Light"/>
              </a:rPr>
              <a:t>2</a:t>
            </a:r>
            <a:endParaRPr lang="en-US" sz="2900" kern="0" dirty="0">
              <a:solidFill>
                <a:srgbClr val="FFFFFF"/>
              </a:solidFill>
              <a:latin typeface="Open Sans Light"/>
            </a:endParaRPr>
          </a:p>
        </p:txBody>
      </p:sp>
      <p:sp>
        <p:nvSpPr>
          <p:cNvPr id="3" name="Управляющая кнопка: назад 2">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extBox 4"/>
          <p:cNvSpPr txBox="1"/>
          <p:nvPr/>
        </p:nvSpPr>
        <p:spPr>
          <a:xfrm>
            <a:off x="1403648" y="317330"/>
            <a:ext cx="7452828" cy="923330"/>
          </a:xfrm>
          <a:prstGeom prst="rect">
            <a:avLst/>
          </a:prstGeom>
          <a:noFill/>
        </p:spPr>
        <p:txBody>
          <a:bodyPr wrap="square" rtlCol="0">
            <a:spAutoFit/>
          </a:bodyPr>
          <a:lstStyle/>
          <a:p>
            <a:r>
              <a:rPr lang="fr-FR" dirty="0" smtClean="0"/>
              <a:t>Construisez  le  cluster  du  mot  économie.  Faites  y  entrer  les  noms,  les  verbes,  les  adjectifs.  Choisissez-en  quelques-un  et  faites  des  phrases.</a:t>
            </a:r>
            <a:endParaRPr lang="ru-RU" dirty="0"/>
          </a:p>
        </p:txBody>
      </p:sp>
      <p:sp>
        <p:nvSpPr>
          <p:cNvPr id="6" name="Овал 5"/>
          <p:cNvSpPr/>
          <p:nvPr/>
        </p:nvSpPr>
        <p:spPr>
          <a:xfrm>
            <a:off x="1286634" y="2031690"/>
            <a:ext cx="2736304" cy="914400"/>
          </a:xfrm>
          <a:prstGeom prst="ellipse">
            <a:avLst/>
          </a:prstGeom>
          <a:solidFill>
            <a:srgbClr val="FFCC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t>économie</a:t>
            </a:r>
            <a:endParaRPr lang="ru-RU" dirty="0"/>
          </a:p>
        </p:txBody>
      </p:sp>
      <p:sp>
        <p:nvSpPr>
          <p:cNvPr id="7" name="TextBox 6"/>
          <p:cNvSpPr txBox="1"/>
          <p:nvPr/>
        </p:nvSpPr>
        <p:spPr>
          <a:xfrm>
            <a:off x="378979" y="1712300"/>
            <a:ext cx="1479892"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économiser</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TextBox 8"/>
          <p:cNvSpPr txBox="1"/>
          <p:nvPr/>
        </p:nvSpPr>
        <p:spPr>
          <a:xfrm>
            <a:off x="2312384" y="1556368"/>
            <a:ext cx="68480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fr-FR" dirty="0" smtClean="0">
                <a:solidFill>
                  <a:srgbClr val="FF0000"/>
                </a:solidFill>
              </a:rPr>
              <a:t>riche</a:t>
            </a:r>
            <a:endParaRPr lang="ru-RU" dirty="0">
              <a:solidFill>
                <a:srgbClr val="FF0000"/>
              </a:solidFill>
            </a:endParaRPr>
          </a:p>
        </p:txBody>
      </p:sp>
      <p:sp>
        <p:nvSpPr>
          <p:cNvPr id="10" name="TextBox 9"/>
          <p:cNvSpPr txBox="1"/>
          <p:nvPr/>
        </p:nvSpPr>
        <p:spPr>
          <a:xfrm>
            <a:off x="378979" y="2501042"/>
            <a:ext cx="889987" cy="369332"/>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fr-FR" dirty="0" smtClean="0"/>
              <a:t>pauvre</a:t>
            </a:r>
            <a:endParaRPr lang="ru-RU" dirty="0"/>
          </a:p>
        </p:txBody>
      </p:sp>
      <p:sp>
        <p:nvSpPr>
          <p:cNvPr id="11" name="TextBox 10"/>
          <p:cNvSpPr txBox="1"/>
          <p:nvPr/>
        </p:nvSpPr>
        <p:spPr>
          <a:xfrm>
            <a:off x="1418602" y="3120048"/>
            <a:ext cx="1197764" cy="369332"/>
          </a:xfrm>
          <a:prstGeom prst="rect">
            <a:avLst/>
          </a:prstGeom>
          <a:solidFill>
            <a:srgbClr val="B2B2B2"/>
          </a:solidFill>
        </p:spPr>
        <p:txBody>
          <a:bodyPr wrap="none" rtlCol="0">
            <a:spAutoFit/>
          </a:bodyPr>
          <a:lstStyle/>
          <a:p>
            <a:r>
              <a:rPr lang="fr-FR" dirty="0"/>
              <a:t>u</a:t>
            </a:r>
            <a:r>
              <a:rPr lang="fr-FR" dirty="0" smtClean="0"/>
              <a:t>n  usage</a:t>
            </a:r>
            <a:endParaRPr lang="ru-RU" dirty="0"/>
          </a:p>
        </p:txBody>
      </p:sp>
      <p:sp>
        <p:nvSpPr>
          <p:cNvPr id="12" name="TextBox 11"/>
          <p:cNvSpPr txBox="1"/>
          <p:nvPr/>
        </p:nvSpPr>
        <p:spPr>
          <a:xfrm>
            <a:off x="3455876" y="2946090"/>
            <a:ext cx="1146468" cy="369332"/>
          </a:xfrm>
          <a:prstGeom prst="rect">
            <a:avLst/>
          </a:prstGeom>
          <a:solidFill>
            <a:srgbClr val="000000"/>
          </a:solidFill>
        </p:spPr>
        <p:txBody>
          <a:bodyPr wrap="none" rtlCol="0">
            <a:spAutoFit/>
          </a:bodyPr>
          <a:lstStyle/>
          <a:p>
            <a:r>
              <a:rPr lang="fr-F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dépenser</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TextBox 12"/>
          <p:cNvSpPr txBox="1"/>
          <p:nvPr/>
        </p:nvSpPr>
        <p:spPr>
          <a:xfrm>
            <a:off x="3671900" y="1925700"/>
            <a:ext cx="1069524" cy="369332"/>
          </a:xfrm>
          <a:prstGeom prst="rect">
            <a:avLst/>
          </a:prstGeom>
          <a:solidFill>
            <a:srgbClr val="FFFF00"/>
          </a:solidFill>
        </p:spPr>
        <p:txBody>
          <a:bodyPr wrap="none" rtlCol="0">
            <a:spAutoFit/>
          </a:bodyPr>
          <a:lstStyle/>
          <a:p>
            <a:r>
              <a:rPr lang="fr-FR" dirty="0" smtClean="0"/>
              <a:t>modeste</a:t>
            </a:r>
            <a:endParaRPr lang="ru-RU" dirty="0"/>
          </a:p>
        </p:txBody>
      </p:sp>
      <p:sp>
        <p:nvSpPr>
          <p:cNvPr id="14" name="TextBox 13"/>
          <p:cNvSpPr txBox="1"/>
          <p:nvPr/>
        </p:nvSpPr>
        <p:spPr>
          <a:xfrm>
            <a:off x="5400092" y="1741034"/>
            <a:ext cx="3528392" cy="2031325"/>
          </a:xfrm>
          <a:prstGeom prst="rect">
            <a:avLst/>
          </a:prstGeom>
          <a:noFill/>
        </p:spPr>
        <p:txBody>
          <a:bodyPr wrap="square" rtlCol="0">
            <a:spAutoFit/>
          </a:bodyPr>
          <a:lstStyle/>
          <a:p>
            <a:r>
              <a:rPr lang="fr-FR" dirty="0" smtClean="0"/>
              <a:t>L’économie,  c’est   déposer  du  bien  et  en  profiter  quand  on  en  a  besoin.</a:t>
            </a:r>
          </a:p>
          <a:p>
            <a:r>
              <a:rPr lang="fr-FR" dirty="0" smtClean="0"/>
              <a:t>On  peut  gagner  si  on  économise  même  tout  petit  peu.   Comme  on  dit  « Pas  à  pas  on  va  loin ». </a:t>
            </a:r>
            <a:endParaRPr lang="ru-RU" dirty="0"/>
          </a:p>
        </p:txBody>
      </p:sp>
    </p:spTree>
    <p:extLst>
      <p:ext uri="{BB962C8B-B14F-4D97-AF65-F5344CB8AC3E}">
        <p14:creationId xmlns:p14="http://schemas.microsoft.com/office/powerpoint/2010/main" xmlns="" val="3870336736"/>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hlinkClick r:id="rId2" action="ppaction://hlinksldjump"/>
          </p:cNvPr>
          <p:cNvSpPr/>
          <p:nvPr/>
        </p:nvSpPr>
        <p:spPr>
          <a:xfrm>
            <a:off x="503548"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ru-RU" sz="2900" kern="0" dirty="0">
                <a:solidFill>
                  <a:srgbClr val="FFFFFF"/>
                </a:solidFill>
                <a:latin typeface="Open Sans Light"/>
              </a:rPr>
              <a:t>3</a:t>
            </a:r>
            <a:endParaRPr lang="en-US" sz="2900" kern="0" dirty="0">
              <a:solidFill>
                <a:srgbClr val="FFFFFF"/>
              </a:solidFill>
              <a:latin typeface="Open Sans Light"/>
            </a:endParaRPr>
          </a:p>
        </p:txBody>
      </p:sp>
      <p:sp>
        <p:nvSpPr>
          <p:cNvPr id="3" name="Управляющая кнопка: назад 2">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extBox 4"/>
          <p:cNvSpPr txBox="1"/>
          <p:nvPr/>
        </p:nvSpPr>
        <p:spPr>
          <a:xfrm>
            <a:off x="1295637" y="447514"/>
            <a:ext cx="7668852" cy="646331"/>
          </a:xfrm>
          <a:prstGeom prst="rect">
            <a:avLst/>
          </a:prstGeom>
          <a:noFill/>
        </p:spPr>
        <p:txBody>
          <a:bodyPr wrap="square" rtlCol="0">
            <a:spAutoFit/>
          </a:bodyPr>
          <a:lstStyle/>
          <a:p>
            <a:r>
              <a:rPr lang="fr-FR" dirty="0" smtClean="0"/>
              <a:t>Relisez  le  titre  de  la  leçon.   Comment  vous  pouvez  le  changer  autrement?  </a:t>
            </a:r>
            <a:endParaRPr lang="ru-RU" dirty="0"/>
          </a:p>
        </p:txBody>
      </p:sp>
      <p:sp>
        <p:nvSpPr>
          <p:cNvPr id="6" name="TextBox 5"/>
          <p:cNvSpPr txBox="1"/>
          <p:nvPr/>
        </p:nvSpPr>
        <p:spPr>
          <a:xfrm>
            <a:off x="841085" y="1347614"/>
            <a:ext cx="3583032" cy="1477328"/>
          </a:xfrm>
          <a:prstGeom prst="rect">
            <a:avLst/>
          </a:prstGeom>
          <a:noFill/>
        </p:spPr>
        <p:txBody>
          <a:bodyPr wrap="none" rtlCol="0">
            <a:spAutoFit/>
          </a:bodyPr>
          <a:lstStyle/>
          <a:p>
            <a:r>
              <a:rPr lang="en-US" dirty="0" err="1" smtClean="0"/>
              <a:t>Économiser</a:t>
            </a:r>
            <a:r>
              <a:rPr lang="en-US" dirty="0" smtClean="0"/>
              <a:t>  </a:t>
            </a:r>
            <a:r>
              <a:rPr lang="en-US" dirty="0" err="1" smtClean="0"/>
              <a:t>c’est</a:t>
            </a:r>
            <a:r>
              <a:rPr lang="en-US" dirty="0" smtClean="0"/>
              <a:t>  </a:t>
            </a:r>
            <a:r>
              <a:rPr lang="en-US" dirty="0" err="1" smtClean="0"/>
              <a:t>devenir</a:t>
            </a:r>
            <a:r>
              <a:rPr lang="en-US" dirty="0" smtClean="0"/>
              <a:t>  riche.</a:t>
            </a:r>
          </a:p>
          <a:p>
            <a:r>
              <a:rPr lang="en-US" dirty="0" err="1" smtClean="0"/>
              <a:t>Économiser</a:t>
            </a:r>
            <a:r>
              <a:rPr lang="en-US" dirty="0" smtClean="0"/>
              <a:t>  </a:t>
            </a:r>
            <a:r>
              <a:rPr lang="en-US" dirty="0" err="1" smtClean="0"/>
              <a:t>c’est</a:t>
            </a:r>
            <a:r>
              <a:rPr lang="en-US" dirty="0" smtClean="0"/>
              <a:t>  </a:t>
            </a:r>
            <a:r>
              <a:rPr lang="en-US" dirty="0" err="1" smtClean="0"/>
              <a:t>mieux</a:t>
            </a:r>
            <a:r>
              <a:rPr lang="en-US" dirty="0" smtClean="0"/>
              <a:t>.</a:t>
            </a:r>
          </a:p>
          <a:p>
            <a:r>
              <a:rPr lang="en-US" dirty="0" err="1" smtClean="0"/>
              <a:t>Économiser</a:t>
            </a:r>
            <a:r>
              <a:rPr lang="en-US" dirty="0" smtClean="0"/>
              <a:t>,  </a:t>
            </a:r>
            <a:r>
              <a:rPr lang="en-US" dirty="0" err="1" smtClean="0"/>
              <a:t>c’est</a:t>
            </a:r>
            <a:r>
              <a:rPr lang="en-US" dirty="0" smtClean="0"/>
              <a:t>  </a:t>
            </a:r>
            <a:r>
              <a:rPr lang="en-US" dirty="0" err="1" smtClean="0"/>
              <a:t>respectieux</a:t>
            </a:r>
            <a:r>
              <a:rPr lang="en-US" dirty="0" smtClean="0"/>
              <a:t>.</a:t>
            </a:r>
          </a:p>
          <a:p>
            <a:r>
              <a:rPr lang="en-US" dirty="0" err="1" smtClean="0"/>
              <a:t>Économiser</a:t>
            </a:r>
            <a:r>
              <a:rPr lang="en-US" dirty="0" smtClean="0"/>
              <a:t>  </a:t>
            </a:r>
            <a:r>
              <a:rPr lang="en-US" dirty="0" err="1" smtClean="0"/>
              <a:t>c’est</a:t>
            </a:r>
            <a:r>
              <a:rPr lang="en-US" dirty="0" smtClean="0"/>
              <a:t>   </a:t>
            </a:r>
            <a:r>
              <a:rPr lang="en-US" dirty="0" err="1" smtClean="0"/>
              <a:t>réfléchir</a:t>
            </a:r>
            <a:r>
              <a:rPr lang="en-US" dirty="0" smtClean="0"/>
              <a:t>.</a:t>
            </a:r>
          </a:p>
          <a:p>
            <a:r>
              <a:rPr lang="en-US" dirty="0" err="1" smtClean="0"/>
              <a:t>Économiser</a:t>
            </a:r>
            <a:r>
              <a:rPr lang="en-US" dirty="0" smtClean="0"/>
              <a:t>  </a:t>
            </a:r>
            <a:r>
              <a:rPr lang="en-US" dirty="0" err="1" smtClean="0"/>
              <a:t>c’est</a:t>
            </a:r>
            <a:r>
              <a:rPr lang="en-US" dirty="0" smtClean="0"/>
              <a:t>  </a:t>
            </a:r>
            <a:r>
              <a:rPr lang="en-US" dirty="0" err="1" smtClean="0"/>
              <a:t>travailler</a:t>
            </a:r>
            <a:r>
              <a:rPr lang="en-US" dirty="0" smtClean="0"/>
              <a:t>.</a:t>
            </a:r>
            <a:endParaRPr lang="ru-RU" dirty="0"/>
          </a:p>
        </p:txBody>
      </p:sp>
      <p:pic>
        <p:nvPicPr>
          <p:cNvPr id="11" name="Рисунок 10"/>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619750" y="1347614"/>
            <a:ext cx="2408634" cy="2266486"/>
          </a:xfrm>
          <a:prstGeom prst="rect">
            <a:avLst/>
          </a:prstGeom>
        </p:spPr>
      </p:pic>
    </p:spTree>
    <p:extLst>
      <p:ext uri="{BB962C8B-B14F-4D97-AF65-F5344CB8AC3E}">
        <p14:creationId xmlns:p14="http://schemas.microsoft.com/office/powerpoint/2010/main" xmlns="" val="3591269312"/>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hlinkClick r:id="rId2" action="ppaction://hlinksldjump"/>
          </p:cNvPr>
          <p:cNvSpPr/>
          <p:nvPr/>
        </p:nvSpPr>
        <p:spPr>
          <a:xfrm>
            <a:off x="539552"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ru-RU" sz="2900" kern="0" dirty="0">
                <a:solidFill>
                  <a:srgbClr val="FFFFFF"/>
                </a:solidFill>
                <a:latin typeface="Open Sans Light"/>
              </a:rPr>
              <a:t>4</a:t>
            </a:r>
            <a:endParaRPr lang="en-US" sz="2900" kern="0" dirty="0">
              <a:solidFill>
                <a:srgbClr val="FFFFFF"/>
              </a:solidFill>
              <a:latin typeface="Open Sans Light"/>
            </a:endParaRPr>
          </a:p>
        </p:txBody>
      </p:sp>
      <p:sp>
        <p:nvSpPr>
          <p:cNvPr id="3" name="Управляющая кнопка: назад 2">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extBox 4"/>
          <p:cNvSpPr txBox="1"/>
          <p:nvPr/>
        </p:nvSpPr>
        <p:spPr>
          <a:xfrm>
            <a:off x="1327076" y="267494"/>
            <a:ext cx="7668852" cy="923330"/>
          </a:xfrm>
          <a:prstGeom prst="rect">
            <a:avLst/>
          </a:prstGeom>
          <a:noFill/>
        </p:spPr>
        <p:txBody>
          <a:bodyPr wrap="square" rtlCol="0">
            <a:spAutoFit/>
          </a:bodyPr>
          <a:lstStyle/>
          <a:p>
            <a:r>
              <a:rPr lang="fr-FR" dirty="0" smtClean="0"/>
              <a:t>Citez  au  moins  trois  choses  qui  peuvent  faire  riche  le  pays.  Argumentez  votre  choix  par  des  exemples  réels  de  la  vie  de  votre  pays.</a:t>
            </a:r>
            <a:endParaRPr lang="ru-RU" dirty="0"/>
          </a:p>
        </p:txBody>
      </p:sp>
      <p:sp>
        <p:nvSpPr>
          <p:cNvPr id="6" name="TextBox 5"/>
          <p:cNvSpPr txBox="1"/>
          <p:nvPr/>
        </p:nvSpPr>
        <p:spPr>
          <a:xfrm>
            <a:off x="527006" y="1190824"/>
            <a:ext cx="8460940" cy="1323439"/>
          </a:xfrm>
          <a:prstGeom prst="rect">
            <a:avLst/>
          </a:prstGeom>
          <a:noFill/>
        </p:spPr>
        <p:txBody>
          <a:bodyPr wrap="square" rtlCol="0">
            <a:spAutoFit/>
          </a:bodyPr>
          <a:lstStyle/>
          <a:p>
            <a:r>
              <a:rPr lang="fr-FR" sz="1600" dirty="0" smtClean="0"/>
              <a:t>Je  pense  que  la  science,  la  technologie  et  l’éducation  peuvent  faire  riche  le  pays.  </a:t>
            </a:r>
          </a:p>
          <a:p>
            <a:r>
              <a:rPr lang="fr-FR" sz="1600" dirty="0" smtClean="0"/>
              <a:t>L’économie,  comme  la  production  se  développe  quand  elle  est  soutenue  par  des  cadres  intelligents,  instruits,  honnêtes.  </a:t>
            </a:r>
          </a:p>
          <a:p>
            <a:r>
              <a:rPr lang="fr-FR" sz="1600" dirty="0" smtClean="0"/>
              <a:t>Aucun  pays  ne  peut  devenir  riche  sans  les  technologies.  </a:t>
            </a:r>
          </a:p>
          <a:p>
            <a:r>
              <a:rPr lang="fr-FR" sz="1600" dirty="0" smtClean="0"/>
              <a:t>L’éducation  est  le  moteur  de  la  science  et  des  technologies.  </a:t>
            </a:r>
            <a:endParaRPr lang="ru-RU" sz="1600" dirty="0"/>
          </a:p>
        </p:txBody>
      </p:sp>
      <p:pic>
        <p:nvPicPr>
          <p:cNvPr id="8" name="Рисунок 7"/>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447765" y="2679763"/>
            <a:ext cx="3714974" cy="1907998"/>
          </a:xfrm>
          <a:prstGeom prst="rect">
            <a:avLst/>
          </a:prstGeom>
        </p:spPr>
      </p:pic>
    </p:spTree>
    <p:extLst>
      <p:ext uri="{BB962C8B-B14F-4D97-AF65-F5344CB8AC3E}">
        <p14:creationId xmlns:p14="http://schemas.microsoft.com/office/powerpoint/2010/main" xmlns="" val="1264349706"/>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075" t="19752" r="12129"/>
          <a:stretch/>
        </p:blipFill>
        <p:spPr bwMode="auto">
          <a:xfrm>
            <a:off x="264405" y="735546"/>
            <a:ext cx="5821581" cy="23402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264405" y="195486"/>
            <a:ext cx="4352474" cy="369332"/>
          </a:xfrm>
          <a:prstGeom prst="rect">
            <a:avLst/>
          </a:prstGeom>
          <a:noFill/>
        </p:spPr>
        <p:txBody>
          <a:bodyPr wrap="none" rtlCol="0">
            <a:spAutoFit/>
          </a:bodyPr>
          <a:lstStyle/>
          <a:p>
            <a:r>
              <a:rPr lang="fr-FR" dirty="0" smtClean="0"/>
              <a:t>Activité  5.  Répondez  à  ces  questions.</a:t>
            </a:r>
            <a:endParaRPr lang="ru-RU" dirty="0"/>
          </a:p>
        </p:txBody>
      </p:sp>
      <p:sp>
        <p:nvSpPr>
          <p:cNvPr id="3" name="TextBox 2"/>
          <p:cNvSpPr txBox="1"/>
          <p:nvPr/>
        </p:nvSpPr>
        <p:spPr>
          <a:xfrm>
            <a:off x="323529" y="3183818"/>
            <a:ext cx="8712968" cy="1200329"/>
          </a:xfrm>
          <a:prstGeom prst="rect">
            <a:avLst/>
          </a:prstGeom>
          <a:noFill/>
        </p:spPr>
        <p:txBody>
          <a:bodyPr wrap="square" rtlCol="0">
            <a:spAutoFit/>
          </a:bodyPr>
          <a:lstStyle/>
          <a:p>
            <a:r>
              <a:rPr lang="fr-FR" dirty="0" smtClean="0"/>
              <a:t>L’économie  c’est  la  science  qui  étudie  la  production,  la  consommation  et  la  répartition  des  richesses.  Quand  on  parle  de  la  production,  on  distingue  3 secteurs  de  l’économie.  Ça  sert  à  la  nourriture  et  aux  biens  des  hommes.  </a:t>
            </a:r>
          </a:p>
          <a:p>
            <a:r>
              <a:rPr lang="fr-FR" dirty="0" smtClean="0"/>
              <a:t>Ce  sont  des  termes  principaux  concernant  de  l’économie.  </a:t>
            </a:r>
            <a:endParaRPr lang="ru-RU" dirty="0"/>
          </a:p>
        </p:txBody>
      </p:sp>
    </p:spTree>
    <p:extLst>
      <p:ext uri="{BB962C8B-B14F-4D97-AF65-F5344CB8AC3E}">
        <p14:creationId xmlns:p14="http://schemas.microsoft.com/office/powerpoint/2010/main" xmlns="" val="1293804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525" y="123478"/>
            <a:ext cx="8352928" cy="646331"/>
          </a:xfrm>
          <a:prstGeom prst="rect">
            <a:avLst/>
          </a:prstGeom>
          <a:noFill/>
        </p:spPr>
        <p:txBody>
          <a:bodyPr wrap="square" rtlCol="0">
            <a:spAutoFit/>
          </a:bodyPr>
          <a:lstStyle/>
          <a:p>
            <a:r>
              <a:rPr lang="fr-FR" dirty="0" smtClean="0"/>
              <a:t>Activité  7.  Proverbes.  Lisez  ces  proverbes  et  dites  comment  vous  les  avez  compris.</a:t>
            </a:r>
            <a:endParaRPr lang="ru-RU" dirty="0"/>
          </a:p>
        </p:txBody>
      </p:sp>
      <p:sp>
        <p:nvSpPr>
          <p:cNvPr id="3" name="TextBox 2"/>
          <p:cNvSpPr txBox="1"/>
          <p:nvPr/>
        </p:nvSpPr>
        <p:spPr>
          <a:xfrm>
            <a:off x="275537" y="931590"/>
            <a:ext cx="8640959" cy="2308324"/>
          </a:xfrm>
          <a:prstGeom prst="rect">
            <a:avLst/>
          </a:prstGeom>
          <a:noFill/>
        </p:spPr>
        <p:txBody>
          <a:bodyPr wrap="square" rtlCol="0">
            <a:spAutoFit/>
          </a:bodyPr>
          <a:lstStyle/>
          <a:p>
            <a:pPr marL="285750" indent="-285750">
              <a:buFontTx/>
              <a:buChar char="-"/>
            </a:pPr>
            <a:r>
              <a:rPr lang="fr-FR" sz="1600" dirty="0" smtClean="0"/>
              <a:t>Jeune  homme,  économise  ton  bien,  dans  ta  vieillesse  il  vaut  deux  fois  mieux</a:t>
            </a:r>
            <a:r>
              <a:rPr lang="fr-FR" dirty="0" smtClean="0"/>
              <a:t>.  (proverbe  danois)</a:t>
            </a:r>
          </a:p>
          <a:p>
            <a:pPr marL="285750" indent="-285750">
              <a:buFontTx/>
              <a:buChar char="-"/>
            </a:pPr>
            <a:r>
              <a:rPr lang="fr-FR" dirty="0" smtClean="0"/>
              <a:t> </a:t>
            </a:r>
            <a:r>
              <a:rPr lang="fr-FR" sz="1600" dirty="0" smtClean="0"/>
              <a:t>Qui  n’économise  pas  à  temps  voulu  manque  du  nécessaire  au  besoin</a:t>
            </a:r>
            <a:r>
              <a:rPr lang="fr-FR" dirty="0" smtClean="0"/>
              <a:t>.  (proverbe  allemand)</a:t>
            </a:r>
          </a:p>
          <a:p>
            <a:pPr marL="285750" indent="-285750">
              <a:buFontTx/>
              <a:buChar char="-"/>
            </a:pPr>
            <a:r>
              <a:rPr lang="fr-FR" sz="1600" dirty="0" smtClean="0"/>
              <a:t>Une  économie  de  bouts  chandelle</a:t>
            </a:r>
            <a:r>
              <a:rPr lang="fr-FR" dirty="0" smtClean="0"/>
              <a:t>.  (proverbe  français)</a:t>
            </a:r>
          </a:p>
          <a:p>
            <a:pPr marL="285750" indent="-285750">
              <a:buFontTx/>
              <a:buChar char="-"/>
            </a:pPr>
            <a:r>
              <a:rPr lang="fr-FR" sz="1600" dirty="0" smtClean="0"/>
              <a:t>L’économie  est  la  plus  respectueuse  des  vertus.  </a:t>
            </a:r>
            <a:r>
              <a:rPr lang="fr-FR" dirty="0" smtClean="0"/>
              <a:t>(proverbe  chinois)</a:t>
            </a:r>
          </a:p>
          <a:p>
            <a:pPr marL="285750" indent="-285750">
              <a:buFontTx/>
              <a:buChar char="-"/>
            </a:pPr>
            <a:r>
              <a:rPr lang="fr-FR" sz="1600" dirty="0" smtClean="0"/>
              <a:t>Toute  activité  humaine  tient  en  deux:  travail  et  économie</a:t>
            </a:r>
            <a:r>
              <a:rPr lang="fr-FR" dirty="0" smtClean="0"/>
              <a:t>.  (proverbe  chinois)</a:t>
            </a:r>
          </a:p>
          <a:p>
            <a:pPr marL="285750" indent="-285750">
              <a:buFontTx/>
              <a:buChar char="-"/>
            </a:pPr>
            <a:r>
              <a:rPr lang="fr-FR" sz="1600" dirty="0" smtClean="0"/>
              <a:t>L’économie  est  le  remède  de  l’indigence</a:t>
            </a:r>
            <a:r>
              <a:rPr lang="fr-FR" dirty="0" smtClean="0"/>
              <a:t>.  (proverbe  latin)</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321577" y="3363838"/>
            <a:ext cx="1915480" cy="1779662"/>
          </a:xfrm>
          <a:prstGeom prst="rect">
            <a:avLst/>
          </a:prstGeom>
        </p:spPr>
      </p:pic>
    </p:spTree>
    <p:extLst>
      <p:ext uri="{BB962C8B-B14F-4D97-AF65-F5344CB8AC3E}">
        <p14:creationId xmlns:p14="http://schemas.microsoft.com/office/powerpoint/2010/main" xmlns="" val="33056314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0" y="10727"/>
            <a:ext cx="9072500" cy="364114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313245" y="3651870"/>
            <a:ext cx="8604956" cy="1107996"/>
          </a:xfrm>
          <a:prstGeom prst="rect">
            <a:avLst/>
          </a:prstGeom>
          <a:noFill/>
        </p:spPr>
        <p:txBody>
          <a:bodyPr wrap="square" rtlCol="0">
            <a:spAutoFit/>
          </a:bodyPr>
          <a:lstStyle/>
          <a:p>
            <a:r>
              <a:rPr lang="fr-FR" sz="1600" dirty="0" smtClean="0"/>
              <a:t>Premier  document,  c’est  l’agriculture.  Elle  produit  ce  qui  est  utile  à  la  nourriture  des  hommes.</a:t>
            </a:r>
          </a:p>
          <a:p>
            <a:r>
              <a:rPr lang="fr-FR" sz="1600" dirty="0" smtClean="0"/>
              <a:t>Deuxième,  c’est  l’industrie. Les  ouvriers,  les  ingenieurs  du  bâtiment  construisent  des  maisons  pour  que  les  hommes  puissent  être  à  l’abri</a:t>
            </a:r>
            <a:r>
              <a:rPr lang="fr-FR" dirty="0" smtClean="0"/>
              <a:t>.</a:t>
            </a:r>
            <a:endParaRPr lang="ru-RU" dirty="0"/>
          </a:p>
        </p:txBody>
      </p:sp>
    </p:spTree>
    <p:extLst>
      <p:ext uri="{BB962C8B-B14F-4D97-AF65-F5344CB8AC3E}">
        <p14:creationId xmlns:p14="http://schemas.microsoft.com/office/powerpoint/2010/main" xmlns="" val="774150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
            <a:ext cx="9036496" cy="51434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25283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9711" b="35647"/>
          <a:stretch/>
        </p:blipFill>
        <p:spPr bwMode="auto">
          <a:xfrm>
            <a:off x="0" y="506776"/>
            <a:ext cx="9144000" cy="41404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527" b="94186"/>
          <a:stretch/>
        </p:blipFill>
        <p:spPr bwMode="auto">
          <a:xfrm>
            <a:off x="0" y="0"/>
            <a:ext cx="8964488" cy="5067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6876256" y="101773"/>
            <a:ext cx="761747" cy="369332"/>
          </a:xfrm>
          <a:prstGeom prst="rect">
            <a:avLst/>
          </a:prstGeom>
          <a:noFill/>
        </p:spPr>
        <p:txBody>
          <a:bodyPr wrap="none" rtlCol="0">
            <a:spAutoFit/>
          </a:bodyPr>
          <a:lstStyle/>
          <a:p>
            <a:r>
              <a:rPr lang="fr-FR" dirty="0" smtClean="0"/>
              <a:t>p.  98</a:t>
            </a:r>
            <a:endParaRPr lang="ru-RU" dirty="0"/>
          </a:p>
        </p:txBody>
      </p:sp>
    </p:spTree>
    <p:extLst>
      <p:ext uri="{BB962C8B-B14F-4D97-AF65-F5344CB8AC3E}">
        <p14:creationId xmlns:p14="http://schemas.microsoft.com/office/powerpoint/2010/main" xmlns="" val="3179050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64258"/>
          <a:stretch/>
        </p:blipFill>
        <p:spPr bwMode="auto">
          <a:xfrm>
            <a:off x="11910" y="267494"/>
            <a:ext cx="9144000" cy="33934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35701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8676455" cy="514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7818023" y="65773"/>
            <a:ext cx="761747" cy="369332"/>
          </a:xfrm>
          <a:prstGeom prst="rect">
            <a:avLst/>
          </a:prstGeom>
          <a:noFill/>
        </p:spPr>
        <p:txBody>
          <a:bodyPr wrap="none" rtlCol="0">
            <a:spAutoFit/>
          </a:bodyPr>
          <a:lstStyle/>
          <a:p>
            <a:r>
              <a:rPr lang="fr-FR" dirty="0" smtClean="0"/>
              <a:t>p.  94</a:t>
            </a:r>
            <a:endParaRPr lang="ru-RU" dirty="0"/>
          </a:p>
        </p:txBody>
      </p:sp>
    </p:spTree>
    <p:extLst>
      <p:ext uri="{BB962C8B-B14F-4D97-AF65-F5344CB8AC3E}">
        <p14:creationId xmlns:p14="http://schemas.microsoft.com/office/powerpoint/2010/main" xmlns="" val="1585655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5579741"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r>
              <a:rPr lang="en-US" sz="3200" dirty="0" smtClean="0"/>
              <a:t>  (p.  </a:t>
            </a:r>
            <a:r>
              <a:rPr lang="en-US" sz="3200" dirty="0"/>
              <a:t>9</a:t>
            </a:r>
            <a:r>
              <a:rPr lang="en-US" sz="3200" dirty="0" smtClean="0"/>
              <a:t>8)</a:t>
            </a:r>
            <a:endParaRPr sz="3200" dirty="0"/>
          </a:p>
        </p:txBody>
      </p:sp>
      <p:pic>
        <p:nvPicPr>
          <p:cNvPr id="91"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4998" y="992957"/>
            <a:ext cx="3132162" cy="4265068"/>
          </a:xfrm>
          <a:prstGeom prst="rect">
            <a:avLst/>
          </a:prstGeom>
        </p:spPr>
      </p:pic>
      <p:grpSp>
        <p:nvGrpSpPr>
          <p:cNvPr id="92" name="Group 34"/>
          <p:cNvGrpSpPr/>
          <p:nvPr/>
        </p:nvGrpSpPr>
        <p:grpSpPr>
          <a:xfrm>
            <a:off x="4448051" y="3804634"/>
            <a:ext cx="4503321" cy="699676"/>
            <a:chOff x="9169898" y="3724103"/>
            <a:chExt cx="6004426" cy="933016"/>
          </a:xfrm>
        </p:grpSpPr>
        <p:sp>
          <p:nvSpPr>
            <p:cNvPr id="93" name="Rectangle 12"/>
            <p:cNvSpPr/>
            <p:nvPr/>
          </p:nvSpPr>
          <p:spPr>
            <a:xfrm>
              <a:off x="10238899" y="3872609"/>
              <a:ext cx="4935425" cy="451461"/>
            </a:xfrm>
            <a:prstGeom prst="rect">
              <a:avLst/>
            </a:prstGeom>
          </p:spPr>
          <p:txBody>
            <a:bodyPr wrap="square">
              <a:spAutoFit/>
            </a:bodyPr>
            <a:lstStyle/>
            <a:p>
              <a:pPr defTabSz="914298">
                <a:defRPr/>
              </a:pPr>
              <a:r>
                <a:rPr lang="en-US" sz="1600" kern="0" dirty="0" err="1" smtClean="0">
                  <a:solidFill>
                    <a:srgbClr val="57565A"/>
                  </a:solidFill>
                </a:rPr>
                <a:t>Trouvez</a:t>
              </a:r>
              <a:r>
                <a:rPr lang="en-US" sz="1600" kern="0" dirty="0" smtClean="0">
                  <a:solidFill>
                    <a:srgbClr val="57565A"/>
                  </a:solidFill>
                </a:rPr>
                <a:t>  le  </a:t>
              </a:r>
              <a:r>
                <a:rPr lang="en-US" sz="1600" kern="0" dirty="0" err="1" smtClean="0">
                  <a:solidFill>
                    <a:srgbClr val="57565A"/>
                  </a:solidFill>
                </a:rPr>
                <a:t>synonyme</a:t>
              </a:r>
              <a:r>
                <a:rPr lang="en-US" sz="1600" kern="0" dirty="0" smtClean="0">
                  <a:solidFill>
                    <a:srgbClr val="57565A"/>
                  </a:solidFill>
                </a:rPr>
                <a:t>/</a:t>
              </a:r>
              <a:r>
                <a:rPr lang="en-US" sz="1600" kern="0" dirty="0" err="1" smtClean="0">
                  <a:solidFill>
                    <a:srgbClr val="57565A"/>
                  </a:solidFill>
                </a:rPr>
                <a:t>l’antonyme</a:t>
              </a:r>
              <a:r>
                <a:rPr lang="en-US" sz="1600" kern="0" dirty="0" smtClean="0">
                  <a:solidFill>
                    <a:srgbClr val="57565A"/>
                  </a:solidFill>
                </a:rPr>
                <a:t>.</a:t>
              </a:r>
              <a:endParaRPr lang="en-US" sz="1600" kern="0" dirty="0">
                <a:solidFill>
                  <a:srgbClr val="57565A"/>
                </a:solidFill>
              </a:endParaRPr>
            </a:p>
          </p:txBody>
        </p:sp>
        <p:sp>
          <p:nvSpPr>
            <p:cNvPr id="94" name="Oval 15">
              <a:hlinkClick r:id="rId3" action="ppaction://hlinksldjump"/>
            </p:cNvPr>
            <p:cNvSpPr/>
            <p:nvPr/>
          </p:nvSpPr>
          <p:spPr>
            <a:xfrm>
              <a:off x="9169898" y="3724103"/>
              <a:ext cx="933016" cy="933016"/>
            </a:xfrm>
            <a:prstGeom prst="ellipse">
              <a:avLst/>
            </a:prstGeom>
            <a:solidFill>
              <a:srgbClr val="92D050"/>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96" name="Group 33"/>
          <p:cNvGrpSpPr/>
          <p:nvPr/>
        </p:nvGrpSpPr>
        <p:grpSpPr>
          <a:xfrm>
            <a:off x="4383374" y="1101328"/>
            <a:ext cx="4472769" cy="830997"/>
            <a:chOff x="7064773" y="1054361"/>
            <a:chExt cx="5205082" cy="1108131"/>
          </a:xfrm>
        </p:grpSpPr>
        <p:sp>
          <p:nvSpPr>
            <p:cNvPr id="97" name="Rectangle 11"/>
            <p:cNvSpPr/>
            <p:nvPr/>
          </p:nvSpPr>
          <p:spPr>
            <a:xfrm>
              <a:off x="8117100" y="1054361"/>
              <a:ext cx="4152755" cy="1108131"/>
            </a:xfrm>
            <a:prstGeom prst="rect">
              <a:avLst/>
            </a:prstGeom>
          </p:spPr>
          <p:txBody>
            <a:bodyPr wrap="square">
              <a:spAutoFit/>
            </a:bodyPr>
            <a:lstStyle/>
            <a:p>
              <a:pPr defTabSz="914298">
                <a:defRPr/>
              </a:pPr>
              <a:r>
                <a:rPr lang="en-US" sz="1600" kern="0" dirty="0" err="1" smtClean="0">
                  <a:solidFill>
                    <a:srgbClr val="57565A"/>
                  </a:solidFill>
                </a:rPr>
                <a:t>Relevez</a:t>
              </a:r>
              <a:r>
                <a:rPr lang="en-US" sz="1600" kern="0" dirty="0" smtClean="0">
                  <a:solidFill>
                    <a:srgbClr val="57565A"/>
                  </a:solidFill>
                </a:rPr>
                <a:t>  les  </a:t>
              </a:r>
              <a:r>
                <a:rPr lang="en-US" sz="1600" kern="0" dirty="0" err="1" smtClean="0">
                  <a:solidFill>
                    <a:srgbClr val="57565A"/>
                  </a:solidFill>
                </a:rPr>
                <a:t>noms</a:t>
              </a:r>
              <a:r>
                <a:rPr lang="en-US" sz="1600" kern="0" dirty="0" smtClean="0">
                  <a:solidFill>
                    <a:srgbClr val="57565A"/>
                  </a:solidFill>
                </a:rPr>
                <a:t>  </a:t>
              </a:r>
              <a:r>
                <a:rPr lang="en-US" sz="1600" kern="0" dirty="0" err="1" smtClean="0">
                  <a:solidFill>
                    <a:srgbClr val="57565A"/>
                  </a:solidFill>
                </a:rPr>
                <a:t>propres</a:t>
              </a:r>
              <a:r>
                <a:rPr lang="en-US" sz="1600" kern="0" dirty="0" smtClean="0">
                  <a:solidFill>
                    <a:srgbClr val="57565A"/>
                  </a:solidFill>
                </a:rPr>
                <a:t>  des  </a:t>
              </a:r>
              <a:r>
                <a:rPr lang="en-US" sz="1600" kern="0" dirty="0" err="1" smtClean="0">
                  <a:solidFill>
                    <a:srgbClr val="57565A"/>
                  </a:solidFill>
                </a:rPr>
                <a:t>régions</a:t>
              </a:r>
              <a:r>
                <a:rPr lang="en-US" sz="1600" kern="0" dirty="0" smtClean="0">
                  <a:solidFill>
                    <a:srgbClr val="57565A"/>
                  </a:solidFill>
                </a:rPr>
                <a:t>,  des  </a:t>
              </a:r>
              <a:r>
                <a:rPr lang="en-US" sz="1600" kern="0" dirty="0" err="1" smtClean="0">
                  <a:solidFill>
                    <a:srgbClr val="57565A"/>
                  </a:solidFill>
                </a:rPr>
                <a:t>montagnes</a:t>
              </a:r>
              <a:r>
                <a:rPr lang="en-US" sz="1600" kern="0" dirty="0" smtClean="0">
                  <a:solidFill>
                    <a:srgbClr val="57565A"/>
                  </a:solidFill>
                </a:rPr>
                <a:t>,  des  </a:t>
              </a:r>
              <a:r>
                <a:rPr lang="en-US" sz="1600" kern="0" dirty="0" err="1" smtClean="0">
                  <a:solidFill>
                    <a:srgbClr val="57565A"/>
                  </a:solidFill>
                </a:rPr>
                <a:t>fleuves</a:t>
              </a:r>
              <a:r>
                <a:rPr lang="en-US" sz="1600" kern="0" dirty="0" smtClean="0">
                  <a:solidFill>
                    <a:srgbClr val="57565A"/>
                  </a:solidFill>
                </a:rPr>
                <a:t>.</a:t>
              </a:r>
              <a:endParaRPr lang="en-US" sz="1600" kern="0" dirty="0">
                <a:solidFill>
                  <a:srgbClr val="57565A"/>
                </a:solidFill>
              </a:endParaRPr>
            </a:p>
          </p:txBody>
        </p:sp>
        <p:sp>
          <p:nvSpPr>
            <p:cNvPr id="98" name="Oval 17">
              <a:hlinkClick r:id="rId4" action="ppaction://hlinksldjump"/>
            </p:cNvPr>
            <p:cNvSpPr/>
            <p:nvPr/>
          </p:nvSpPr>
          <p:spPr>
            <a:xfrm>
              <a:off x="7064773" y="1110443"/>
              <a:ext cx="933016" cy="933016"/>
            </a:xfrm>
            <a:prstGeom prst="ellipse">
              <a:avLst/>
            </a:prstGeom>
            <a:solidFill>
              <a:srgbClr val="FF99FF"/>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0" name="Group 35"/>
          <p:cNvGrpSpPr/>
          <p:nvPr/>
        </p:nvGrpSpPr>
        <p:grpSpPr>
          <a:xfrm>
            <a:off x="4448051" y="2899504"/>
            <a:ext cx="4472772" cy="830997"/>
            <a:chOff x="11774267" y="5468014"/>
            <a:chExt cx="5963696" cy="1108132"/>
          </a:xfrm>
        </p:grpSpPr>
        <p:sp>
          <p:nvSpPr>
            <p:cNvPr id="101" name="Rectangle 13"/>
            <p:cNvSpPr/>
            <p:nvPr/>
          </p:nvSpPr>
          <p:spPr>
            <a:xfrm>
              <a:off x="12781468" y="5468014"/>
              <a:ext cx="4956495" cy="1108132"/>
            </a:xfrm>
            <a:prstGeom prst="rect">
              <a:avLst/>
            </a:prstGeom>
          </p:spPr>
          <p:txBody>
            <a:bodyPr wrap="square">
              <a:spAutoFit/>
            </a:bodyPr>
            <a:lstStyle/>
            <a:p>
              <a:pPr defTabSz="914298">
                <a:defRPr/>
              </a:pPr>
              <a:r>
                <a:rPr lang="en-US" sz="1600" kern="0" dirty="0" err="1" smtClean="0">
                  <a:solidFill>
                    <a:srgbClr val="57565A"/>
                  </a:solidFill>
                </a:rPr>
                <a:t>Quel</a:t>
              </a:r>
              <a:r>
                <a:rPr lang="en-US" sz="1600" kern="0" dirty="0" smtClean="0">
                  <a:solidFill>
                    <a:srgbClr val="57565A"/>
                  </a:solidFill>
                </a:rPr>
                <a:t>  </a:t>
              </a:r>
              <a:r>
                <a:rPr lang="en-US" sz="1600" kern="0" dirty="0" err="1" smtClean="0">
                  <a:solidFill>
                    <a:srgbClr val="57565A"/>
                  </a:solidFill>
                </a:rPr>
                <a:t>est</a:t>
              </a:r>
              <a:r>
                <a:rPr lang="en-US" sz="1600" kern="0" dirty="0" smtClean="0">
                  <a:solidFill>
                    <a:srgbClr val="57565A"/>
                  </a:solidFill>
                </a:rPr>
                <a:t>  le  </a:t>
              </a:r>
              <a:r>
                <a:rPr lang="en-US" sz="1600" kern="0" dirty="0" err="1" smtClean="0">
                  <a:solidFill>
                    <a:srgbClr val="57565A"/>
                  </a:solidFill>
                </a:rPr>
                <a:t>rôle</a:t>
              </a:r>
              <a:r>
                <a:rPr lang="en-US" sz="1600" kern="0" dirty="0" smtClean="0">
                  <a:solidFill>
                    <a:srgbClr val="57565A"/>
                  </a:solidFill>
                </a:rPr>
                <a:t>  du  </a:t>
              </a:r>
              <a:r>
                <a:rPr lang="en-US" sz="1600" kern="0" dirty="0" err="1" smtClean="0">
                  <a:solidFill>
                    <a:srgbClr val="57565A"/>
                  </a:solidFill>
                </a:rPr>
                <a:t>marché</a:t>
              </a:r>
              <a:r>
                <a:rPr lang="en-US" sz="1600" kern="0" dirty="0" smtClean="0">
                  <a:solidFill>
                    <a:srgbClr val="57565A"/>
                  </a:solidFill>
                </a:rPr>
                <a:t>  </a:t>
              </a:r>
              <a:r>
                <a:rPr lang="en-US" sz="1600" kern="0" dirty="0" err="1" smtClean="0">
                  <a:solidFill>
                    <a:srgbClr val="57565A"/>
                  </a:solidFill>
                </a:rPr>
                <a:t>dans</a:t>
              </a:r>
              <a:r>
                <a:rPr lang="en-US" sz="1600" kern="0" dirty="0" smtClean="0">
                  <a:solidFill>
                    <a:srgbClr val="57565A"/>
                  </a:solidFill>
                </a:rPr>
                <a:t>  le  </a:t>
              </a:r>
              <a:r>
                <a:rPr lang="en-US" sz="1600" kern="0" dirty="0" err="1" smtClean="0">
                  <a:solidFill>
                    <a:srgbClr val="57565A"/>
                  </a:solidFill>
                </a:rPr>
                <a:t>développement</a:t>
              </a:r>
              <a:r>
                <a:rPr lang="en-US" sz="1600" kern="0" dirty="0" smtClean="0">
                  <a:solidFill>
                    <a:srgbClr val="57565A"/>
                  </a:solidFill>
                </a:rPr>
                <a:t>  de  </a:t>
              </a:r>
              <a:r>
                <a:rPr lang="en-US" sz="1600" kern="0" dirty="0" err="1" smtClean="0">
                  <a:solidFill>
                    <a:srgbClr val="57565A"/>
                  </a:solidFill>
                </a:rPr>
                <a:t>l’économie</a:t>
              </a:r>
              <a:r>
                <a:rPr lang="en-US" sz="1600" kern="0" dirty="0" smtClean="0">
                  <a:solidFill>
                    <a:srgbClr val="57565A"/>
                  </a:solidFill>
                </a:rPr>
                <a:t>  de  </a:t>
              </a:r>
              <a:r>
                <a:rPr lang="en-US" sz="1600" kern="0" dirty="0" err="1" smtClean="0">
                  <a:solidFill>
                    <a:srgbClr val="57565A"/>
                  </a:solidFill>
                </a:rPr>
                <a:t>votre</a:t>
              </a:r>
              <a:r>
                <a:rPr lang="en-US" sz="1600" kern="0" dirty="0" smtClean="0">
                  <a:solidFill>
                    <a:srgbClr val="57565A"/>
                  </a:solidFill>
                </a:rPr>
                <a:t>  pays?</a:t>
              </a:r>
              <a:endParaRPr lang="en-US" sz="1600" kern="0" dirty="0">
                <a:solidFill>
                  <a:srgbClr val="57565A"/>
                </a:solidFill>
              </a:endParaRPr>
            </a:p>
          </p:txBody>
        </p:sp>
        <p:sp>
          <p:nvSpPr>
            <p:cNvPr id="102" name="Oval 19">
              <a:hlinkClick r:id="rId5" action="ppaction://hlinksldjump"/>
            </p:cNvPr>
            <p:cNvSpPr/>
            <p:nvPr/>
          </p:nvSpPr>
          <p:spPr>
            <a:xfrm>
              <a:off x="11774267" y="5570524"/>
              <a:ext cx="933016" cy="933016"/>
            </a:xfrm>
            <a:prstGeom prst="ellipse">
              <a:avLst/>
            </a:prstGeom>
            <a:solidFill>
              <a:srgbClr val="FF6699"/>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3</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4" name="Group 36"/>
          <p:cNvGrpSpPr/>
          <p:nvPr/>
        </p:nvGrpSpPr>
        <p:grpSpPr>
          <a:xfrm>
            <a:off x="4604759" y="2138408"/>
            <a:ext cx="3678707" cy="510955"/>
            <a:chOff x="10241137" y="1965202"/>
            <a:chExt cx="4904943" cy="681357"/>
          </a:xfrm>
        </p:grpSpPr>
        <p:sp>
          <p:nvSpPr>
            <p:cNvPr id="105" name="Rectangle 14"/>
            <p:cNvSpPr/>
            <p:nvPr/>
          </p:nvSpPr>
          <p:spPr>
            <a:xfrm>
              <a:off x="11182862" y="1965202"/>
              <a:ext cx="3963218" cy="451461"/>
            </a:xfrm>
            <a:prstGeom prst="rect">
              <a:avLst/>
            </a:prstGeom>
          </p:spPr>
          <p:txBody>
            <a:bodyPr wrap="square">
              <a:spAutoFit/>
            </a:bodyPr>
            <a:lstStyle/>
            <a:p>
              <a:pPr defTabSz="914298">
                <a:defRPr/>
              </a:pPr>
              <a:r>
                <a:rPr lang="en-US" sz="1600" kern="0" dirty="0" err="1" smtClean="0">
                  <a:solidFill>
                    <a:srgbClr val="57565A"/>
                  </a:solidFill>
                </a:rPr>
                <a:t>Répondez</a:t>
              </a:r>
              <a:r>
                <a:rPr lang="en-US" sz="1600" kern="0" dirty="0" smtClean="0">
                  <a:solidFill>
                    <a:srgbClr val="57565A"/>
                  </a:solidFill>
                </a:rPr>
                <a:t>  aux  questions.</a:t>
              </a:r>
              <a:endParaRPr lang="en-US" sz="1600" kern="0" dirty="0">
                <a:solidFill>
                  <a:srgbClr val="57565A"/>
                </a:solidFill>
              </a:endParaRPr>
            </a:p>
          </p:txBody>
        </p:sp>
        <p:grpSp>
          <p:nvGrpSpPr>
            <p:cNvPr id="108" name="Group 22"/>
            <p:cNvGrpSpPr/>
            <p:nvPr/>
          </p:nvGrpSpPr>
          <p:grpSpPr>
            <a:xfrm>
              <a:off x="10241137" y="2241496"/>
              <a:ext cx="405063" cy="405063"/>
              <a:chOff x="12284075" y="-1800225"/>
              <a:chExt cx="1062037" cy="1062038"/>
            </a:xfrm>
          </p:grpSpPr>
          <p:sp>
            <p:nvSpPr>
              <p:cNvPr id="109" name="Freeform 20"/>
              <p:cNvSpPr>
                <a:spLocks noEditPoints="1"/>
              </p:cNvSpPr>
              <p:nvPr/>
            </p:nvSpPr>
            <p:spPr bwMode="auto">
              <a:xfrm>
                <a:off x="12284075" y="-1800225"/>
                <a:ext cx="1062037" cy="1062038"/>
              </a:xfrm>
              <a:custGeom>
                <a:avLst/>
                <a:gdLst>
                  <a:gd name="T0" fmla="*/ 143 w 173"/>
                  <a:gd name="T1" fmla="*/ 173 h 173"/>
                  <a:gd name="T2" fmla="*/ 30 w 173"/>
                  <a:gd name="T3" fmla="*/ 173 h 173"/>
                  <a:gd name="T4" fmla="*/ 0 w 173"/>
                  <a:gd name="T5" fmla="*/ 143 h 173"/>
                  <a:gd name="T6" fmla="*/ 0 w 173"/>
                  <a:gd name="T7" fmla="*/ 30 h 173"/>
                  <a:gd name="T8" fmla="*/ 30 w 173"/>
                  <a:gd name="T9" fmla="*/ 0 h 173"/>
                  <a:gd name="T10" fmla="*/ 143 w 173"/>
                  <a:gd name="T11" fmla="*/ 0 h 173"/>
                  <a:gd name="T12" fmla="*/ 173 w 173"/>
                  <a:gd name="T13" fmla="*/ 30 h 173"/>
                  <a:gd name="T14" fmla="*/ 173 w 173"/>
                  <a:gd name="T15" fmla="*/ 143 h 173"/>
                  <a:gd name="T16" fmla="*/ 143 w 173"/>
                  <a:gd name="T17" fmla="*/ 173 h 173"/>
                  <a:gd name="T18" fmla="*/ 30 w 173"/>
                  <a:gd name="T19" fmla="*/ 5 h 173"/>
                  <a:gd name="T20" fmla="*/ 5 w 173"/>
                  <a:gd name="T21" fmla="*/ 30 h 173"/>
                  <a:gd name="T22" fmla="*/ 5 w 173"/>
                  <a:gd name="T23" fmla="*/ 143 h 173"/>
                  <a:gd name="T24" fmla="*/ 30 w 173"/>
                  <a:gd name="T25" fmla="*/ 168 h 173"/>
                  <a:gd name="T26" fmla="*/ 143 w 173"/>
                  <a:gd name="T27" fmla="*/ 168 h 173"/>
                  <a:gd name="T28" fmla="*/ 169 w 173"/>
                  <a:gd name="T29" fmla="*/ 143 h 173"/>
                  <a:gd name="T30" fmla="*/ 169 w 173"/>
                  <a:gd name="T31" fmla="*/ 30 h 173"/>
                  <a:gd name="T32" fmla="*/ 143 w 173"/>
                  <a:gd name="T33" fmla="*/ 5 h 173"/>
                  <a:gd name="T34" fmla="*/ 30 w 173"/>
                  <a:gd name="T35" fmla="*/ 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3" h="173">
                    <a:moveTo>
                      <a:pt x="143" y="173"/>
                    </a:moveTo>
                    <a:cubicBezTo>
                      <a:pt x="30" y="173"/>
                      <a:pt x="30" y="173"/>
                      <a:pt x="30" y="173"/>
                    </a:cubicBezTo>
                    <a:cubicBezTo>
                      <a:pt x="14" y="173"/>
                      <a:pt x="0" y="160"/>
                      <a:pt x="0" y="143"/>
                    </a:cubicBezTo>
                    <a:cubicBezTo>
                      <a:pt x="0" y="30"/>
                      <a:pt x="0" y="30"/>
                      <a:pt x="0" y="30"/>
                    </a:cubicBezTo>
                    <a:cubicBezTo>
                      <a:pt x="0" y="14"/>
                      <a:pt x="14" y="0"/>
                      <a:pt x="30" y="0"/>
                    </a:cubicBezTo>
                    <a:cubicBezTo>
                      <a:pt x="143" y="0"/>
                      <a:pt x="143" y="0"/>
                      <a:pt x="143" y="0"/>
                    </a:cubicBezTo>
                    <a:cubicBezTo>
                      <a:pt x="160" y="0"/>
                      <a:pt x="173" y="14"/>
                      <a:pt x="173" y="30"/>
                    </a:cubicBezTo>
                    <a:cubicBezTo>
                      <a:pt x="173" y="143"/>
                      <a:pt x="173" y="143"/>
                      <a:pt x="173" y="143"/>
                    </a:cubicBezTo>
                    <a:cubicBezTo>
                      <a:pt x="173" y="160"/>
                      <a:pt x="160" y="173"/>
                      <a:pt x="143" y="173"/>
                    </a:cubicBezTo>
                    <a:close/>
                    <a:moveTo>
                      <a:pt x="30" y="5"/>
                    </a:moveTo>
                    <a:cubicBezTo>
                      <a:pt x="16" y="5"/>
                      <a:pt x="5" y="16"/>
                      <a:pt x="5" y="30"/>
                    </a:cubicBezTo>
                    <a:cubicBezTo>
                      <a:pt x="5" y="143"/>
                      <a:pt x="5" y="143"/>
                      <a:pt x="5" y="143"/>
                    </a:cubicBezTo>
                    <a:cubicBezTo>
                      <a:pt x="5" y="157"/>
                      <a:pt x="16" y="168"/>
                      <a:pt x="30" y="168"/>
                    </a:cubicBezTo>
                    <a:cubicBezTo>
                      <a:pt x="143" y="168"/>
                      <a:pt x="143" y="168"/>
                      <a:pt x="143" y="168"/>
                    </a:cubicBezTo>
                    <a:cubicBezTo>
                      <a:pt x="157" y="168"/>
                      <a:pt x="169" y="157"/>
                      <a:pt x="169" y="143"/>
                    </a:cubicBezTo>
                    <a:cubicBezTo>
                      <a:pt x="169" y="30"/>
                      <a:pt x="169" y="30"/>
                      <a:pt x="169" y="30"/>
                    </a:cubicBezTo>
                    <a:cubicBezTo>
                      <a:pt x="169" y="16"/>
                      <a:pt x="157" y="5"/>
                      <a:pt x="143" y="5"/>
                    </a:cubicBezTo>
                    <a:lnTo>
                      <a:pt x="30" y="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0" name="Freeform 21"/>
              <p:cNvSpPr>
                <a:spLocks/>
              </p:cNvSpPr>
              <p:nvPr/>
            </p:nvSpPr>
            <p:spPr bwMode="auto">
              <a:xfrm>
                <a:off x="12284075" y="-1284288"/>
                <a:ext cx="1062037" cy="30163"/>
              </a:xfrm>
              <a:custGeom>
                <a:avLst/>
                <a:gdLst>
                  <a:gd name="T0" fmla="*/ 171 w 173"/>
                  <a:gd name="T1" fmla="*/ 5 h 5"/>
                  <a:gd name="T2" fmla="*/ 3 w 173"/>
                  <a:gd name="T3" fmla="*/ 5 h 5"/>
                  <a:gd name="T4" fmla="*/ 0 w 173"/>
                  <a:gd name="T5" fmla="*/ 3 h 5"/>
                  <a:gd name="T6" fmla="*/ 3 w 173"/>
                  <a:gd name="T7" fmla="*/ 0 h 5"/>
                  <a:gd name="T8" fmla="*/ 171 w 173"/>
                  <a:gd name="T9" fmla="*/ 0 h 5"/>
                  <a:gd name="T10" fmla="*/ 173 w 173"/>
                  <a:gd name="T11" fmla="*/ 3 h 5"/>
                  <a:gd name="T12" fmla="*/ 171 w 17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73" h="5">
                    <a:moveTo>
                      <a:pt x="171" y="5"/>
                    </a:moveTo>
                    <a:cubicBezTo>
                      <a:pt x="3" y="5"/>
                      <a:pt x="3" y="5"/>
                      <a:pt x="3" y="5"/>
                    </a:cubicBezTo>
                    <a:cubicBezTo>
                      <a:pt x="1" y="5"/>
                      <a:pt x="0" y="4"/>
                      <a:pt x="0" y="3"/>
                    </a:cubicBezTo>
                    <a:cubicBezTo>
                      <a:pt x="0" y="1"/>
                      <a:pt x="1" y="0"/>
                      <a:pt x="3" y="0"/>
                    </a:cubicBezTo>
                    <a:cubicBezTo>
                      <a:pt x="171" y="0"/>
                      <a:pt x="171" y="0"/>
                      <a:pt x="171" y="0"/>
                    </a:cubicBezTo>
                    <a:cubicBezTo>
                      <a:pt x="172" y="0"/>
                      <a:pt x="173" y="1"/>
                      <a:pt x="173" y="3"/>
                    </a:cubicBezTo>
                    <a:cubicBezTo>
                      <a:pt x="173" y="4"/>
                      <a:pt x="172" y="5"/>
                      <a:pt x="17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35" name="Oval 17">
            <a:hlinkClick r:id="rId6" action="ppaction://hlinksldjump"/>
          </p:cNvPr>
          <p:cNvSpPr/>
          <p:nvPr/>
        </p:nvSpPr>
        <p:spPr>
          <a:xfrm>
            <a:off x="4391885" y="2036174"/>
            <a:ext cx="801748" cy="699677"/>
          </a:xfrm>
          <a:prstGeom prst="ellipse">
            <a:avLst/>
          </a:prstGeom>
          <a:solidFill>
            <a:srgbClr val="B2B2B2"/>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pic>
        <p:nvPicPr>
          <p:cNvPr id="5" name="Рисунок 4"/>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030231" y="1350124"/>
            <a:ext cx="2441448" cy="3250293"/>
          </a:xfrm>
          <a:prstGeom prst="rect">
            <a:avLst/>
          </a:prstGeom>
        </p:spPr>
      </p:pic>
      <p:sp>
        <p:nvSpPr>
          <p:cNvPr id="6" name="Управляющая кнопка: далее 5">
            <a:hlinkClick r:id="rId8" action="ppaction://hlinksldjump" highlightClick="1"/>
          </p:cNvPr>
          <p:cNvSpPr/>
          <p:nvPr/>
        </p:nvSpPr>
        <p:spPr>
          <a:xfrm>
            <a:off x="4365485" y="4608972"/>
            <a:ext cx="465873" cy="385297"/>
          </a:xfrm>
          <a:prstGeom prst="actionButtonForwardNex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9558198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339565" y="4568741"/>
            <a:ext cx="521208" cy="360040"/>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Oval 17"/>
          <p:cNvSpPr/>
          <p:nvPr/>
        </p:nvSpPr>
        <p:spPr>
          <a:xfrm>
            <a:off x="395536" y="231490"/>
            <a:ext cx="801748" cy="699677"/>
          </a:xfrm>
          <a:prstGeom prst="ellipse">
            <a:avLst/>
          </a:prstGeom>
          <a:solidFill>
            <a:srgbClr val="51C3CA"/>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3" name="TextBox 2"/>
          <p:cNvSpPr txBox="1"/>
          <p:nvPr/>
        </p:nvSpPr>
        <p:spPr>
          <a:xfrm>
            <a:off x="1316759" y="375506"/>
            <a:ext cx="7814960" cy="369332"/>
          </a:xfrm>
          <a:prstGeom prst="rect">
            <a:avLst/>
          </a:prstGeom>
          <a:noFill/>
        </p:spPr>
        <p:txBody>
          <a:bodyPr wrap="none" rtlCol="0">
            <a:spAutoFit/>
          </a:bodyPr>
          <a:lstStyle/>
          <a:p>
            <a:r>
              <a:rPr lang="fr-FR" dirty="0" smtClean="0"/>
              <a:t>Relevez  les  noms  propres  des  régions,  des  montagnes,  des  fleuves.  </a:t>
            </a:r>
            <a:endParaRPr lang="ru-RU" dirty="0"/>
          </a:p>
        </p:txBody>
      </p:sp>
      <p:sp>
        <p:nvSpPr>
          <p:cNvPr id="5" name="TextBox 4"/>
          <p:cNvSpPr txBox="1"/>
          <p:nvPr/>
        </p:nvSpPr>
        <p:spPr>
          <a:xfrm>
            <a:off x="1316759" y="1133553"/>
            <a:ext cx="6096541" cy="2031325"/>
          </a:xfrm>
          <a:prstGeom prst="rect">
            <a:avLst/>
          </a:prstGeom>
          <a:noFill/>
        </p:spPr>
        <p:txBody>
          <a:bodyPr wrap="none" rtlCol="0">
            <a:spAutoFit/>
          </a:bodyPr>
          <a:lstStyle/>
          <a:p>
            <a:r>
              <a:rPr lang="fr-FR" dirty="0" smtClean="0"/>
              <a:t>Régions:                       Montagnes:                 Fleuves:</a:t>
            </a:r>
          </a:p>
          <a:p>
            <a:r>
              <a:rPr lang="fr-FR" dirty="0"/>
              <a:t>l</a:t>
            </a:r>
            <a:r>
              <a:rPr lang="fr-FR" dirty="0" smtClean="0"/>
              <a:t>a  Bourgogne               les  Alpes                    la  Seine </a:t>
            </a:r>
          </a:p>
          <a:p>
            <a:r>
              <a:rPr lang="fr-FR" dirty="0" smtClean="0"/>
              <a:t>l’Alsace                         les  Pyrénées              la  Loire</a:t>
            </a:r>
          </a:p>
          <a:p>
            <a:r>
              <a:rPr lang="fr-FR" dirty="0"/>
              <a:t>l</a:t>
            </a:r>
            <a:r>
              <a:rPr lang="fr-FR" dirty="0" smtClean="0"/>
              <a:t>a  Champagne                                                 la  Garonne</a:t>
            </a:r>
          </a:p>
          <a:p>
            <a:r>
              <a:rPr lang="fr-FR" dirty="0"/>
              <a:t>l</a:t>
            </a:r>
            <a:r>
              <a:rPr lang="fr-FR" dirty="0" smtClean="0"/>
              <a:t>a  Bretagne                                                      la  Rhône</a:t>
            </a:r>
          </a:p>
          <a:p>
            <a:r>
              <a:rPr lang="fr-FR" dirty="0"/>
              <a:t>l</a:t>
            </a:r>
            <a:r>
              <a:rPr lang="fr-FR" dirty="0" smtClean="0"/>
              <a:t>a  Normandie</a:t>
            </a:r>
          </a:p>
          <a:p>
            <a:r>
              <a:rPr lang="fr-FR" dirty="0" smtClean="0"/>
              <a:t>l</a:t>
            </a:r>
            <a:r>
              <a:rPr lang="fr-FR" dirty="0"/>
              <a:t>e</a:t>
            </a:r>
            <a:r>
              <a:rPr lang="fr-FR" dirty="0" smtClean="0"/>
              <a:t>  Massif  central  </a:t>
            </a:r>
            <a:endParaRPr lang="ru-RU" dirty="0"/>
          </a:p>
        </p:txBody>
      </p:sp>
    </p:spTree>
    <p:extLst>
      <p:ext uri="{BB962C8B-B14F-4D97-AF65-F5344CB8AC3E}">
        <p14:creationId xmlns:p14="http://schemas.microsoft.com/office/powerpoint/2010/main" xmlns="" val="4047365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314537" y="4741985"/>
            <a:ext cx="521208" cy="360040"/>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Oval 17"/>
          <p:cNvSpPr/>
          <p:nvPr/>
        </p:nvSpPr>
        <p:spPr>
          <a:xfrm>
            <a:off x="467544" y="96883"/>
            <a:ext cx="801748" cy="699677"/>
          </a:xfrm>
          <a:prstGeom prst="ellipse">
            <a:avLst/>
          </a:prstGeom>
          <a:solidFill>
            <a:srgbClr val="B2B2B2"/>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sp>
        <p:nvSpPr>
          <p:cNvPr id="4" name="TextBox 3"/>
          <p:cNvSpPr txBox="1"/>
          <p:nvPr/>
        </p:nvSpPr>
        <p:spPr>
          <a:xfrm>
            <a:off x="1457364" y="262056"/>
            <a:ext cx="2852063" cy="369332"/>
          </a:xfrm>
          <a:prstGeom prst="rect">
            <a:avLst/>
          </a:prstGeom>
          <a:noFill/>
        </p:spPr>
        <p:txBody>
          <a:bodyPr wrap="none" rtlCol="0">
            <a:spAutoFit/>
          </a:bodyPr>
          <a:lstStyle/>
          <a:p>
            <a:r>
              <a:rPr lang="fr-FR" dirty="0" smtClean="0"/>
              <a:t>Répondez  aux  questions</a:t>
            </a:r>
            <a:endParaRPr lang="ru-RU" dirty="0"/>
          </a:p>
        </p:txBody>
      </p:sp>
      <p:sp>
        <p:nvSpPr>
          <p:cNvPr id="6" name="TextBox 5"/>
          <p:cNvSpPr txBox="1"/>
          <p:nvPr/>
        </p:nvSpPr>
        <p:spPr>
          <a:xfrm>
            <a:off x="215516" y="797329"/>
            <a:ext cx="8784976" cy="3970318"/>
          </a:xfrm>
          <a:prstGeom prst="rect">
            <a:avLst/>
          </a:prstGeom>
          <a:noFill/>
        </p:spPr>
        <p:txBody>
          <a:bodyPr wrap="square" rtlCol="0">
            <a:spAutoFit/>
          </a:bodyPr>
          <a:lstStyle/>
          <a:p>
            <a:pPr marL="342900" indent="-342900">
              <a:buAutoNum type="arabicParenR"/>
            </a:pPr>
            <a:r>
              <a:rPr lang="fr-FR" sz="1400" dirty="0" smtClean="0"/>
              <a:t>Quelle  place  occupe  la  France  dans  l’Europe  agricole? – La  France  occupe  la  place  essentielle  dans  l’Europe  agricole.  </a:t>
            </a:r>
          </a:p>
          <a:p>
            <a:pPr marL="342900" indent="-342900">
              <a:buAutoNum type="arabicParenR"/>
            </a:pPr>
            <a:r>
              <a:rPr lang="fr-FR" sz="1400" dirty="0" smtClean="0"/>
              <a:t>Où  est  cultivé  le  blé?  -  Le  blé  est  cultivé  sur  de  grands  espaces,  en  particulier  dans  le  bassin  parisien  le  Nord.</a:t>
            </a:r>
          </a:p>
          <a:p>
            <a:pPr marL="342900" indent="-342900">
              <a:buAutoNum type="arabicParenR"/>
            </a:pPr>
            <a:r>
              <a:rPr lang="fr-FR" sz="1400" dirty="0" smtClean="0"/>
              <a:t>Et  le  ma</a:t>
            </a:r>
            <a:r>
              <a:rPr lang="fr-FR" sz="1400" dirty="0" smtClean="0">
                <a:latin typeface="Arial"/>
                <a:cs typeface="Arial"/>
              </a:rPr>
              <a:t>ïs?  </a:t>
            </a:r>
            <a:r>
              <a:rPr lang="fr-FR" sz="1400" dirty="0">
                <a:latin typeface="Arial"/>
                <a:cs typeface="Arial"/>
              </a:rPr>
              <a:t>l</a:t>
            </a:r>
            <a:r>
              <a:rPr lang="fr-FR" sz="1400" dirty="0" smtClean="0">
                <a:latin typeface="Arial"/>
                <a:cs typeface="Arial"/>
              </a:rPr>
              <a:t>es  fruits  et  les  légumes?  - Le  maïs  est  cultivé  dans  le  bassin  parisien.  Les  fruits  et  les  légumes  se  cultivent  sur  tout  le  territoire.</a:t>
            </a:r>
          </a:p>
          <a:p>
            <a:pPr marL="342900" indent="-342900">
              <a:buAutoNum type="arabicParenR"/>
            </a:pPr>
            <a:r>
              <a:rPr lang="fr-FR" sz="1400" dirty="0" smtClean="0">
                <a:latin typeface="Arial"/>
                <a:cs typeface="Arial"/>
              </a:rPr>
              <a:t>Pourquoi  les  producteurs  manifestentils? -  Les  producteurs  manifestent  à  cause  de  la  distribution  des  produits  agricoles. </a:t>
            </a:r>
          </a:p>
          <a:p>
            <a:pPr marL="342900" indent="-342900">
              <a:buAutoNum type="arabicParenR"/>
            </a:pPr>
            <a:r>
              <a:rPr lang="fr-FR" sz="1400" dirty="0" smtClean="0">
                <a:latin typeface="Arial"/>
                <a:cs typeface="Arial"/>
              </a:rPr>
              <a:t>Où  sont  produits  des  vins?  - Les  vins  sont  produits  dans  le  Bordelais,  la  Bourgogne,  l’Alsace  et  la  Champagne.</a:t>
            </a:r>
          </a:p>
          <a:p>
            <a:pPr marL="342900" indent="-342900">
              <a:buAutoNum type="arabicParenR"/>
            </a:pPr>
            <a:r>
              <a:rPr lang="fr-FR" sz="1400" dirty="0" smtClean="0">
                <a:latin typeface="Arial"/>
                <a:cs typeface="Arial"/>
              </a:rPr>
              <a:t>Et  l’élevage,  il  est  développé  dans  quelles  régions?  - L’élevage  est  développé  en  Bretagne,  en  Normandie  et  dans  le  Massif  Central. </a:t>
            </a:r>
          </a:p>
          <a:p>
            <a:pPr marL="342900" indent="-342900">
              <a:buAutoNum type="arabicParenR"/>
            </a:pPr>
            <a:r>
              <a:rPr lang="fr-FR" sz="1400" dirty="0" smtClean="0">
                <a:latin typeface="Arial"/>
                <a:cs typeface="Arial"/>
              </a:rPr>
              <a:t>Est-ce  la  France  est  le  premier  producteur  mondial  de  fromage? – Oui,  la  France  est  le  premier  producteur  mondial  de  fromage.</a:t>
            </a:r>
          </a:p>
          <a:p>
            <a:pPr marL="342900" indent="-342900">
              <a:buAutoNum type="arabicParenR"/>
            </a:pPr>
            <a:r>
              <a:rPr lang="fr-FR" sz="1400" dirty="0" smtClean="0">
                <a:latin typeface="Arial"/>
                <a:cs typeface="Arial"/>
              </a:rPr>
              <a:t>Quelle  est  la  première  culture  du  pays? – La  culture  essentielle  du  pays  est  le  blé.</a:t>
            </a:r>
          </a:p>
          <a:p>
            <a:pPr marL="342900" indent="-342900">
              <a:buAutoNum type="arabicParenR"/>
            </a:pPr>
            <a:r>
              <a:rPr lang="fr-FR" sz="1400" dirty="0" smtClean="0">
                <a:latin typeface="Arial"/>
                <a:cs typeface="Arial"/>
              </a:rPr>
              <a:t>Nommez  les  montagnes/les  fleuves  de  la  France. – Les  montagnes  sont:  les  Alpes,  les  Pyrénées.  Les  fleuves  sont:  la  Seine,  la  Loire,  la  Garonne  et  le  Rhône.</a:t>
            </a:r>
          </a:p>
          <a:p>
            <a:pPr marL="342900" indent="-342900">
              <a:buAutoNum type="arabicParenR"/>
            </a:pPr>
            <a:r>
              <a:rPr lang="fr-FR" sz="1400" dirty="0" smtClean="0">
                <a:latin typeface="Arial"/>
                <a:cs typeface="Arial"/>
              </a:rPr>
              <a:t>Quel  est  le  climat  de  la  France? – Le  climat  de  la  France  est  modéré.</a:t>
            </a:r>
            <a:endParaRPr lang="ru-RU" sz="1400" dirty="0"/>
          </a:p>
        </p:txBody>
      </p:sp>
    </p:spTree>
    <p:extLst>
      <p:ext uri="{BB962C8B-B14F-4D97-AF65-F5344CB8AC3E}">
        <p14:creationId xmlns:p14="http://schemas.microsoft.com/office/powerpoint/2010/main" xmlns="" val="199271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fade">
                                      <p:cBhvr>
                                        <p:cTn id="47" dur="500"/>
                                        <p:tgtEl>
                                          <p:spTgt spid="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Effect transition="in" filter="fade">
                                      <p:cBhvr>
                                        <p:cTn id="52"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078961" y="4568741"/>
            <a:ext cx="521208" cy="360040"/>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Oval 19"/>
          <p:cNvSpPr/>
          <p:nvPr/>
        </p:nvSpPr>
        <p:spPr>
          <a:xfrm>
            <a:off x="225675" y="195486"/>
            <a:ext cx="699762" cy="699676"/>
          </a:xfrm>
          <a:prstGeom prst="ellipse">
            <a:avLst/>
          </a:prstGeom>
          <a:solidFill>
            <a:srgbClr val="FF6699"/>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3</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5" name="TextBox 4"/>
          <p:cNvSpPr txBox="1"/>
          <p:nvPr/>
        </p:nvSpPr>
        <p:spPr>
          <a:xfrm>
            <a:off x="925437" y="248831"/>
            <a:ext cx="7668852" cy="646331"/>
          </a:xfrm>
          <a:prstGeom prst="rect">
            <a:avLst/>
          </a:prstGeom>
          <a:noFill/>
        </p:spPr>
        <p:txBody>
          <a:bodyPr wrap="square" rtlCol="0">
            <a:spAutoFit/>
          </a:bodyPr>
          <a:lstStyle/>
          <a:p>
            <a:r>
              <a:rPr lang="fr-FR" dirty="0" smtClean="0"/>
              <a:t>Quel  est  le  rôle  du  marché  dans  le  développement  de  l’économie  de  votre  pays?</a:t>
            </a:r>
            <a:endParaRPr lang="ru-RU" dirty="0"/>
          </a:p>
        </p:txBody>
      </p:sp>
      <p:sp>
        <p:nvSpPr>
          <p:cNvPr id="3" name="TextBox 2"/>
          <p:cNvSpPr txBox="1"/>
          <p:nvPr/>
        </p:nvSpPr>
        <p:spPr>
          <a:xfrm>
            <a:off x="575556" y="1131590"/>
            <a:ext cx="3600400" cy="3046988"/>
          </a:xfrm>
          <a:prstGeom prst="rect">
            <a:avLst/>
          </a:prstGeom>
          <a:noFill/>
        </p:spPr>
        <p:txBody>
          <a:bodyPr wrap="square" rtlCol="0">
            <a:spAutoFit/>
          </a:bodyPr>
          <a:lstStyle/>
          <a:p>
            <a:r>
              <a:rPr lang="fr-FR" sz="1600" dirty="0" smtClean="0"/>
              <a:t>Le  rôle  du  marché  dans  le  développement  de  l’économie  de  chaque  pays  est  plus  grand  qu’on  peut  penser.  C’est  la  règle  inportante  du  développement  de  l’économie.  Mais  l’État  doit  faire  les  réformes  dans  tous  les  domaines.  Il  doit  fortifier  les  lois  qui  servent  à  améliorer  les  principes  du  développement  de  l’économie  du  marché.  Ces  principes sont  nombreux.  </a:t>
            </a:r>
            <a:endParaRPr lang="ru-RU" sz="1600" dirty="0"/>
          </a:p>
        </p:txBody>
      </p:sp>
      <p:pic>
        <p:nvPicPr>
          <p:cNvPr id="7" name="Рисунок 6"/>
          <p:cNvPicPr>
            <a:picLocks noChangeAspect="1"/>
          </p:cNvPicPr>
          <p:nvPr/>
        </p:nvPicPr>
        <p:blipFill rotWithShape="1">
          <a:blip r:embed="rId3">
            <a:extLst>
              <a:ext uri="{28A0092B-C50C-407E-A947-70E740481C1C}">
                <a14:useLocalDpi xmlns:a14="http://schemas.microsoft.com/office/drawing/2010/main" xmlns="" val="0"/>
              </a:ext>
            </a:extLst>
          </a:blip>
          <a:srcRect t="6879" b="3963"/>
          <a:stretch/>
        </p:blipFill>
        <p:spPr>
          <a:xfrm>
            <a:off x="4499992" y="807554"/>
            <a:ext cx="4644008" cy="4121227"/>
          </a:xfrm>
          <a:prstGeom prst="rect">
            <a:avLst/>
          </a:prstGeom>
        </p:spPr>
      </p:pic>
    </p:spTree>
    <p:extLst>
      <p:ext uri="{BB962C8B-B14F-4D97-AF65-F5344CB8AC3E}">
        <p14:creationId xmlns:p14="http://schemas.microsoft.com/office/powerpoint/2010/main" xmlns="" val="1588707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339565" y="4568741"/>
            <a:ext cx="521208" cy="360040"/>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Oval 17"/>
          <p:cNvSpPr/>
          <p:nvPr/>
        </p:nvSpPr>
        <p:spPr>
          <a:xfrm>
            <a:off x="467544" y="267494"/>
            <a:ext cx="801748" cy="699677"/>
          </a:xfrm>
          <a:prstGeom prst="ellipse">
            <a:avLst/>
          </a:prstGeom>
          <a:solidFill>
            <a:srgbClr val="92D050"/>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p>
        </p:txBody>
      </p:sp>
      <p:sp>
        <p:nvSpPr>
          <p:cNvPr id="4" name="TextBox 3"/>
          <p:cNvSpPr txBox="1"/>
          <p:nvPr/>
        </p:nvSpPr>
        <p:spPr>
          <a:xfrm>
            <a:off x="1475656" y="375506"/>
            <a:ext cx="3677032" cy="369332"/>
          </a:xfrm>
          <a:prstGeom prst="rect">
            <a:avLst/>
          </a:prstGeom>
          <a:noFill/>
        </p:spPr>
        <p:txBody>
          <a:bodyPr wrap="none" rtlCol="0">
            <a:spAutoFit/>
          </a:bodyPr>
          <a:lstStyle/>
          <a:p>
            <a:r>
              <a:rPr lang="fr-FR" dirty="0" smtClean="0"/>
              <a:t>Trouvez  le  synonyme/l’antonyme</a:t>
            </a:r>
            <a:endParaRPr lang="ru-RU" dirty="0"/>
          </a:p>
        </p:txBody>
      </p:sp>
      <p:sp>
        <p:nvSpPr>
          <p:cNvPr id="5" name="TextBox 4"/>
          <p:cNvSpPr txBox="1"/>
          <p:nvPr/>
        </p:nvSpPr>
        <p:spPr>
          <a:xfrm>
            <a:off x="611561" y="1131590"/>
            <a:ext cx="3348372" cy="2585323"/>
          </a:xfrm>
          <a:prstGeom prst="rect">
            <a:avLst/>
          </a:prstGeom>
          <a:noFill/>
        </p:spPr>
        <p:txBody>
          <a:bodyPr wrap="square" rtlCol="0">
            <a:spAutoFit/>
          </a:bodyPr>
          <a:lstStyle/>
          <a:p>
            <a:r>
              <a:rPr lang="fr-FR" dirty="0"/>
              <a:t>l</a:t>
            </a:r>
            <a:r>
              <a:rPr lang="fr-FR" dirty="0" smtClean="0"/>
              <a:t>’indigence      =  la  pauvreté</a:t>
            </a:r>
          </a:p>
          <a:p>
            <a:r>
              <a:rPr lang="fr-FR" dirty="0"/>
              <a:t>e</a:t>
            </a:r>
            <a:r>
              <a:rPr lang="fr-FR" dirty="0" smtClean="0"/>
              <a:t>ssentiel,  -le  = pricipal,  -e</a:t>
            </a:r>
          </a:p>
          <a:p>
            <a:r>
              <a:rPr lang="fr-FR" dirty="0"/>
              <a:t>l</a:t>
            </a:r>
            <a:r>
              <a:rPr lang="fr-FR" dirty="0" smtClean="0"/>
              <a:t>e  Nord           =  le  Sud</a:t>
            </a:r>
          </a:p>
          <a:p>
            <a:r>
              <a:rPr lang="fr-FR" dirty="0"/>
              <a:t>l</a:t>
            </a:r>
            <a:r>
              <a:rPr lang="fr-FR" dirty="0" smtClean="0"/>
              <a:t>e  territoire      = la  superficie</a:t>
            </a:r>
          </a:p>
          <a:p>
            <a:r>
              <a:rPr lang="fr-FR" dirty="0" smtClean="0"/>
              <a:t>la  façon          =  la  manière</a:t>
            </a:r>
          </a:p>
          <a:p>
            <a:r>
              <a:rPr lang="fr-FR" dirty="0"/>
              <a:t>b</a:t>
            </a:r>
            <a:r>
              <a:rPr lang="fr-FR" dirty="0" smtClean="0"/>
              <a:t>ien                 =  utile</a:t>
            </a:r>
          </a:p>
          <a:p>
            <a:r>
              <a:rPr lang="fr-FR" dirty="0"/>
              <a:t>o</a:t>
            </a:r>
            <a:r>
              <a:rPr lang="fr-FR" dirty="0" smtClean="0"/>
              <a:t>ccuper           =  remplir</a:t>
            </a:r>
          </a:p>
          <a:p>
            <a:r>
              <a:rPr lang="fr-FR" dirty="0" smtClean="0"/>
              <a:t>une  place       =  un  lieu </a:t>
            </a:r>
          </a:p>
          <a:p>
            <a:r>
              <a:rPr lang="fr-FR" dirty="0"/>
              <a:t>g</a:t>
            </a:r>
            <a:r>
              <a:rPr lang="fr-FR" dirty="0" smtClean="0"/>
              <a:t>ros                 =  grand                 </a:t>
            </a:r>
            <a:endParaRPr lang="ru-RU" dirty="0"/>
          </a:p>
        </p:txBody>
      </p:sp>
      <p:sp>
        <p:nvSpPr>
          <p:cNvPr id="9" name="TextBox 8"/>
          <p:cNvSpPr txBox="1"/>
          <p:nvPr/>
        </p:nvSpPr>
        <p:spPr>
          <a:xfrm>
            <a:off x="4860773" y="1131590"/>
            <a:ext cx="3209533" cy="2585323"/>
          </a:xfrm>
          <a:prstGeom prst="rect">
            <a:avLst/>
          </a:prstGeom>
          <a:noFill/>
        </p:spPr>
        <p:txBody>
          <a:bodyPr wrap="none" rtlCol="0">
            <a:spAutoFit/>
          </a:bodyPr>
          <a:lstStyle/>
          <a:p>
            <a:r>
              <a:rPr lang="fr-FR" dirty="0"/>
              <a:t>g</a:t>
            </a:r>
            <a:r>
              <a:rPr lang="fr-FR" dirty="0" smtClean="0"/>
              <a:t>rand              </a:t>
            </a:r>
            <a:r>
              <a:rPr lang="fr-FR" dirty="0" smtClean="0">
                <a:latin typeface="Arial"/>
                <a:cs typeface="Arial"/>
              </a:rPr>
              <a:t>≠</a:t>
            </a:r>
            <a:r>
              <a:rPr lang="fr-FR" dirty="0" smtClean="0"/>
              <a:t>  petit</a:t>
            </a:r>
          </a:p>
          <a:p>
            <a:r>
              <a:rPr lang="fr-FR" dirty="0"/>
              <a:t>e</a:t>
            </a:r>
            <a:r>
              <a:rPr lang="fr-FR" dirty="0" smtClean="0"/>
              <a:t>n  particulier  </a:t>
            </a:r>
            <a:r>
              <a:rPr lang="fr-FR" dirty="0" smtClean="0">
                <a:latin typeface="Arial"/>
                <a:cs typeface="Arial"/>
              </a:rPr>
              <a:t>≠</a:t>
            </a:r>
            <a:r>
              <a:rPr lang="fr-FR" dirty="0" smtClean="0"/>
              <a:t>  en  général</a:t>
            </a:r>
          </a:p>
          <a:p>
            <a:r>
              <a:rPr lang="fr-FR" dirty="0"/>
              <a:t>g</a:t>
            </a:r>
            <a:r>
              <a:rPr lang="fr-FR" dirty="0" smtClean="0"/>
              <a:t>ros                 </a:t>
            </a:r>
            <a:r>
              <a:rPr lang="fr-FR" dirty="0" smtClean="0">
                <a:latin typeface="Arial"/>
                <a:cs typeface="Arial"/>
              </a:rPr>
              <a:t>≠  mince</a:t>
            </a:r>
          </a:p>
          <a:p>
            <a:r>
              <a:rPr lang="fr-FR" dirty="0"/>
              <a:t>s</a:t>
            </a:r>
            <a:r>
              <a:rPr lang="fr-FR" dirty="0" smtClean="0"/>
              <a:t>ouvent           </a:t>
            </a:r>
            <a:r>
              <a:rPr lang="fr-FR" dirty="0" smtClean="0">
                <a:latin typeface="Arial"/>
                <a:cs typeface="Arial"/>
              </a:rPr>
              <a:t>≠ parfois</a:t>
            </a:r>
          </a:p>
          <a:p>
            <a:r>
              <a:rPr lang="fr-FR" dirty="0" smtClean="0">
                <a:latin typeface="Arial"/>
                <a:cs typeface="Arial"/>
              </a:rPr>
              <a:t>peu                  ≠  beaucoup</a:t>
            </a:r>
          </a:p>
          <a:p>
            <a:r>
              <a:rPr lang="fr-FR" dirty="0"/>
              <a:t>p</a:t>
            </a:r>
            <a:r>
              <a:rPr lang="fr-FR" dirty="0" smtClean="0"/>
              <a:t>remier            </a:t>
            </a:r>
            <a:r>
              <a:rPr lang="fr-FR" dirty="0" smtClean="0">
                <a:latin typeface="Arial"/>
                <a:cs typeface="Arial"/>
              </a:rPr>
              <a:t>≠ dernier</a:t>
            </a:r>
          </a:p>
          <a:p>
            <a:r>
              <a:rPr lang="fr-FR" dirty="0">
                <a:latin typeface="Arial"/>
                <a:cs typeface="Arial"/>
              </a:rPr>
              <a:t>e</a:t>
            </a:r>
            <a:r>
              <a:rPr lang="fr-FR" dirty="0" smtClean="0">
                <a:latin typeface="Arial"/>
                <a:cs typeface="Arial"/>
              </a:rPr>
              <a:t>xporter           ≠  importer</a:t>
            </a:r>
          </a:p>
          <a:p>
            <a:r>
              <a:rPr lang="fr-FR" dirty="0"/>
              <a:t>h</a:t>
            </a:r>
            <a:r>
              <a:rPr lang="fr-FR" dirty="0" smtClean="0"/>
              <a:t>aut                 </a:t>
            </a:r>
            <a:r>
              <a:rPr lang="fr-FR" dirty="0" smtClean="0">
                <a:latin typeface="Arial"/>
                <a:cs typeface="Arial"/>
              </a:rPr>
              <a:t>≠  bas</a:t>
            </a:r>
          </a:p>
          <a:p>
            <a:r>
              <a:rPr lang="fr-FR" dirty="0"/>
              <a:t>l’indigence   </a:t>
            </a:r>
            <a:r>
              <a:rPr lang="fr-FR" dirty="0" smtClean="0"/>
              <a:t>    </a:t>
            </a:r>
            <a:r>
              <a:rPr lang="fr-FR" dirty="0" smtClean="0">
                <a:latin typeface="Arial"/>
                <a:cs typeface="Arial"/>
              </a:rPr>
              <a:t>≠</a:t>
            </a:r>
            <a:r>
              <a:rPr lang="fr-FR" dirty="0" smtClean="0"/>
              <a:t>  </a:t>
            </a:r>
            <a:r>
              <a:rPr lang="fr-FR" dirty="0"/>
              <a:t>la  richesse </a:t>
            </a:r>
            <a:endParaRPr lang="ru-RU" dirty="0"/>
          </a:p>
        </p:txBody>
      </p:sp>
    </p:spTree>
    <p:extLst>
      <p:ext uri="{BB962C8B-B14F-4D97-AF65-F5344CB8AC3E}">
        <p14:creationId xmlns:p14="http://schemas.microsoft.com/office/powerpoint/2010/main" xmlns="" val="2922801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231490"/>
            <a:ext cx="1143262" cy="461665"/>
          </a:xfrm>
          <a:prstGeom prst="rect">
            <a:avLst/>
          </a:prstGeom>
          <a:noFill/>
        </p:spPr>
        <p:txBody>
          <a:bodyPr wrap="none" rtlCol="0">
            <a:spAutoFit/>
          </a:bodyPr>
          <a:lstStyle/>
          <a:p>
            <a:r>
              <a:rPr lang="fr-FR" sz="2400" b="1" dirty="0" smtClean="0"/>
              <a:t>Devoir</a:t>
            </a:r>
            <a:endParaRPr lang="ru-RU" sz="2400" b="1" dirty="0"/>
          </a:p>
        </p:txBody>
      </p:sp>
      <p:sp>
        <p:nvSpPr>
          <p:cNvPr id="3" name="TextBox 2"/>
          <p:cNvSpPr txBox="1"/>
          <p:nvPr/>
        </p:nvSpPr>
        <p:spPr>
          <a:xfrm>
            <a:off x="683568" y="712124"/>
            <a:ext cx="7301999" cy="369332"/>
          </a:xfrm>
          <a:prstGeom prst="rect">
            <a:avLst/>
          </a:prstGeom>
          <a:noFill/>
        </p:spPr>
        <p:txBody>
          <a:bodyPr wrap="none" rtlCol="0">
            <a:spAutoFit/>
          </a:bodyPr>
          <a:lstStyle/>
          <a:p>
            <a:r>
              <a:rPr lang="fr-FR" dirty="0" smtClean="0"/>
              <a:t>Lire  les  textes,  parler  de  l’économie/de  l’égriculture  de  la  France.</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43708" y="1383618"/>
            <a:ext cx="5223310" cy="3331825"/>
          </a:xfrm>
          <a:prstGeom prst="rect">
            <a:avLst/>
          </a:prstGeom>
        </p:spPr>
      </p:pic>
    </p:spTree>
    <p:extLst>
      <p:ext uri="{BB962C8B-B14F-4D97-AF65-F5344CB8AC3E}">
        <p14:creationId xmlns:p14="http://schemas.microsoft.com/office/powerpoint/2010/main" xmlns="" val="2818528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42032" y="0"/>
            <a:ext cx="6494464" cy="5143500"/>
          </a:xfrm>
          <a:prstGeom prst="rect">
            <a:avLst/>
          </a:prstGeom>
        </p:spPr>
      </p:pic>
      <p:sp>
        <p:nvSpPr>
          <p:cNvPr id="5" name="TextBox 4"/>
          <p:cNvSpPr txBox="1"/>
          <p:nvPr/>
        </p:nvSpPr>
        <p:spPr>
          <a:xfrm>
            <a:off x="917036" y="1779662"/>
            <a:ext cx="3249992" cy="2554545"/>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r-F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Merci  </a:t>
            </a:r>
          </a:p>
          <a:p>
            <a:r>
              <a:rPr lang="fr-F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pour  </a:t>
            </a:r>
          </a:p>
          <a:p>
            <a:r>
              <a:rPr lang="fr-F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votre  </a:t>
            </a:r>
          </a:p>
          <a:p>
            <a:r>
              <a:rPr lang="fr-F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attention!</a:t>
            </a:r>
            <a:endParaRPr lang="ru-RU"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xmlns="" val="1651474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7812359" cy="514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 name="Рисунок 1"/>
          <p:cNvPicPr>
            <a:picLocks noChangeAspect="1"/>
          </p:cNvPicPr>
          <p:nvPr/>
        </p:nvPicPr>
        <p:blipFill rotWithShape="1">
          <a:blip r:embed="rId3">
            <a:extLst>
              <a:ext uri="{28A0092B-C50C-407E-A947-70E740481C1C}">
                <a14:useLocalDpi xmlns:a14="http://schemas.microsoft.com/office/drawing/2010/main" xmlns="" val="0"/>
              </a:ext>
            </a:extLst>
          </a:blip>
          <a:srcRect l="54068" t="50000" r="22966"/>
          <a:stretch/>
        </p:blipFill>
        <p:spPr>
          <a:xfrm>
            <a:off x="8028384" y="2463738"/>
            <a:ext cx="967978" cy="2571750"/>
          </a:xfrm>
          <a:prstGeom prst="rect">
            <a:avLst/>
          </a:prstGeom>
        </p:spPr>
      </p:pic>
    </p:spTree>
    <p:extLst>
      <p:ext uri="{BB962C8B-B14F-4D97-AF65-F5344CB8AC3E}">
        <p14:creationId xmlns:p14="http://schemas.microsoft.com/office/powerpoint/2010/main" xmlns="" val="204386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108272"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a:t>Leçon </a:t>
            </a:r>
            <a:r>
              <a:rPr lang="fr-FR" sz="2500" dirty="0" smtClean="0"/>
              <a:t>  4   Activités   (p.  95)</a:t>
            </a:r>
            <a:endParaRPr sz="2500" dirty="0"/>
          </a:p>
        </p:txBody>
      </p:sp>
      <p:sp>
        <p:nvSpPr>
          <p:cNvPr id="16" name="TextBox 15"/>
          <p:cNvSpPr txBox="1"/>
          <p:nvPr/>
        </p:nvSpPr>
        <p:spPr>
          <a:xfrm>
            <a:off x="5600913" y="1192623"/>
            <a:ext cx="3147550"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Relevez</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dans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  document  les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noms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des  pays.  </a:t>
            </a:r>
            <a:endPar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600912" y="2013791"/>
            <a:ext cx="3147551"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Faites</a:t>
            </a:r>
            <a:r>
              <a:rPr lang="en-US" sz="1600" kern="0" spc="-52" dirty="0" smtClean="0">
                <a:solidFill>
                  <a:srgbClr val="57565A"/>
                </a:solidFill>
                <a:latin typeface="Open Sans" panose="020B0606030504020204" pitchFamily="34" charset="0"/>
              </a:rPr>
              <a:t>  un  tableau  des  </a:t>
            </a:r>
            <a:r>
              <a:rPr lang="en-US" sz="1600" kern="0" spc="-52" dirty="0" err="1" smtClean="0">
                <a:solidFill>
                  <a:srgbClr val="57565A"/>
                </a:solidFill>
                <a:latin typeface="Open Sans" panose="020B0606030504020204" pitchFamily="34" charset="0"/>
              </a:rPr>
              <a:t>ressoures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naturelles</a:t>
            </a:r>
            <a:r>
              <a:rPr lang="en-US" sz="1600" kern="0" spc="-52" dirty="0" smtClean="0">
                <a:solidFill>
                  <a:srgbClr val="57565A"/>
                </a:solidFill>
                <a:latin typeface="Open Sans" panose="020B0606030504020204" pitchFamily="34" charset="0"/>
              </a:rPr>
              <a:t>  de  France.</a:t>
            </a:r>
            <a:endParaRPr lang="en-US" sz="1600" kern="0" dirty="0">
              <a:solidFill>
                <a:srgbClr val="57565A"/>
              </a:solidFill>
            </a:endParaRPr>
          </a:p>
        </p:txBody>
      </p:sp>
      <p:sp>
        <p:nvSpPr>
          <p:cNvPr id="18" name="TextBox 17"/>
          <p:cNvSpPr txBox="1"/>
          <p:nvPr/>
        </p:nvSpPr>
        <p:spPr>
          <a:xfrm>
            <a:off x="5639982" y="2913843"/>
            <a:ext cx="3147550" cy="608244"/>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Obsevrez</a:t>
            </a:r>
            <a:r>
              <a:rPr lang="en-US" sz="1400" kern="0" dirty="0" smtClean="0">
                <a:solidFill>
                  <a:srgbClr val="57565A"/>
                </a:solidFill>
              </a:rPr>
              <a:t>   le  document  (slide  7).  </a:t>
            </a:r>
            <a:r>
              <a:rPr lang="en-US" sz="1400" kern="0" dirty="0" err="1" smtClean="0">
                <a:solidFill>
                  <a:srgbClr val="57565A"/>
                </a:solidFill>
              </a:rPr>
              <a:t>Que</a:t>
            </a:r>
            <a:r>
              <a:rPr lang="en-US" sz="1400" kern="0" dirty="0" smtClean="0">
                <a:solidFill>
                  <a:srgbClr val="57565A"/>
                </a:solidFill>
              </a:rPr>
              <a:t>  </a:t>
            </a:r>
            <a:r>
              <a:rPr lang="en-US" sz="1400" kern="0" dirty="0" err="1" smtClean="0">
                <a:solidFill>
                  <a:srgbClr val="57565A"/>
                </a:solidFill>
              </a:rPr>
              <a:t>pouvez-vous</a:t>
            </a:r>
            <a:r>
              <a:rPr lang="en-US" sz="1400" kern="0" dirty="0" smtClean="0">
                <a:solidFill>
                  <a:srgbClr val="57565A"/>
                </a:solidFill>
              </a:rPr>
              <a:t>  en  dire?</a:t>
            </a:r>
            <a:endParaRPr lang="en-US" sz="1400" kern="0" dirty="0">
              <a:solidFill>
                <a:srgbClr val="57565A"/>
              </a:solidFill>
            </a:endParaRPr>
          </a:p>
        </p:txBody>
      </p:sp>
      <p:sp>
        <p:nvSpPr>
          <p:cNvPr id="19" name="TextBox 18"/>
          <p:cNvSpPr txBox="1"/>
          <p:nvPr/>
        </p:nvSpPr>
        <p:spPr>
          <a:xfrm>
            <a:off x="5796976" y="3753466"/>
            <a:ext cx="2755422"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Trouvez</a:t>
            </a:r>
            <a:r>
              <a:rPr lang="en-US" sz="1600" kern="0" spc="-52" dirty="0" smtClean="0">
                <a:solidFill>
                  <a:srgbClr val="57565A"/>
                </a:solidFill>
                <a:latin typeface="Open Sans" panose="020B0606030504020204" pitchFamily="34" charset="0"/>
              </a:rPr>
              <a:t>  le  </a:t>
            </a:r>
            <a:r>
              <a:rPr lang="en-US" sz="1600" kern="0" spc="-52" dirty="0" err="1" smtClean="0">
                <a:solidFill>
                  <a:srgbClr val="57565A"/>
                </a:solidFill>
                <a:latin typeface="Open Sans" panose="020B0606030504020204" pitchFamily="34" charset="0"/>
              </a:rPr>
              <a:t>synonyme</a:t>
            </a:r>
            <a:r>
              <a:rPr lang="en-US" sz="1600" kern="0" spc="-52" dirty="0" smtClean="0">
                <a:solidFill>
                  <a:srgbClr val="57565A"/>
                </a:solidFill>
                <a:latin typeface="Open Sans" panose="020B0606030504020204" pitchFamily="34" charset="0"/>
              </a:rPr>
              <a:t>/</a:t>
            </a:r>
            <a:r>
              <a:rPr lang="en-US" sz="1600" kern="0" spc="-52" dirty="0" err="1" smtClean="0">
                <a:solidFill>
                  <a:srgbClr val="57565A"/>
                </a:solidFill>
                <a:latin typeface="Open Sans" panose="020B0606030504020204" pitchFamily="34" charset="0"/>
              </a:rPr>
              <a:t>l’antonyme</a:t>
            </a:r>
            <a:r>
              <a:rPr lang="en-US" sz="1600" kern="0" spc="-52" dirty="0" smtClean="0">
                <a:solidFill>
                  <a:srgbClr val="57565A"/>
                </a:solidFill>
                <a:latin typeface="Open Sans" panose="020B0606030504020204" pitchFamily="34" charset="0"/>
              </a:rPr>
              <a:t>  des  mots.</a:t>
            </a:r>
            <a:r>
              <a:rPr lang="en-US" sz="1600" kern="0" dirty="0" smtClean="0">
                <a:solidFill>
                  <a:srgbClr val="57565A"/>
                </a:solidFill>
              </a:rPr>
              <a:t> </a:t>
            </a:r>
            <a:endParaRPr lang="en-US" sz="1600" kern="0" dirty="0">
              <a:solidFill>
                <a:srgbClr val="57565A"/>
              </a:solidFill>
            </a:endParaRPr>
          </a:p>
        </p:txBody>
      </p:sp>
      <p:cxnSp>
        <p:nvCxnSpPr>
          <p:cNvPr id="20" name="Straight Connector 9"/>
          <p:cNvCxnSpPr/>
          <p:nvPr/>
        </p:nvCxnSpPr>
        <p:spPr>
          <a:xfrm>
            <a:off x="4409982"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15029" y="2059302"/>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15029" y="2880470"/>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15029" y="3701638"/>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pic>
        <p:nvPicPr>
          <p:cNvPr id="3" name="Рисунок 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31540" y="951569"/>
            <a:ext cx="3245226" cy="4016977"/>
          </a:xfrm>
          <a:prstGeom prst="rect">
            <a:avLst/>
          </a:prstGeom>
        </p:spPr>
      </p:pic>
      <p:sp>
        <p:nvSpPr>
          <p:cNvPr id="4" name="Управляющая кнопка: далее 3">
            <a:hlinkClick r:id="rId7" action="ppaction://hlinksldjump" highlightClick="1"/>
          </p:cNvPr>
          <p:cNvSpPr/>
          <p:nvPr/>
        </p:nvSpPr>
        <p:spPr>
          <a:xfrm>
            <a:off x="4292971" y="4623978"/>
            <a:ext cx="459049" cy="344568"/>
          </a:xfrm>
          <a:prstGeom prst="actionButtonForwardNext">
            <a:avLst/>
          </a:prstGeom>
          <a:solidFill>
            <a:srgbClr val="0070C0"/>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4207014706"/>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431540"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4" name="TextBox 3"/>
          <p:cNvSpPr txBox="1"/>
          <p:nvPr/>
        </p:nvSpPr>
        <p:spPr>
          <a:xfrm>
            <a:off x="1331640" y="483518"/>
            <a:ext cx="7596844" cy="923330"/>
          </a:xfrm>
          <a:prstGeom prst="rect">
            <a:avLst/>
          </a:prstGeom>
          <a:noFill/>
        </p:spPr>
        <p:txBody>
          <a:bodyPr wrap="square" rtlCol="0">
            <a:spAutoFit/>
          </a:bodyPr>
          <a:lstStyle/>
          <a:p>
            <a:r>
              <a:rPr lang="fr-FR" dirty="0" smtClean="0"/>
              <a:t>Relevez  dans  le  document  (slides  2-3)  les  noms  des  pays  et  dites  ce  que  vous  en  savez,  ce  que  vous  en  avez  appris.  Vous  êtes  intéressé?  Choqué? </a:t>
            </a:r>
            <a:endParaRPr lang="ru-RU" dirty="0"/>
          </a:p>
        </p:txBody>
      </p:sp>
      <p:sp>
        <p:nvSpPr>
          <p:cNvPr id="5" name="TextBox 4"/>
          <p:cNvSpPr txBox="1"/>
          <p:nvPr/>
        </p:nvSpPr>
        <p:spPr>
          <a:xfrm>
            <a:off x="774379" y="1667004"/>
            <a:ext cx="5262979" cy="1477328"/>
          </a:xfrm>
          <a:prstGeom prst="rect">
            <a:avLst/>
          </a:prstGeom>
          <a:noFill/>
        </p:spPr>
        <p:txBody>
          <a:bodyPr wrap="none" rtlCol="0">
            <a:spAutoFit/>
          </a:bodyPr>
          <a:lstStyle/>
          <a:p>
            <a:r>
              <a:rPr lang="fr-FR" dirty="0"/>
              <a:t>Pour  la  production  de  fer  ces  pays  occupent: </a:t>
            </a:r>
            <a:endParaRPr lang="fr-FR" dirty="0" smtClean="0"/>
          </a:p>
          <a:p>
            <a:pPr marL="342900" indent="-342900">
              <a:buAutoNum type="arabicPeriod"/>
            </a:pPr>
            <a:r>
              <a:rPr lang="fr-FR" dirty="0" smtClean="0"/>
              <a:t>Les  États-Unis</a:t>
            </a:r>
          </a:p>
          <a:p>
            <a:pPr marL="342900" indent="-342900">
              <a:buAutoNum type="arabicPeriod"/>
            </a:pPr>
            <a:r>
              <a:rPr lang="fr-FR" dirty="0" smtClean="0"/>
              <a:t>Le  Japon</a:t>
            </a:r>
          </a:p>
          <a:p>
            <a:pPr marL="342900" indent="-342900">
              <a:buAutoNum type="arabicPeriod"/>
            </a:pPr>
            <a:r>
              <a:rPr lang="fr-FR" dirty="0" smtClean="0"/>
              <a:t>L’Allemagne</a:t>
            </a:r>
          </a:p>
          <a:p>
            <a:pPr marL="342900" indent="-342900">
              <a:buAutoNum type="arabicPeriod"/>
            </a:pPr>
            <a:r>
              <a:rPr lang="fr-FR" dirty="0" smtClean="0"/>
              <a:t>La  France </a:t>
            </a:r>
            <a:endParaRPr lang="ru-RU" dirty="0"/>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xmlns="" val="0"/>
              </a:ext>
            </a:extLst>
          </a:blip>
          <a:srcRect b="7256"/>
          <a:stretch/>
        </p:blipFill>
        <p:spPr>
          <a:xfrm>
            <a:off x="6264187" y="1167594"/>
            <a:ext cx="2865045" cy="3970176"/>
          </a:xfrm>
          <a:prstGeom prst="rect">
            <a:avLst/>
          </a:prstGeom>
        </p:spPr>
      </p:pic>
      <p:sp>
        <p:nvSpPr>
          <p:cNvPr id="7" name="Управляющая кнопка: назад 6">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649585457"/>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647564" y="339502"/>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2</a:t>
            </a:r>
            <a:endParaRPr lang="en-US" sz="2900" kern="0" dirty="0">
              <a:solidFill>
                <a:srgbClr val="FFFFFF"/>
              </a:solidFill>
              <a:latin typeface="Open Sans Light"/>
            </a:endParaRPr>
          </a:p>
        </p:txBody>
      </p:sp>
      <p:sp>
        <p:nvSpPr>
          <p:cNvPr id="4" name="TextBox 3"/>
          <p:cNvSpPr txBox="1"/>
          <p:nvPr/>
        </p:nvSpPr>
        <p:spPr>
          <a:xfrm>
            <a:off x="1403649" y="344674"/>
            <a:ext cx="7632848" cy="923330"/>
          </a:xfrm>
          <a:prstGeom prst="rect">
            <a:avLst/>
          </a:prstGeom>
          <a:noFill/>
        </p:spPr>
        <p:txBody>
          <a:bodyPr wrap="square" rtlCol="0">
            <a:spAutoFit/>
          </a:bodyPr>
          <a:lstStyle/>
          <a:p>
            <a:r>
              <a:rPr lang="fr-FR" dirty="0" smtClean="0"/>
              <a:t>Faites  le  tableau  des  ressources  naturelles  de  France.  Montrez  par  +  en  ce  qu’elle  est  riche  et  par  -  ce  qui  lui  manque.  Que  voyez-vous? </a:t>
            </a: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xmlns="" val="3437446223"/>
              </p:ext>
            </p:extLst>
          </p:nvPr>
        </p:nvGraphicFramePr>
        <p:xfrm>
          <a:off x="985197" y="1405890"/>
          <a:ext cx="7442594" cy="1828800"/>
        </p:xfrm>
        <a:graphic>
          <a:graphicData uri="http://schemas.openxmlformats.org/drawingml/2006/table">
            <a:tbl>
              <a:tblPr/>
              <a:tblGrid>
                <a:gridCol w="3721297"/>
                <a:gridCol w="3721297"/>
              </a:tblGrid>
              <a:tr h="274320">
                <a:tc>
                  <a:txBody>
                    <a:bodyPr/>
                    <a:lstStyle/>
                    <a:p>
                      <a:r>
                        <a:rPr lang="fr-FR" dirty="0" smtClean="0"/>
                        <a:t>                        +</a:t>
                      </a:r>
                      <a:endParaRPr lang="ru-RU"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rgbClr val="FF99FF"/>
                    </a:solidFill>
                  </a:tcPr>
                </a:tc>
                <a:tc>
                  <a:txBody>
                    <a:bodyPr/>
                    <a:lstStyle/>
                    <a:p>
                      <a:r>
                        <a:rPr lang="fr-FR" dirty="0" smtClean="0"/>
                        <a:t>                       -</a:t>
                      </a:r>
                      <a:endParaRPr lang="ru-RU"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274320">
                <a:tc>
                  <a:txBody>
                    <a:bodyPr/>
                    <a:lstStyle/>
                    <a:p>
                      <a:r>
                        <a:rPr lang="fr-FR" dirty="0" smtClean="0"/>
                        <a:t>  le  fer</a:t>
                      </a:r>
                      <a:endParaRPr lang="ru-RU"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rgbClr val="FFCCCC"/>
                    </a:solidFill>
                  </a:tcPr>
                </a:tc>
                <a:tc>
                  <a:txBody>
                    <a:bodyPr/>
                    <a:lstStyle/>
                    <a:p>
                      <a:pPr marL="0" marR="0" indent="0" algn="l" defTabSz="914298" rtl="0" eaLnBrk="1" fontAlgn="auto" latinLnBrk="0" hangingPunct="1">
                        <a:lnSpc>
                          <a:spcPct val="100000"/>
                        </a:lnSpc>
                        <a:spcBef>
                          <a:spcPts val="0"/>
                        </a:spcBef>
                        <a:spcAft>
                          <a:spcPts val="0"/>
                        </a:spcAft>
                        <a:buClrTx/>
                        <a:buSzTx/>
                        <a:buFontTx/>
                        <a:buNone/>
                        <a:tabLst/>
                        <a:defRPr/>
                      </a:pPr>
                      <a:r>
                        <a:rPr lang="fr-FR" dirty="0" smtClean="0"/>
                        <a:t>  </a:t>
                      </a:r>
                      <a:r>
                        <a:rPr lang="fr-FR" sz="1800" kern="1200" dirty="0" smtClean="0">
                          <a:solidFill>
                            <a:schemeClr val="tx1"/>
                          </a:solidFill>
                          <a:effectLst/>
                          <a:latin typeface="+mn-lt"/>
                          <a:ea typeface="+mn-ea"/>
                          <a:cs typeface="+mn-cs"/>
                        </a:rPr>
                        <a:t>le  caoutchouc</a:t>
                      </a:r>
                      <a:endParaRPr lang="ru-RU" dirty="0" smtClean="0">
                        <a:effectLst/>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274320">
                <a:tc>
                  <a:txBody>
                    <a:bodyPr/>
                    <a:lstStyle/>
                    <a:p>
                      <a:r>
                        <a:rPr lang="fr-FR" dirty="0" smtClean="0"/>
                        <a:t>  le  charbon</a:t>
                      </a:r>
                      <a:endParaRPr lang="ru-RU"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rgbClr val="FFCCCC"/>
                    </a:solidFill>
                  </a:tcPr>
                </a:tc>
                <a:tc>
                  <a:txBody>
                    <a:bodyPr/>
                    <a:lstStyle/>
                    <a:p>
                      <a:r>
                        <a:rPr lang="fr-FR" dirty="0" smtClean="0"/>
                        <a:t>  le  pétrole</a:t>
                      </a:r>
                      <a:endParaRPr lang="ru-RU"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274320">
                <a:tc>
                  <a:txBody>
                    <a:bodyPr/>
                    <a:lstStyle/>
                    <a:p>
                      <a:r>
                        <a:rPr lang="fr-FR" dirty="0" smtClean="0"/>
                        <a:t>  le</a:t>
                      </a:r>
                      <a:r>
                        <a:rPr lang="fr-FR" baseline="0" dirty="0" smtClean="0"/>
                        <a:t>  gaz</a:t>
                      </a:r>
                      <a:endParaRPr lang="ru-RU"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rgbClr val="FFCCCC"/>
                    </a:solidFill>
                  </a:tcPr>
                </a:tc>
                <a:tc>
                  <a:txBody>
                    <a:bodyPr/>
                    <a:lstStyle/>
                    <a:p>
                      <a:r>
                        <a:rPr lang="fr-FR" dirty="0" smtClean="0"/>
                        <a:t>  le</a:t>
                      </a:r>
                      <a:r>
                        <a:rPr lang="fr-FR" baseline="0" dirty="0" smtClean="0"/>
                        <a:t>  coton</a:t>
                      </a:r>
                      <a:endParaRPr lang="ru-RU"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274320">
                <a:tc>
                  <a:txBody>
                    <a:bodyPr/>
                    <a:lstStyle/>
                    <a:p>
                      <a:r>
                        <a:rPr lang="fr-FR" dirty="0" smtClean="0"/>
                        <a:t>  l’uranium</a:t>
                      </a:r>
                      <a:endParaRPr lang="ru-RU"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rgbClr val="FFCCCC"/>
                    </a:solidFill>
                  </a:tcPr>
                </a:tc>
                <a:tc>
                  <a:txBody>
                    <a:bodyPr/>
                    <a:lstStyle/>
                    <a:p>
                      <a:r>
                        <a:rPr lang="fr-FR" dirty="0" smtClean="0"/>
                        <a:t>  la  laine</a:t>
                      </a:r>
                      <a:endParaRPr lang="ru-RU"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
        <p:nvSpPr>
          <p:cNvPr id="7" name="TextBox 6"/>
          <p:cNvSpPr txBox="1"/>
          <p:nvPr/>
        </p:nvSpPr>
        <p:spPr>
          <a:xfrm>
            <a:off x="431540" y="3416404"/>
            <a:ext cx="8604957" cy="1323439"/>
          </a:xfrm>
          <a:prstGeom prst="rect">
            <a:avLst/>
          </a:prstGeom>
          <a:noFill/>
        </p:spPr>
        <p:txBody>
          <a:bodyPr wrap="square" rtlCol="0">
            <a:spAutoFit/>
          </a:bodyPr>
          <a:lstStyle/>
          <a:p>
            <a:r>
              <a:rPr lang="fr-FR" sz="1600" dirty="0" smtClean="0"/>
              <a:t>On  voit  que  la  France  est  le  premier  producteur  mondial  de  fromage,  le  troisième  producteur  mondial  de  lait  et  le  quatrième  producteur  de  viande.  La  France  exporte  du  blé  et  des  vins.  Le  blé  reste  la  première  culture  du  pays.</a:t>
            </a:r>
          </a:p>
          <a:p>
            <a:r>
              <a:rPr lang="fr-FR" sz="1600" dirty="0" smtClean="0"/>
              <a:t>Elle  importe  des  matières  premières,  comme,  par  exemple,  du  pétrole,  du  charbon,  du  coton,  de  la  laine,  du  caoutchouc.  </a:t>
            </a:r>
            <a:endParaRPr lang="ru-RU" sz="1600" dirty="0"/>
          </a:p>
        </p:txBody>
      </p:sp>
      <p:sp>
        <p:nvSpPr>
          <p:cNvPr id="8" name="Управляющая кнопка: назад 7">
            <a:hlinkClick r:id="rId2"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4159890052"/>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1"/>
          <p:cNvSpPr/>
          <p:nvPr/>
        </p:nvSpPr>
        <p:spPr>
          <a:xfrm>
            <a:off x="539552" y="267494"/>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 name="TextBox 1"/>
          <p:cNvSpPr txBox="1"/>
          <p:nvPr/>
        </p:nvSpPr>
        <p:spPr>
          <a:xfrm>
            <a:off x="1403648" y="292098"/>
            <a:ext cx="5840060" cy="369332"/>
          </a:xfrm>
          <a:prstGeom prst="rect">
            <a:avLst/>
          </a:prstGeom>
          <a:noFill/>
        </p:spPr>
        <p:txBody>
          <a:bodyPr wrap="none" rtlCol="0">
            <a:spAutoFit/>
          </a:bodyPr>
          <a:lstStyle/>
          <a:p>
            <a:r>
              <a:rPr lang="fr-FR" dirty="0" smtClean="0"/>
              <a:t>Observez  le  document.  Que  pouvez-vous  en  dire?</a:t>
            </a:r>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39902" y="875924"/>
            <a:ext cx="7028192" cy="33520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1326344" y="4340412"/>
            <a:ext cx="6741750" cy="584775"/>
          </a:xfrm>
          <a:prstGeom prst="rect">
            <a:avLst/>
          </a:prstGeom>
          <a:noFill/>
        </p:spPr>
        <p:txBody>
          <a:bodyPr wrap="square" rtlCol="0">
            <a:spAutoFit/>
          </a:bodyPr>
          <a:lstStyle/>
          <a:p>
            <a:r>
              <a:rPr lang="fr-FR" sz="1600" dirty="0" smtClean="0"/>
              <a:t>C’est  le  recyclage  du  plastique  qui  est  écologiquement  intensif.  Ça  se  passe  en  9 étapes.  </a:t>
            </a:r>
            <a:endParaRPr lang="ru-RU" sz="1600" dirty="0"/>
          </a:p>
        </p:txBody>
      </p:sp>
      <p:sp>
        <p:nvSpPr>
          <p:cNvPr id="7" name="Управляющая кнопка: назад 6">
            <a:hlinkClick r:id="rId3"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1690729513"/>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683568" y="339502"/>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3" name="Прямоугольник 2"/>
          <p:cNvSpPr/>
          <p:nvPr/>
        </p:nvSpPr>
        <p:spPr>
          <a:xfrm>
            <a:off x="1547663" y="492331"/>
            <a:ext cx="3743269" cy="369332"/>
          </a:xfrm>
          <a:prstGeom prst="rect">
            <a:avLst/>
          </a:prstGeom>
        </p:spPr>
        <p:txBody>
          <a:bodyPr wrap="none">
            <a:spAutoFit/>
          </a:bodyPr>
          <a:lstStyle/>
          <a:p>
            <a:pPr defTabSz="914298">
              <a:spcAft>
                <a:spcPts val="149"/>
              </a:spcAft>
              <a:defRPr/>
            </a:pPr>
            <a:r>
              <a:rPr lang="en-US" kern="0" spc="-52" dirty="0" err="1">
                <a:solidFill>
                  <a:srgbClr val="57565A"/>
                </a:solidFill>
                <a:latin typeface="Open Sans" panose="020B0606030504020204" pitchFamily="34" charset="0"/>
              </a:rPr>
              <a:t>Trouvez</a:t>
            </a:r>
            <a:r>
              <a:rPr lang="en-US" kern="0" spc="-52" dirty="0">
                <a:solidFill>
                  <a:srgbClr val="57565A"/>
                </a:solidFill>
                <a:latin typeface="Open Sans" panose="020B0606030504020204" pitchFamily="34" charset="0"/>
              </a:rPr>
              <a:t>  le  </a:t>
            </a:r>
            <a:r>
              <a:rPr lang="en-US" kern="0" spc="-52" dirty="0" err="1">
                <a:solidFill>
                  <a:srgbClr val="57565A"/>
                </a:solidFill>
                <a:latin typeface="Open Sans" panose="020B0606030504020204" pitchFamily="34" charset="0"/>
              </a:rPr>
              <a:t>synonyme</a:t>
            </a:r>
            <a:r>
              <a:rPr lang="en-US" kern="0" spc="-52" dirty="0">
                <a:solidFill>
                  <a:srgbClr val="57565A"/>
                </a:solidFill>
                <a:latin typeface="Open Sans" panose="020B0606030504020204" pitchFamily="34" charset="0"/>
              </a:rPr>
              <a:t>/</a:t>
            </a:r>
            <a:r>
              <a:rPr lang="en-US" kern="0" spc="-52" dirty="0" err="1">
                <a:solidFill>
                  <a:srgbClr val="57565A"/>
                </a:solidFill>
                <a:latin typeface="Open Sans" panose="020B0606030504020204" pitchFamily="34" charset="0"/>
              </a:rPr>
              <a:t>l’antonyme</a:t>
            </a:r>
            <a:r>
              <a:rPr lang="en-US" kern="0" spc="-52" dirty="0">
                <a:solidFill>
                  <a:srgbClr val="57565A"/>
                </a:solidFill>
                <a:latin typeface="Open Sans" panose="020B0606030504020204" pitchFamily="34" charset="0"/>
              </a:rPr>
              <a:t>  des  mots.</a:t>
            </a:r>
            <a:r>
              <a:rPr lang="en-US" kern="0" dirty="0">
                <a:solidFill>
                  <a:srgbClr val="57565A"/>
                </a:solidFill>
              </a:rPr>
              <a:t> </a:t>
            </a:r>
          </a:p>
        </p:txBody>
      </p:sp>
      <p:sp>
        <p:nvSpPr>
          <p:cNvPr id="5" name="TextBox 4"/>
          <p:cNvSpPr txBox="1"/>
          <p:nvPr/>
        </p:nvSpPr>
        <p:spPr>
          <a:xfrm>
            <a:off x="323528" y="1167593"/>
            <a:ext cx="4563507" cy="2031325"/>
          </a:xfrm>
          <a:prstGeom prst="rect">
            <a:avLst/>
          </a:prstGeom>
          <a:noFill/>
        </p:spPr>
        <p:txBody>
          <a:bodyPr wrap="square" rtlCol="0">
            <a:spAutoFit/>
          </a:bodyPr>
          <a:lstStyle/>
          <a:p>
            <a:r>
              <a:rPr lang="fr-FR" dirty="0" smtClean="0"/>
              <a:t>                    =</a:t>
            </a:r>
          </a:p>
          <a:p>
            <a:r>
              <a:rPr lang="fr-FR" dirty="0" smtClean="0"/>
              <a:t>posséder                            = avoir</a:t>
            </a:r>
          </a:p>
          <a:p>
            <a:r>
              <a:rPr lang="fr-FR" dirty="0"/>
              <a:t>c</a:t>
            </a:r>
            <a:r>
              <a:rPr lang="fr-FR" dirty="0" smtClean="0"/>
              <a:t>onstruire                           = bâtir</a:t>
            </a:r>
          </a:p>
          <a:p>
            <a:r>
              <a:rPr lang="fr-FR" dirty="0" smtClean="0"/>
              <a:t>(elle)  tient   la  4-e  place  = occupe</a:t>
            </a:r>
          </a:p>
          <a:p>
            <a:r>
              <a:rPr lang="fr-FR" dirty="0"/>
              <a:t>s</a:t>
            </a:r>
            <a:r>
              <a:rPr lang="fr-FR" dirty="0" smtClean="0"/>
              <a:t>e  situer                            = se  trouver</a:t>
            </a:r>
          </a:p>
          <a:p>
            <a:r>
              <a:rPr lang="fr-FR" dirty="0"/>
              <a:t>d</a:t>
            </a:r>
            <a:r>
              <a:rPr lang="fr-FR" dirty="0" smtClean="0"/>
              <a:t>ivers                                 = différents,</a:t>
            </a:r>
          </a:p>
          <a:p>
            <a:r>
              <a:rPr lang="fr-FR" dirty="0"/>
              <a:t>p</a:t>
            </a:r>
            <a:r>
              <a:rPr lang="fr-FR" dirty="0" smtClean="0"/>
              <a:t>rincipal,  -e                       =  important                     </a:t>
            </a:r>
            <a:endParaRPr lang="ru-RU" dirty="0"/>
          </a:p>
        </p:txBody>
      </p:sp>
      <p:sp>
        <p:nvSpPr>
          <p:cNvPr id="6" name="TextBox 5"/>
          <p:cNvSpPr txBox="1"/>
          <p:nvPr/>
        </p:nvSpPr>
        <p:spPr>
          <a:xfrm>
            <a:off x="5652120" y="1004417"/>
            <a:ext cx="2799164" cy="3139321"/>
          </a:xfrm>
          <a:prstGeom prst="rect">
            <a:avLst/>
          </a:prstGeom>
          <a:noFill/>
        </p:spPr>
        <p:txBody>
          <a:bodyPr wrap="none" rtlCol="0">
            <a:spAutoFit/>
          </a:bodyPr>
          <a:lstStyle/>
          <a:p>
            <a:r>
              <a:rPr lang="fr-FR" dirty="0" smtClean="0"/>
              <a:t>        </a:t>
            </a:r>
            <a:r>
              <a:rPr lang="fr-FR" dirty="0" smtClean="0">
                <a:latin typeface="Arial"/>
                <a:cs typeface="Arial"/>
              </a:rPr>
              <a:t>≠</a:t>
            </a:r>
            <a:endParaRPr lang="fr-FR" dirty="0" smtClean="0"/>
          </a:p>
          <a:p>
            <a:r>
              <a:rPr lang="fr-FR" dirty="0" smtClean="0"/>
              <a:t>riche          </a:t>
            </a:r>
            <a:r>
              <a:rPr lang="fr-FR" dirty="0" smtClean="0">
                <a:latin typeface="Arial"/>
                <a:cs typeface="Arial"/>
              </a:rPr>
              <a:t>≠ pauvre</a:t>
            </a:r>
          </a:p>
          <a:p>
            <a:r>
              <a:rPr lang="fr-FR" dirty="0"/>
              <a:t>n</a:t>
            </a:r>
            <a:r>
              <a:rPr lang="fr-FR" dirty="0" smtClean="0"/>
              <a:t>aturel       </a:t>
            </a:r>
            <a:r>
              <a:rPr lang="fr-FR" dirty="0" smtClean="0">
                <a:latin typeface="Arial"/>
                <a:cs typeface="Arial"/>
              </a:rPr>
              <a:t>≠ artificiel</a:t>
            </a:r>
            <a:endParaRPr lang="fr-FR" dirty="0" smtClean="0"/>
          </a:p>
          <a:p>
            <a:r>
              <a:rPr lang="fr-FR" dirty="0"/>
              <a:t>h</a:t>
            </a:r>
            <a:r>
              <a:rPr lang="fr-FR" dirty="0" smtClean="0"/>
              <a:t>aut           </a:t>
            </a:r>
            <a:r>
              <a:rPr lang="fr-FR" dirty="0" smtClean="0">
                <a:latin typeface="Arial"/>
                <a:cs typeface="Arial"/>
              </a:rPr>
              <a:t>≠ bas</a:t>
            </a:r>
            <a:endParaRPr lang="fr-FR" dirty="0" smtClean="0"/>
          </a:p>
          <a:p>
            <a:r>
              <a:rPr lang="fr-FR" dirty="0"/>
              <a:t>l</a:t>
            </a:r>
            <a:r>
              <a:rPr lang="fr-FR" dirty="0" smtClean="0"/>
              <a:t>a  qualité   </a:t>
            </a:r>
            <a:r>
              <a:rPr lang="fr-FR" dirty="0" smtClean="0">
                <a:latin typeface="Arial"/>
                <a:cs typeface="Arial"/>
              </a:rPr>
              <a:t>≠ le  défaut</a:t>
            </a:r>
            <a:endParaRPr lang="fr-FR" dirty="0" smtClean="0"/>
          </a:p>
          <a:p>
            <a:r>
              <a:rPr lang="fr-FR" dirty="0" smtClean="0"/>
              <a:t>après         </a:t>
            </a:r>
            <a:r>
              <a:rPr lang="fr-FR" dirty="0" smtClean="0">
                <a:latin typeface="Arial"/>
                <a:cs typeface="Arial"/>
              </a:rPr>
              <a:t>≠ avant</a:t>
            </a:r>
            <a:endParaRPr lang="fr-FR" dirty="0" smtClean="0"/>
          </a:p>
          <a:p>
            <a:r>
              <a:rPr lang="fr-FR" dirty="0"/>
              <a:t>g</a:t>
            </a:r>
            <a:r>
              <a:rPr lang="fr-FR" dirty="0" smtClean="0"/>
              <a:t>ros           </a:t>
            </a:r>
            <a:r>
              <a:rPr lang="fr-FR" dirty="0" smtClean="0">
                <a:latin typeface="Arial"/>
                <a:cs typeface="Arial"/>
              </a:rPr>
              <a:t>≠</a:t>
            </a:r>
            <a:r>
              <a:rPr lang="fr-FR" dirty="0" smtClean="0"/>
              <a:t> mince   </a:t>
            </a:r>
          </a:p>
          <a:p>
            <a:r>
              <a:rPr lang="fr-FR" dirty="0" smtClean="0"/>
              <a:t>premier      </a:t>
            </a:r>
            <a:r>
              <a:rPr lang="fr-FR" dirty="0" smtClean="0">
                <a:latin typeface="Arial"/>
                <a:cs typeface="Arial"/>
              </a:rPr>
              <a:t>≠ dernier</a:t>
            </a:r>
            <a:endParaRPr lang="fr-FR" dirty="0" smtClean="0"/>
          </a:p>
          <a:p>
            <a:r>
              <a:rPr lang="fr-FR" dirty="0" smtClean="0"/>
              <a:t>sans</a:t>
            </a:r>
            <a:r>
              <a:rPr lang="fr-FR" dirty="0"/>
              <a:t> </a:t>
            </a:r>
            <a:r>
              <a:rPr lang="fr-FR" dirty="0" smtClean="0"/>
              <a:t>          </a:t>
            </a:r>
            <a:r>
              <a:rPr lang="fr-FR" dirty="0" smtClean="0">
                <a:latin typeface="Arial"/>
                <a:cs typeface="Arial"/>
              </a:rPr>
              <a:t>≠ avec</a:t>
            </a:r>
            <a:endParaRPr lang="fr-FR" dirty="0" smtClean="0"/>
          </a:p>
          <a:p>
            <a:r>
              <a:rPr lang="fr-FR" dirty="0" smtClean="0"/>
              <a:t>oublier</a:t>
            </a:r>
            <a:r>
              <a:rPr lang="fr-FR" dirty="0"/>
              <a:t> </a:t>
            </a:r>
            <a:r>
              <a:rPr lang="fr-FR" dirty="0" smtClean="0"/>
              <a:t>       </a:t>
            </a:r>
            <a:r>
              <a:rPr lang="fr-FR" dirty="0" smtClean="0">
                <a:latin typeface="Arial"/>
                <a:cs typeface="Arial"/>
              </a:rPr>
              <a:t>≠ se  rappeler</a:t>
            </a:r>
            <a:endParaRPr lang="fr-FR" dirty="0" smtClean="0"/>
          </a:p>
          <a:p>
            <a:r>
              <a:rPr lang="fr-FR" dirty="0" smtClean="0"/>
              <a:t>derrière</a:t>
            </a:r>
            <a:r>
              <a:rPr lang="fr-FR" dirty="0"/>
              <a:t> </a:t>
            </a:r>
            <a:r>
              <a:rPr lang="fr-FR" dirty="0" smtClean="0"/>
              <a:t>     </a:t>
            </a:r>
            <a:r>
              <a:rPr lang="fr-FR" dirty="0" smtClean="0">
                <a:latin typeface="Arial"/>
                <a:cs typeface="Arial"/>
              </a:rPr>
              <a:t>≠ devant</a:t>
            </a:r>
            <a:endParaRPr lang="fr-FR" dirty="0"/>
          </a:p>
        </p:txBody>
      </p:sp>
      <p:sp>
        <p:nvSpPr>
          <p:cNvPr id="7" name="Управляющая кнопка: назад 6">
            <a:hlinkClick r:id="rId2" action="ppaction://hlinksldjump" highlightClick="1"/>
          </p:cNvPr>
          <p:cNvSpPr/>
          <p:nvPr/>
        </p:nvSpPr>
        <p:spPr>
          <a:xfrm>
            <a:off x="4400981" y="4633482"/>
            <a:ext cx="486054" cy="396044"/>
          </a:xfrm>
          <a:prstGeom prst="actionButtonBackPrevious">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543057456"/>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fade">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fade">
                                          <p:cBhvr>
                                            <p:cTn id="43" dur="5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Effect transition="in" filter="fade">
                                          <p:cBhvr>
                                            <p:cTn id="48" dur="500"/>
                                            <p:tgtEl>
                                              <p:spTgt spid="6">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Effect transition="in" filter="fade">
                                          <p:cBhvr>
                                            <p:cTn id="53" dur="500"/>
                                            <p:tgtEl>
                                              <p:spTgt spid="6">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xEl>
                                                  <p:pRg st="2" end="2"/>
                                                </p:txEl>
                                              </p:spTgt>
                                            </p:tgtEl>
                                            <p:attrNameLst>
                                              <p:attrName>style.visibility</p:attrName>
                                            </p:attrNameLst>
                                          </p:cBhvr>
                                          <p:to>
                                            <p:strVal val="visible"/>
                                          </p:to>
                                        </p:set>
                                        <p:animEffect transition="in" filter="fade">
                                          <p:cBhvr>
                                            <p:cTn id="58" dur="500"/>
                                            <p:tgtEl>
                                              <p:spTgt spid="6">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animEffect transition="in" filter="fade">
                                          <p:cBhvr>
                                            <p:cTn id="63" dur="500"/>
                                            <p:tgtEl>
                                              <p:spTgt spid="6">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
                                                <p:txEl>
                                                  <p:pRg st="4" end="4"/>
                                                </p:txEl>
                                              </p:spTgt>
                                            </p:tgtEl>
                                            <p:attrNameLst>
                                              <p:attrName>style.visibility</p:attrName>
                                            </p:attrNameLst>
                                          </p:cBhvr>
                                          <p:to>
                                            <p:strVal val="visible"/>
                                          </p:to>
                                        </p:set>
                                        <p:animEffect transition="in" filter="fade">
                                          <p:cBhvr>
                                            <p:cTn id="68" dur="500"/>
                                            <p:tgtEl>
                                              <p:spTgt spid="6">
                                                <p:txEl>
                                                  <p:pRg st="4" end="4"/>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6">
                                                <p:txEl>
                                                  <p:pRg st="5" end="5"/>
                                                </p:txEl>
                                              </p:spTgt>
                                            </p:tgtEl>
                                            <p:attrNameLst>
                                              <p:attrName>style.visibility</p:attrName>
                                            </p:attrNameLst>
                                          </p:cBhvr>
                                          <p:to>
                                            <p:strVal val="visible"/>
                                          </p:to>
                                        </p:set>
                                        <p:animEffect transition="in" filter="fade">
                                          <p:cBhvr>
                                            <p:cTn id="73" dur="500"/>
                                            <p:tgtEl>
                                              <p:spTgt spid="6">
                                                <p:txEl>
                                                  <p:pRg st="5" end="5"/>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6">
                                                <p:txEl>
                                                  <p:pRg st="6" end="6"/>
                                                </p:txEl>
                                              </p:spTgt>
                                            </p:tgtEl>
                                            <p:attrNameLst>
                                              <p:attrName>style.visibility</p:attrName>
                                            </p:attrNameLst>
                                          </p:cBhvr>
                                          <p:to>
                                            <p:strVal val="visible"/>
                                          </p:to>
                                        </p:set>
                                        <p:animEffect transition="in" filter="fade">
                                          <p:cBhvr>
                                            <p:cTn id="78" dur="500"/>
                                            <p:tgtEl>
                                              <p:spTgt spid="6">
                                                <p:txEl>
                                                  <p:pRg st="6" end="6"/>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
                                                <p:txEl>
                                                  <p:pRg st="7" end="7"/>
                                                </p:txEl>
                                              </p:spTgt>
                                            </p:tgtEl>
                                            <p:attrNameLst>
                                              <p:attrName>style.visibility</p:attrName>
                                            </p:attrNameLst>
                                          </p:cBhvr>
                                          <p:to>
                                            <p:strVal val="visible"/>
                                          </p:to>
                                        </p:set>
                                        <p:animEffect transition="in" filter="fade">
                                          <p:cBhvr>
                                            <p:cTn id="83" dur="500"/>
                                            <p:tgtEl>
                                              <p:spTgt spid="6">
                                                <p:txEl>
                                                  <p:pRg st="7" end="7"/>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
                                                <p:txEl>
                                                  <p:pRg st="8" end="8"/>
                                                </p:txEl>
                                              </p:spTgt>
                                            </p:tgtEl>
                                            <p:attrNameLst>
                                              <p:attrName>style.visibility</p:attrName>
                                            </p:attrNameLst>
                                          </p:cBhvr>
                                          <p:to>
                                            <p:strVal val="visible"/>
                                          </p:to>
                                        </p:set>
                                        <p:animEffect transition="in" filter="fade">
                                          <p:cBhvr>
                                            <p:cTn id="88" dur="500"/>
                                            <p:tgtEl>
                                              <p:spTgt spid="6">
                                                <p:txEl>
                                                  <p:pRg st="8" end="8"/>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6">
                                                <p:txEl>
                                                  <p:pRg st="9" end="9"/>
                                                </p:txEl>
                                              </p:spTgt>
                                            </p:tgtEl>
                                            <p:attrNameLst>
                                              <p:attrName>style.visibility</p:attrName>
                                            </p:attrNameLst>
                                          </p:cBhvr>
                                          <p:to>
                                            <p:strVal val="visible"/>
                                          </p:to>
                                        </p:set>
                                        <p:animEffect transition="in" filter="fade">
                                          <p:cBhvr>
                                            <p:cTn id="93" dur="500"/>
                                            <p:tgtEl>
                                              <p:spTgt spid="6">
                                                <p:txEl>
                                                  <p:pRg st="9" end="9"/>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6">
                                                <p:txEl>
                                                  <p:pRg st="10" end="10"/>
                                                </p:txEl>
                                              </p:spTgt>
                                            </p:tgtEl>
                                            <p:attrNameLst>
                                              <p:attrName>style.visibility</p:attrName>
                                            </p:attrNameLst>
                                          </p:cBhvr>
                                          <p:to>
                                            <p:strVal val="visible"/>
                                          </p:to>
                                        </p:set>
                                        <p:animEffect transition="in" filter="fade">
                                          <p:cBhvr>
                                            <p:cTn id="98"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6" grpId="0" build="p"/>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fade">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fade">
                                          <p:cBhvr>
                                            <p:cTn id="43" dur="5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Effect transition="in" filter="fade">
                                          <p:cBhvr>
                                            <p:cTn id="48" dur="500"/>
                                            <p:tgtEl>
                                              <p:spTgt spid="6">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Effect transition="in" filter="fade">
                                          <p:cBhvr>
                                            <p:cTn id="53" dur="500"/>
                                            <p:tgtEl>
                                              <p:spTgt spid="6">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xEl>
                                                  <p:pRg st="2" end="2"/>
                                                </p:txEl>
                                              </p:spTgt>
                                            </p:tgtEl>
                                            <p:attrNameLst>
                                              <p:attrName>style.visibility</p:attrName>
                                            </p:attrNameLst>
                                          </p:cBhvr>
                                          <p:to>
                                            <p:strVal val="visible"/>
                                          </p:to>
                                        </p:set>
                                        <p:animEffect transition="in" filter="fade">
                                          <p:cBhvr>
                                            <p:cTn id="58" dur="500"/>
                                            <p:tgtEl>
                                              <p:spTgt spid="6">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animEffect transition="in" filter="fade">
                                          <p:cBhvr>
                                            <p:cTn id="63" dur="500"/>
                                            <p:tgtEl>
                                              <p:spTgt spid="6">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
                                                <p:txEl>
                                                  <p:pRg st="4" end="4"/>
                                                </p:txEl>
                                              </p:spTgt>
                                            </p:tgtEl>
                                            <p:attrNameLst>
                                              <p:attrName>style.visibility</p:attrName>
                                            </p:attrNameLst>
                                          </p:cBhvr>
                                          <p:to>
                                            <p:strVal val="visible"/>
                                          </p:to>
                                        </p:set>
                                        <p:animEffect transition="in" filter="fade">
                                          <p:cBhvr>
                                            <p:cTn id="68" dur="500"/>
                                            <p:tgtEl>
                                              <p:spTgt spid="6">
                                                <p:txEl>
                                                  <p:pRg st="4" end="4"/>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6">
                                                <p:txEl>
                                                  <p:pRg st="5" end="5"/>
                                                </p:txEl>
                                              </p:spTgt>
                                            </p:tgtEl>
                                            <p:attrNameLst>
                                              <p:attrName>style.visibility</p:attrName>
                                            </p:attrNameLst>
                                          </p:cBhvr>
                                          <p:to>
                                            <p:strVal val="visible"/>
                                          </p:to>
                                        </p:set>
                                        <p:animEffect transition="in" filter="fade">
                                          <p:cBhvr>
                                            <p:cTn id="73" dur="500"/>
                                            <p:tgtEl>
                                              <p:spTgt spid="6">
                                                <p:txEl>
                                                  <p:pRg st="5" end="5"/>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6">
                                                <p:txEl>
                                                  <p:pRg st="6" end="6"/>
                                                </p:txEl>
                                              </p:spTgt>
                                            </p:tgtEl>
                                            <p:attrNameLst>
                                              <p:attrName>style.visibility</p:attrName>
                                            </p:attrNameLst>
                                          </p:cBhvr>
                                          <p:to>
                                            <p:strVal val="visible"/>
                                          </p:to>
                                        </p:set>
                                        <p:animEffect transition="in" filter="fade">
                                          <p:cBhvr>
                                            <p:cTn id="78" dur="500"/>
                                            <p:tgtEl>
                                              <p:spTgt spid="6">
                                                <p:txEl>
                                                  <p:pRg st="6" end="6"/>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
                                                <p:txEl>
                                                  <p:pRg st="7" end="7"/>
                                                </p:txEl>
                                              </p:spTgt>
                                            </p:tgtEl>
                                            <p:attrNameLst>
                                              <p:attrName>style.visibility</p:attrName>
                                            </p:attrNameLst>
                                          </p:cBhvr>
                                          <p:to>
                                            <p:strVal val="visible"/>
                                          </p:to>
                                        </p:set>
                                        <p:animEffect transition="in" filter="fade">
                                          <p:cBhvr>
                                            <p:cTn id="83" dur="500"/>
                                            <p:tgtEl>
                                              <p:spTgt spid="6">
                                                <p:txEl>
                                                  <p:pRg st="7" end="7"/>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
                                                <p:txEl>
                                                  <p:pRg st="8" end="8"/>
                                                </p:txEl>
                                              </p:spTgt>
                                            </p:tgtEl>
                                            <p:attrNameLst>
                                              <p:attrName>style.visibility</p:attrName>
                                            </p:attrNameLst>
                                          </p:cBhvr>
                                          <p:to>
                                            <p:strVal val="visible"/>
                                          </p:to>
                                        </p:set>
                                        <p:animEffect transition="in" filter="fade">
                                          <p:cBhvr>
                                            <p:cTn id="88" dur="500"/>
                                            <p:tgtEl>
                                              <p:spTgt spid="6">
                                                <p:txEl>
                                                  <p:pRg st="8" end="8"/>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6">
                                                <p:txEl>
                                                  <p:pRg st="9" end="9"/>
                                                </p:txEl>
                                              </p:spTgt>
                                            </p:tgtEl>
                                            <p:attrNameLst>
                                              <p:attrName>style.visibility</p:attrName>
                                            </p:attrNameLst>
                                          </p:cBhvr>
                                          <p:to>
                                            <p:strVal val="visible"/>
                                          </p:to>
                                        </p:set>
                                        <p:animEffect transition="in" filter="fade">
                                          <p:cBhvr>
                                            <p:cTn id="93" dur="500"/>
                                            <p:tgtEl>
                                              <p:spTgt spid="6">
                                                <p:txEl>
                                                  <p:pRg st="9" end="9"/>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6">
                                                <p:txEl>
                                                  <p:pRg st="10" end="10"/>
                                                </p:txEl>
                                              </p:spTgt>
                                            </p:tgtEl>
                                            <p:attrNameLst>
                                              <p:attrName>style.visibility</p:attrName>
                                            </p:attrNameLst>
                                          </p:cBhvr>
                                          <p:to>
                                            <p:strVal val="visible"/>
                                          </p:to>
                                        </p:set>
                                        <p:animEffect transition="in" filter="fade">
                                          <p:cBhvr>
                                            <p:cTn id="98"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6" grpId="0" build="p"/>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108272"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a:t>Leçon </a:t>
            </a:r>
            <a:r>
              <a:rPr lang="fr-FR" sz="2500" dirty="0" smtClean="0"/>
              <a:t>  5  Économiser  c’est  gagner   (p.  96)</a:t>
            </a:r>
            <a:endParaRPr sz="2500" dirty="0"/>
          </a:p>
        </p:txBody>
      </p:sp>
      <p:sp>
        <p:nvSpPr>
          <p:cNvPr id="16" name="TextBox 15"/>
          <p:cNvSpPr txBox="1"/>
          <p:nvPr/>
        </p:nvSpPr>
        <p:spPr>
          <a:xfrm>
            <a:off x="5600913" y="1192623"/>
            <a:ext cx="3147550"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Comment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vous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avez</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compris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titre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de  la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leçon</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  </a:t>
            </a:r>
            <a:endPar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600912" y="2013791"/>
            <a:ext cx="3147551"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Construisez</a:t>
            </a:r>
            <a:r>
              <a:rPr lang="en-US" sz="1600" kern="0" spc="-52" dirty="0" smtClean="0">
                <a:solidFill>
                  <a:srgbClr val="57565A"/>
                </a:solidFill>
                <a:latin typeface="Open Sans" panose="020B0606030504020204" pitchFamily="34" charset="0"/>
              </a:rPr>
              <a:t>  le  cluster  du  mot  “</a:t>
            </a:r>
            <a:r>
              <a:rPr lang="en-US" sz="1600" kern="0" spc="-52" dirty="0" err="1" smtClean="0">
                <a:solidFill>
                  <a:srgbClr val="57565A"/>
                </a:solidFill>
                <a:latin typeface="Open Sans" panose="020B0606030504020204" pitchFamily="34" charset="0"/>
              </a:rPr>
              <a:t>économie</a:t>
            </a:r>
            <a:r>
              <a:rPr lang="en-US" sz="1600" kern="0" spc="-52" dirty="0" smtClean="0">
                <a:solidFill>
                  <a:srgbClr val="57565A"/>
                </a:solidFill>
                <a:latin typeface="Open Sans" panose="020B0606030504020204" pitchFamily="34" charset="0"/>
              </a:rPr>
              <a:t>”  (…)</a:t>
            </a:r>
            <a:endParaRPr lang="en-US" sz="1600" kern="0" dirty="0">
              <a:solidFill>
                <a:srgbClr val="57565A"/>
              </a:solidFill>
            </a:endParaRPr>
          </a:p>
        </p:txBody>
      </p:sp>
      <p:sp>
        <p:nvSpPr>
          <p:cNvPr id="18" name="TextBox 17"/>
          <p:cNvSpPr txBox="1"/>
          <p:nvPr/>
        </p:nvSpPr>
        <p:spPr>
          <a:xfrm>
            <a:off x="5639982" y="2913843"/>
            <a:ext cx="3147550"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rPr>
              <a:t>Comment  </a:t>
            </a:r>
            <a:r>
              <a:rPr lang="en-US" sz="1600" kern="0" spc="-52" dirty="0" err="1" smtClean="0">
                <a:solidFill>
                  <a:srgbClr val="57565A"/>
                </a:solidFill>
                <a:latin typeface="Open Sans" panose="020B0606030504020204" pitchFamily="34" charset="0"/>
              </a:rPr>
              <a:t>vous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pouvez</a:t>
            </a:r>
            <a:r>
              <a:rPr lang="en-US" sz="1600" kern="0" spc="-52" dirty="0" smtClean="0">
                <a:solidFill>
                  <a:srgbClr val="57565A"/>
                </a:solidFill>
                <a:latin typeface="Open Sans" panose="020B0606030504020204" pitchFamily="34" charset="0"/>
              </a:rPr>
              <a:t>  changer  le  </a:t>
            </a:r>
            <a:r>
              <a:rPr lang="en-US" sz="1600" kern="0" spc="-52" dirty="0" err="1" smtClean="0">
                <a:solidFill>
                  <a:srgbClr val="57565A"/>
                </a:solidFill>
                <a:latin typeface="Open Sans" panose="020B0606030504020204" pitchFamily="34" charset="0"/>
              </a:rPr>
              <a:t>titre</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autrement</a:t>
            </a:r>
            <a:r>
              <a:rPr lang="en-US" sz="1600" kern="0" spc="-52" dirty="0" smtClean="0">
                <a:solidFill>
                  <a:srgbClr val="57565A"/>
                </a:solidFill>
                <a:latin typeface="Open Sans" panose="020B0606030504020204" pitchFamily="34" charset="0"/>
              </a:rPr>
              <a:t>?</a:t>
            </a:r>
            <a:endParaRPr lang="en-US" sz="1400" kern="0" dirty="0">
              <a:solidFill>
                <a:srgbClr val="57565A"/>
              </a:solidFill>
            </a:endParaRPr>
          </a:p>
        </p:txBody>
      </p:sp>
      <p:sp>
        <p:nvSpPr>
          <p:cNvPr id="19" name="TextBox 18"/>
          <p:cNvSpPr txBox="1"/>
          <p:nvPr/>
        </p:nvSpPr>
        <p:spPr>
          <a:xfrm>
            <a:off x="5796976" y="3753466"/>
            <a:ext cx="2755422"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Citez</a:t>
            </a:r>
            <a:r>
              <a:rPr lang="en-US" sz="1600" kern="0" spc="-52" dirty="0" smtClean="0">
                <a:solidFill>
                  <a:srgbClr val="57565A"/>
                </a:solidFill>
                <a:latin typeface="Open Sans" panose="020B0606030504020204" pitchFamily="34" charset="0"/>
              </a:rPr>
              <a:t>  au  </a:t>
            </a:r>
            <a:r>
              <a:rPr lang="en-US" sz="1600" kern="0" spc="-52" dirty="0" err="1" smtClean="0">
                <a:solidFill>
                  <a:srgbClr val="57565A"/>
                </a:solidFill>
                <a:latin typeface="Open Sans" panose="020B0606030504020204" pitchFamily="34" charset="0"/>
              </a:rPr>
              <a:t>moins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trois</a:t>
            </a:r>
            <a:r>
              <a:rPr lang="en-US" sz="1600" kern="0" spc="-52" dirty="0" smtClean="0">
                <a:solidFill>
                  <a:srgbClr val="57565A"/>
                </a:solidFill>
                <a:latin typeface="Open Sans" panose="020B0606030504020204" pitchFamily="34" charset="0"/>
              </a:rPr>
              <a:t>  choses  qui  </a:t>
            </a:r>
            <a:r>
              <a:rPr lang="en-US" sz="1600" kern="0" spc="-52" dirty="0" err="1" smtClean="0">
                <a:solidFill>
                  <a:srgbClr val="57565A"/>
                </a:solidFill>
                <a:latin typeface="Open Sans" panose="020B0606030504020204" pitchFamily="34" charset="0"/>
              </a:rPr>
              <a:t>peuvent</a:t>
            </a:r>
            <a:r>
              <a:rPr lang="en-US" sz="1600" kern="0" spc="-52" dirty="0" smtClean="0">
                <a:solidFill>
                  <a:srgbClr val="57565A"/>
                </a:solidFill>
                <a:latin typeface="Open Sans" panose="020B0606030504020204" pitchFamily="34" charset="0"/>
              </a:rPr>
              <a:t>  faire  riche  le  pays.  </a:t>
            </a:r>
            <a:r>
              <a:rPr lang="en-US" sz="1600" kern="0" dirty="0" smtClean="0">
                <a:solidFill>
                  <a:srgbClr val="57565A"/>
                </a:solidFill>
              </a:rPr>
              <a:t> </a:t>
            </a:r>
            <a:endParaRPr lang="en-US" sz="1600" kern="0" dirty="0">
              <a:solidFill>
                <a:srgbClr val="57565A"/>
              </a:solidFill>
            </a:endParaRPr>
          </a:p>
        </p:txBody>
      </p:sp>
      <p:cxnSp>
        <p:nvCxnSpPr>
          <p:cNvPr id="20" name="Straight Connector 9"/>
          <p:cNvCxnSpPr/>
          <p:nvPr/>
        </p:nvCxnSpPr>
        <p:spPr>
          <a:xfrm>
            <a:off x="4409982"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15029" y="2059302"/>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15029" y="2880470"/>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15029" y="3701638"/>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4" name="Управляющая кнопка: далее 3">
            <a:hlinkClick r:id="rId6" action="ppaction://hlinksldjump" highlightClick="1"/>
          </p:cNvPr>
          <p:cNvSpPr/>
          <p:nvPr/>
        </p:nvSpPr>
        <p:spPr>
          <a:xfrm>
            <a:off x="4292971" y="4623978"/>
            <a:ext cx="459049" cy="344568"/>
          </a:xfrm>
          <a:prstGeom prst="actionButtonForwardNext">
            <a:avLst/>
          </a:prstGeom>
          <a:solidFill>
            <a:srgbClr val="0070C0"/>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7">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l="6891" t="8996" r="8707" b="10743"/>
          <a:stretch/>
        </p:blipFill>
        <p:spPr>
          <a:xfrm>
            <a:off x="323528" y="849733"/>
            <a:ext cx="3580482" cy="4128219"/>
          </a:xfrm>
          <a:prstGeom prst="rect">
            <a:avLst/>
          </a:prstGeom>
        </p:spPr>
      </p:pic>
    </p:spTree>
    <p:extLst>
      <p:ext uri="{BB962C8B-B14F-4D97-AF65-F5344CB8AC3E}">
        <p14:creationId xmlns:p14="http://schemas.microsoft.com/office/powerpoint/2010/main" xmlns="" val="2050039105"/>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151412</TotalTime>
  <Words>1340</Words>
  <Application>Microsoft Office PowerPoint</Application>
  <PresentationFormat>Экран (16:9)</PresentationFormat>
  <Paragraphs>170</Paragraphs>
  <Slides>26</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26</vt:i4>
      </vt:variant>
    </vt:vector>
  </HeadingPairs>
  <TitlesOfParts>
    <vt:vector size="36"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Слайд 2</vt:lpstr>
      <vt:lpstr>Слайд 3</vt:lpstr>
      <vt:lpstr>Leçon   4   Activités   (p.  95)</vt:lpstr>
      <vt:lpstr>Слайд 5</vt:lpstr>
      <vt:lpstr>Слайд 6</vt:lpstr>
      <vt:lpstr>Слайд 7</vt:lpstr>
      <vt:lpstr>Слайд 8</vt:lpstr>
      <vt:lpstr>Leçon   5  Économiser  c’est  gagner   (p.  96)</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Activités  (p.  98)</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1487</cp:revision>
  <dcterms:created xsi:type="dcterms:W3CDTF">2014-10-08T23:03:32Z</dcterms:created>
  <dcterms:modified xsi:type="dcterms:W3CDTF">2021-01-27T18:31:41Z</dcterms:modified>
</cp:coreProperties>
</file>