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15"/>
  </p:notesMasterIdLst>
  <p:sldIdLst>
    <p:sldId id="273" r:id="rId2"/>
    <p:sldId id="327" r:id="rId3"/>
    <p:sldId id="342" r:id="rId4"/>
    <p:sldId id="331" r:id="rId5"/>
    <p:sldId id="335" r:id="rId6"/>
    <p:sldId id="343" r:id="rId7"/>
    <p:sldId id="344" r:id="rId8"/>
    <p:sldId id="345" r:id="rId9"/>
    <p:sldId id="346" r:id="rId10"/>
    <p:sldId id="347" r:id="rId11"/>
    <p:sldId id="348" r:id="rId12"/>
    <p:sldId id="340" r:id="rId13"/>
    <p:sldId id="284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lib.u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384376" cy="186076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Web-дизайн и его программное обеспечение Создание и редактирование</a:t>
            </a:r>
          </a:p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 Web-страниц программой </a:t>
            </a:r>
            <a:r>
              <a:rPr lang="ru-RU" sz="2000" b="1" spc="5" dirty="0" err="1" smtClean="0">
                <a:solidFill>
                  <a:srgbClr val="2365C7"/>
                </a:solidFill>
                <a:latin typeface="Arial"/>
                <a:cs typeface="Arial"/>
              </a:rPr>
              <a:t>Macromedia</a:t>
            </a: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2000" b="1" spc="5" dirty="0" err="1" smtClean="0">
                <a:solidFill>
                  <a:srgbClr val="2365C7"/>
                </a:solidFill>
                <a:latin typeface="Arial"/>
                <a:cs typeface="Arial"/>
              </a:rPr>
              <a:t>Flash</a:t>
            </a:r>
            <a:endParaRPr lang="ru-RU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r>
              <a:rPr lang="ru-RU" sz="2400" baseline="-25000" dirty="0" smtClean="0"/>
              <a:t>Панель инструментов</a:t>
            </a:r>
            <a:r>
              <a:rPr lang="en-US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6503" t="24694" r="45245" b="24279"/>
          <a:stretch>
            <a:fillRect/>
          </a:stretch>
        </p:blipFill>
        <p:spPr bwMode="auto">
          <a:xfrm>
            <a:off x="596884" y="622292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r>
              <a:rPr lang="ru-RU" sz="2400" baseline="-25000" dirty="0" smtClean="0"/>
              <a:t>Панель инструментов</a:t>
            </a:r>
            <a:r>
              <a:rPr lang="en-US" sz="24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4147" t="32087" r="49305" b="27943"/>
          <a:stretch>
            <a:fillRect/>
          </a:stretch>
        </p:blipFill>
        <p:spPr bwMode="auto">
          <a:xfrm>
            <a:off x="311132" y="550855"/>
            <a:ext cx="3918099" cy="250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54315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ru-RU" spc="5" dirty="0" smtClean="0"/>
              <a:t>Узнали  на уроке</a:t>
            </a:r>
            <a:r>
              <a:rPr spc="15" smtClean="0"/>
              <a:t>:</a:t>
            </a:r>
            <a:endParaRPr spc="15" dirty="0"/>
          </a:p>
        </p:txBody>
      </p:sp>
      <p:sp>
        <p:nvSpPr>
          <p:cNvPr id="9" name="object 5"/>
          <p:cNvSpPr/>
          <p:nvPr/>
        </p:nvSpPr>
        <p:spPr>
          <a:xfrm>
            <a:off x="146596" y="792599"/>
            <a:ext cx="354803" cy="1909946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 txBox="1"/>
          <p:nvPr/>
        </p:nvSpPr>
        <p:spPr>
          <a:xfrm>
            <a:off x="596884" y="765169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Программное обеспечение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-дизайна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760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запустить программу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2336805"/>
            <a:ext cx="47525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Панель инструментов 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4" name="TextBox 2"/>
          <p:cNvSpPr txBox="1"/>
          <p:nvPr/>
        </p:nvSpPr>
        <p:spPr>
          <a:xfrm>
            <a:off x="382570" y="1217186"/>
            <a:ext cx="500066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.C</a:t>
            </a:r>
            <a:r>
              <a:rPr lang="ru-RU" sz="2800" baseline="-25000" dirty="0" err="1" smtClean="0">
                <a:latin typeface="Arial" pitchFamily="34" charset="0"/>
                <a:cs typeface="Arial" pitchFamily="34" charset="0"/>
              </a:rPr>
              <a:t>оздайте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 окно формы, вычисляющее площадь треугольника.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314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Программное обеспечение </a:t>
            </a:r>
            <a:r>
              <a:rPr lang="en-US" dirty="0" smtClean="0">
                <a:latin typeface="Arial"/>
                <a:cs typeface="Arial"/>
              </a:rPr>
              <a:t>web</a:t>
            </a:r>
            <a:r>
              <a:rPr lang="ru-RU" dirty="0" smtClean="0">
                <a:latin typeface="Arial"/>
                <a:cs typeface="Arial"/>
              </a:rPr>
              <a:t>-дизайна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2570" y="765169"/>
            <a:ext cx="200660" cy="1840864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установить программу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1198" y="2193929"/>
            <a:ext cx="475252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Панель инструментов 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9760" y="836607"/>
            <a:ext cx="41452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вопрос: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Что понимается под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-сайтом?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Выполнить задание: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Откройте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сайт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  <a:hlinkClick r:id="rId2"/>
              </a:rPr>
              <a:t>www.natlib.uz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  <a:hlinkClick r:id="rId2"/>
              </a:rPr>
              <a:t>и сделайте анализ ее дизайна.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622293"/>
            <a:ext cx="542928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-сайт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(на английском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Site, 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 паутина,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Site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 место) - объединенные под одним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IP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адресом или доменом, совокупность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1622425"/>
            <a:ext cx="514353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Созданные только на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HTML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сайты являются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статическими</a:t>
            </a:r>
            <a:r>
              <a:rPr lang="ru-RU" sz="2000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но все современные сайты являются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динамическими.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500726" cy="268279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00"/>
              </a:spcBef>
            </a:pPr>
            <a:r>
              <a:rPr lang="ru-RU" sz="1600" dirty="0" smtClean="0"/>
              <a:t>Что  такое </a:t>
            </a:r>
            <a:r>
              <a:rPr lang="en-US" sz="1600" dirty="0" smtClean="0"/>
              <a:t>web</a:t>
            </a:r>
            <a:r>
              <a:rPr lang="ru-RU" sz="1600" dirty="0" smtClean="0"/>
              <a:t>-страница,</a:t>
            </a:r>
            <a:r>
              <a:rPr lang="en-US" sz="1600" dirty="0" smtClean="0"/>
              <a:t> web</a:t>
            </a:r>
            <a:r>
              <a:rPr lang="ru-RU" sz="1600" dirty="0" smtClean="0"/>
              <a:t>-сайт,</a:t>
            </a:r>
            <a:r>
              <a:rPr lang="en-US" sz="1600" dirty="0" smtClean="0"/>
              <a:t>web</a:t>
            </a:r>
            <a:r>
              <a:rPr lang="ru-RU" sz="1600" dirty="0" smtClean="0"/>
              <a:t>-дизайн</a:t>
            </a:r>
            <a:endParaRPr lang="ru-RU" sz="1600" dirty="0"/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622293"/>
            <a:ext cx="52864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настоящее время для создания и редактирования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сайтов широко используются программы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Macromedia Dreamweaver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Macromedia Flash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язык программирования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Java Script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Эти программы имеют возможности создания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страниц, вставки в них текстовой, графической информации, анимации, аудио и видео информации, а также связывать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страницы между собой.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Java Script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является языком программирования, код которого вставляется в документ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HTML.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этом языке широко используются макрокоманды, т.е. создаются новые команды, которые потом вызывается именем этой команды.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46" y="0"/>
            <a:ext cx="5500726" cy="369332"/>
          </a:xfrm>
        </p:spPr>
        <p:txBody>
          <a:bodyPr/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Арифметические операции в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Java Script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11133" y="550855"/>
          <a:ext cx="5286411" cy="25360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7189"/>
                <a:gridCol w="1214446"/>
                <a:gridCol w="3714776"/>
              </a:tblGrid>
              <a:tr h="198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-250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Функция</a:t>
                      </a:r>
                      <a:endParaRPr lang="ru-RU" sz="1400" b="1" baseline="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описание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670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Math.abs(a)</a:t>
                      </a:r>
                      <a:endParaRPr lang="en-US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модуль от а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73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Math.pow(</a:t>
                      </a:r>
                      <a:r>
                        <a:rPr lang="en-US" sz="1400" b="1" i="1" baseline="-250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a,b</a:t>
                      </a:r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en-US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 в степени </a:t>
                      </a:r>
                      <a:r>
                        <a:rPr lang="en-US" sz="1400" b="1" i="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lang="ru-RU" sz="1400" b="1" i="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98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baseline="-250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Math.sqrt</a:t>
                      </a:r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Квадратный корень от </a:t>
                      </a:r>
                      <a:r>
                        <a:rPr lang="ru-RU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endParaRPr lang="ru-RU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373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Math.cos(a)</a:t>
                      </a:r>
                      <a:endParaRPr lang="en-US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Косинус от </a:t>
                      </a:r>
                      <a:r>
                        <a:rPr lang="ru-RU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8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Math.sin(a)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Синус от </a:t>
                      </a:r>
                      <a:r>
                        <a:rPr lang="ru-RU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endParaRPr lang="ru-RU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98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Math.tan(a)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Тангенс от </a:t>
                      </a:r>
                      <a:r>
                        <a:rPr lang="ru-RU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endParaRPr lang="ru-RU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373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Math.log(a)</a:t>
                      </a:r>
                      <a:endParaRPr lang="en-US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Натуральный логарифм от </a:t>
                      </a:r>
                      <a:r>
                        <a:rPr lang="ru-RU" sz="1400" b="1" i="1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endParaRPr lang="ru-RU" sz="1400" b="1" i="1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46" y="0"/>
            <a:ext cx="5500726" cy="369332"/>
          </a:xfrm>
        </p:spPr>
        <p:txBody>
          <a:bodyPr/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Арифметические операции в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Java Script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22293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Java Script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позволяет создавать интерактивные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страницы.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132" y="1408111"/>
            <a:ext cx="500066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Пример:</a:t>
            </a:r>
            <a:r>
              <a:rPr lang="ru-RU" sz="2000" baseline="-25000" dirty="0" err="1" smtClean="0">
                <a:latin typeface="Arial" pitchFamily="34" charset="0"/>
                <a:cs typeface="Arial" pitchFamily="34" charset="0"/>
              </a:rPr>
              <a:t>Создать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окно формы, вычисляющее площадь треугольника по формуле Герона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Java Script </a:t>
            </a:r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(S</a:t>
            </a:r>
            <a:r>
              <a:rPr lang="ru-RU" sz="2000" i="1" baseline="-25000" dirty="0" err="1" smtClean="0">
                <a:latin typeface="Arial" pitchFamily="34" charset="0"/>
                <a:cs typeface="Arial" pitchFamily="34" charset="0"/>
              </a:rPr>
              <a:t>=√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p(p-a)(p-b)(p-c)), </a:t>
            </a:r>
            <a:r>
              <a:rPr lang="ru-RU" sz="2000" i="1" baseline="-25000" dirty="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p=(</a:t>
            </a:r>
            <a:r>
              <a:rPr lang="en-US" sz="2000" i="1" baseline="-25000" dirty="0" err="1" smtClean="0">
                <a:latin typeface="Arial" pitchFamily="34" charset="0"/>
                <a:cs typeface="Arial" pitchFamily="34" charset="0"/>
              </a:rPr>
              <a:t>a+b+c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)/</a:t>
            </a:r>
            <a:r>
              <a:rPr lang="ru-RU" sz="2000" i="1" baseline="-25000" dirty="0" smtClean="0">
                <a:latin typeface="Arial" pitchFamily="34" charset="0"/>
                <a:cs typeface="Arial" pitchFamily="34" charset="0"/>
              </a:rPr>
              <a:t>2, а, 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b, </a:t>
            </a:r>
            <a:r>
              <a:rPr lang="ru-RU" sz="2000" i="1" baseline="-25000" dirty="0" smtClean="0">
                <a:latin typeface="Arial" pitchFamily="34" charset="0"/>
                <a:cs typeface="Arial" pitchFamily="34" charset="0"/>
              </a:rPr>
              <a:t>с- стороны треугольника).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Арифметические операции в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Java Script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6818" y="550855"/>
            <a:ext cx="55007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&lt;html&gt; &lt;head&gt;&lt;title&gt;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Треугольник&lt;/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title&gt;&lt;/head&gt;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&lt;body&gt; &lt;font color="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green"size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=5&gt;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Вычисление площади треугольника&lt;/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font&gt;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&lt;script type="text/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javascript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"&gt;function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Ploshad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() {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a=document.myform.Storona1.value;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b=document.myform.Storona2.value;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c=document.myform.Storona3.value;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if((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a+b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)&gt;c)&amp;&amp;((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a+c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)&gt;b)&amp;&amp;((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b+c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)&gt;a)) {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p=(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a+b+c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)/2;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s=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Math.sqrt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(p*(p-a)*(p-b)*(p-c));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document.myform.Otvet.value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=s;} else{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document.myform.Otvet.value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="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Нельзя построить треугольник из этих отрезков";}} &lt;/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script&gt;&lt;form name="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myform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"&gt;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&lt;b&gt;&lt;font color="0000ff"&gt;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Введите значение сторон треугольника:</a:t>
            </a:r>
          </a:p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font&gt;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&lt;p&gt;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длина стороны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a&lt;input type 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text"size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="20" name="Storona1"&gt;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&lt;p&gt;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длина стороны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b&lt;input type 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text"size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="20" name="Storona2"&gt;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&lt;p&gt;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длина стороны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c&lt;input type 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text"size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="20" name="Storona3"&gt;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&lt;p&gt; &lt;input type ="button" value ="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вычислить"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onclick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Ploshad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()"&gt;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&lt;input type ="reset" value ="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обновить" &gt;</a:t>
            </a:r>
          </a:p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p&gt;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площадь треугольник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a&lt;input type ="text" size ="50" name="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Otvet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"&gt;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&lt;/form&gt;&lt;/body&gt;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&lt;/html&gt;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622293"/>
            <a:ext cx="5429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, в первую очередь, использует векторную графику. Хотя формат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SWF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имеет некоторые недостатки, он предоставляет огромные возможности пользователям и широко используется в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дизайне, благодаря удобству создания анимационных эффектов и вычислительной мощности.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1836739"/>
            <a:ext cx="50006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запускается следующей последовательностью команд: </a:t>
            </a:r>
          </a:p>
          <a:p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Пуск—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►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 программы—</a:t>
            </a:r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►Macromedia—►Macromedia Flash</a:t>
            </a: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641</Words>
  <Application>Microsoft Office PowerPoint</Application>
  <PresentationFormat>Произвольный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Информатика  и ИТ</vt:lpstr>
      <vt:lpstr>Вы узнаете:</vt:lpstr>
      <vt:lpstr>Задание для самостоятельной работы</vt:lpstr>
      <vt:lpstr>Что  такое web-страница, web-сайт,web-дизайн</vt:lpstr>
      <vt:lpstr>Что  такое web-страница, web-сайт,web-дизайн</vt:lpstr>
      <vt:lpstr>Арифметические операции в Java Script</vt:lpstr>
      <vt:lpstr>Арифметические операции в Java Script</vt:lpstr>
      <vt:lpstr>Арифметические операции в Java Script</vt:lpstr>
      <vt:lpstr>Macromedia Flash 8</vt:lpstr>
      <vt:lpstr>Панель инструментов Macromedia Flash 8</vt:lpstr>
      <vt:lpstr>Панель инструментов Macromedia Flash 8</vt:lpstr>
      <vt:lpstr>Узнали 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176</cp:revision>
  <dcterms:created xsi:type="dcterms:W3CDTF">2020-04-13T08:05:16Z</dcterms:created>
  <dcterms:modified xsi:type="dcterms:W3CDTF">2021-01-03T13:28:55Z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