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15"/>
  </p:notesMasterIdLst>
  <p:sldIdLst>
    <p:sldId id="273" r:id="rId2"/>
    <p:sldId id="327" r:id="rId3"/>
    <p:sldId id="342" r:id="rId4"/>
    <p:sldId id="331" r:id="rId5"/>
    <p:sldId id="335" r:id="rId6"/>
    <p:sldId id="343" r:id="rId7"/>
    <p:sldId id="344" r:id="rId8"/>
    <p:sldId id="345" r:id="rId9"/>
    <p:sldId id="346" r:id="rId10"/>
    <p:sldId id="347" r:id="rId11"/>
    <p:sldId id="348" r:id="rId12"/>
    <p:sldId id="340" r:id="rId13"/>
    <p:sldId id="284" r:id="rId14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44" d="100"/>
          <a:sy n="144" d="100"/>
        </p:scale>
        <p:origin x="-816" y="-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EB2D6-24FF-44FE-BF97-106C0317CA50}" type="datetimeFigureOut">
              <a:rPr lang="ru-RU" smtClean="0"/>
              <a:pPr/>
              <a:t>03.01.2021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D10EEB-79AC-4E2B-A566-B00B381575B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=""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atlib.uz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229481" y="298959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Информатика  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96884" y="1122359"/>
            <a:ext cx="3384376" cy="1860760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 algn="ctr">
              <a:spcBef>
                <a:spcPts val="110"/>
              </a:spcBef>
            </a:pPr>
            <a:r>
              <a:rPr lang="ru-RU" sz="2000" b="1" spc="5" dirty="0" smtClean="0">
                <a:solidFill>
                  <a:srgbClr val="2365C7"/>
                </a:solidFill>
                <a:latin typeface="Arial"/>
                <a:cs typeface="Arial"/>
              </a:rPr>
              <a:t>Web-дизайн и его программное обеспечение Создание и редактирование</a:t>
            </a:r>
          </a:p>
          <a:p>
            <a:pPr marL="18407" algn="ctr">
              <a:spcBef>
                <a:spcPts val="110"/>
              </a:spcBef>
            </a:pPr>
            <a:r>
              <a:rPr lang="ru-RU" sz="2000" b="1" spc="5" dirty="0" smtClean="0">
                <a:solidFill>
                  <a:srgbClr val="2365C7"/>
                </a:solidFill>
                <a:latin typeface="Arial"/>
                <a:cs typeface="Arial"/>
              </a:rPr>
              <a:t> Web-страниц программой </a:t>
            </a:r>
            <a:r>
              <a:rPr lang="ru-RU" sz="2000" b="1" spc="5" dirty="0" err="1" smtClean="0">
                <a:solidFill>
                  <a:srgbClr val="2365C7"/>
                </a:solidFill>
                <a:latin typeface="Arial"/>
                <a:cs typeface="Arial"/>
              </a:rPr>
              <a:t>Macromedia</a:t>
            </a:r>
            <a:r>
              <a:rPr lang="ru-RU" sz="2000" b="1" spc="5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ru-RU" sz="2000" b="1" spc="5" dirty="0" err="1" smtClean="0">
                <a:solidFill>
                  <a:srgbClr val="2365C7"/>
                </a:solidFill>
                <a:latin typeface="Arial"/>
                <a:cs typeface="Arial"/>
              </a:rPr>
              <a:t>Flash</a:t>
            </a:r>
            <a:endParaRPr lang="ru-RU" sz="2000" b="1" spc="5" dirty="0" smtClean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56515" y="1245821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56515" y="2149276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861905" y="248079"/>
            <a:ext cx="316893" cy="362144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11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803637" y="548190"/>
            <a:ext cx="436854" cy="212104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>
              <a:spcBef>
                <a:spcPts val="95"/>
              </a:spcBef>
            </a:pPr>
            <a:r>
              <a:rPr lang="uz-Cyrl-UZ" sz="1299" spc="-5" dirty="0" smtClean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299" dirty="0"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=""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=""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=""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pic>
        <p:nvPicPr>
          <p:cNvPr id="27" name="Рисунок 26" descr="55.jpg"/>
          <p:cNvPicPr>
            <a:picLocks noGrp="1" noChangeAspect="1"/>
          </p:cNvPicPr>
          <p:nvPr>
            <p:ph type="pic" sz="quarter" idx="12"/>
          </p:nvPr>
        </p:nvPicPr>
        <p:blipFill>
          <a:blip r:embed="rId2"/>
          <a:srcRect l="17808" r="17808"/>
          <a:stretch>
            <a:fillRect/>
          </a:stretch>
        </p:blipFill>
        <p:spPr>
          <a:xfrm>
            <a:off x="4097346" y="1193797"/>
            <a:ext cx="1574800" cy="1612900"/>
          </a:xfrm>
        </p:spPr>
      </p:pic>
    </p:spTree>
    <p:extLst>
      <p:ext uri="{BB962C8B-B14F-4D97-AF65-F5344CB8AC3E}">
        <p14:creationId xmlns="" xmlns:p14="http://schemas.microsoft.com/office/powerpoint/2010/main" val="2553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5074" y="50789"/>
            <a:ext cx="5500726" cy="369332"/>
          </a:xfrm>
        </p:spPr>
        <p:txBody>
          <a:bodyPr/>
          <a:lstStyle/>
          <a:p>
            <a:r>
              <a:rPr lang="ru-RU" sz="2400" baseline="-25000" dirty="0" smtClean="0"/>
              <a:t>Панель инструментов</a:t>
            </a:r>
            <a:r>
              <a:rPr lang="en-US" sz="2400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l="16503" t="24694" r="45245" b="24279"/>
          <a:stretch>
            <a:fillRect/>
          </a:stretch>
        </p:blipFill>
        <p:spPr bwMode="auto">
          <a:xfrm>
            <a:off x="596884" y="622292"/>
            <a:ext cx="3429024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5074" y="50789"/>
            <a:ext cx="5500726" cy="369332"/>
          </a:xfrm>
        </p:spPr>
        <p:txBody>
          <a:bodyPr/>
          <a:lstStyle/>
          <a:p>
            <a:r>
              <a:rPr lang="ru-RU" sz="2400" baseline="-25000" dirty="0" smtClean="0"/>
              <a:t>Панель инструментов</a:t>
            </a:r>
            <a:r>
              <a:rPr lang="en-US" sz="2400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 l="14147" t="32087" r="49305" b="27943"/>
          <a:stretch>
            <a:fillRect/>
          </a:stretch>
        </p:blipFill>
        <p:spPr bwMode="auto">
          <a:xfrm>
            <a:off x="311132" y="550855"/>
            <a:ext cx="3918099" cy="2500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6848" y="71164"/>
            <a:ext cx="5650865" cy="543150"/>
          </a:xfrm>
          <a:custGeom>
            <a:avLst/>
            <a:gdLst/>
            <a:ahLst/>
            <a:cxnLst/>
            <a:rect l="l" t="t" r="r" b="b"/>
            <a:pathLst>
              <a:path w="5650865" h="748665">
                <a:moveTo>
                  <a:pt x="5650710" y="0"/>
                </a:moveTo>
                <a:lnTo>
                  <a:pt x="0" y="0"/>
                </a:lnTo>
                <a:lnTo>
                  <a:pt x="0" y="748562"/>
                </a:lnTo>
                <a:lnTo>
                  <a:pt x="5650710" y="748562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0739" y="102424"/>
            <a:ext cx="3859529" cy="335989"/>
          </a:xfrm>
          <a:prstGeom prst="rect">
            <a:avLst/>
          </a:prstGeom>
        </p:spPr>
        <p:txBody>
          <a:bodyPr vert="horz" wrap="square" lIns="0" tIns="40640" rIns="0" bIns="0" rtlCol="0">
            <a:spAutoFit/>
          </a:bodyPr>
          <a:lstStyle/>
          <a:p>
            <a:pPr marL="12700" marR="5080">
              <a:lnSpc>
                <a:spcPts val="2330"/>
              </a:lnSpc>
              <a:spcBef>
                <a:spcPts val="320"/>
              </a:spcBef>
            </a:pPr>
            <a:r>
              <a:rPr lang="ru-RU" spc="5" dirty="0" smtClean="0"/>
              <a:t>Узнали  на уроке</a:t>
            </a:r>
            <a:r>
              <a:rPr spc="15" smtClean="0"/>
              <a:t>:</a:t>
            </a:r>
            <a:endParaRPr spc="15" dirty="0"/>
          </a:p>
        </p:txBody>
      </p:sp>
      <p:sp>
        <p:nvSpPr>
          <p:cNvPr id="9" name="object 5"/>
          <p:cNvSpPr/>
          <p:nvPr/>
        </p:nvSpPr>
        <p:spPr>
          <a:xfrm>
            <a:off x="146596" y="792599"/>
            <a:ext cx="354803" cy="1909946"/>
          </a:xfrm>
          <a:custGeom>
            <a:avLst/>
            <a:gdLst/>
            <a:ahLst/>
            <a:cxnLst/>
            <a:rect l="l" t="t" r="r" b="b"/>
            <a:pathLst>
              <a:path w="200659" h="1840864">
                <a:moveTo>
                  <a:pt x="200367" y="1740408"/>
                </a:moveTo>
                <a:lnTo>
                  <a:pt x="100177" y="1640230"/>
                </a:lnTo>
                <a:lnTo>
                  <a:pt x="0" y="1740408"/>
                </a:lnTo>
                <a:lnTo>
                  <a:pt x="100177" y="1840598"/>
                </a:lnTo>
                <a:lnTo>
                  <a:pt x="200367" y="1740408"/>
                </a:lnTo>
                <a:close/>
              </a:path>
              <a:path w="200659" h="1840864">
                <a:moveTo>
                  <a:pt x="200367" y="1082725"/>
                </a:moveTo>
                <a:lnTo>
                  <a:pt x="100177" y="982535"/>
                </a:lnTo>
                <a:lnTo>
                  <a:pt x="0" y="1082725"/>
                </a:lnTo>
                <a:lnTo>
                  <a:pt x="100177" y="1182916"/>
                </a:lnTo>
                <a:lnTo>
                  <a:pt x="200367" y="1082725"/>
                </a:lnTo>
                <a:close/>
              </a:path>
              <a:path w="200659" h="1840864">
                <a:moveTo>
                  <a:pt x="200367" y="100190"/>
                </a:moveTo>
                <a:lnTo>
                  <a:pt x="100177" y="0"/>
                </a:lnTo>
                <a:lnTo>
                  <a:pt x="0" y="100190"/>
                </a:lnTo>
                <a:lnTo>
                  <a:pt x="100177" y="200367"/>
                </a:lnTo>
                <a:lnTo>
                  <a:pt x="200367" y="10019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4"/>
          <p:cNvSpPr txBox="1"/>
          <p:nvPr/>
        </p:nvSpPr>
        <p:spPr>
          <a:xfrm>
            <a:off x="596884" y="765169"/>
            <a:ext cx="5064747" cy="3147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Программное обеспечение </a:t>
            </a:r>
            <a:r>
              <a:rPr lang="en-US" dirty="0" smtClean="0">
                <a:latin typeface="Arial"/>
                <a:cs typeface="Arial"/>
              </a:rPr>
              <a:t>web</a:t>
            </a:r>
            <a:r>
              <a:rPr lang="ru-RU" dirty="0" smtClean="0">
                <a:latin typeface="Arial"/>
                <a:cs typeface="Arial"/>
              </a:rPr>
              <a:t>-дизайна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39760" y="1479549"/>
            <a:ext cx="4752528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Как запустить программу </a:t>
            </a:r>
            <a:r>
              <a:rPr lang="en-US" dirty="0" err="1" smtClean="0">
                <a:latin typeface="Arial"/>
                <a:cs typeface="Arial"/>
              </a:rPr>
              <a:t>Micromedia</a:t>
            </a:r>
            <a:r>
              <a:rPr lang="en-US" dirty="0" smtClean="0">
                <a:latin typeface="Arial"/>
                <a:cs typeface="Arial"/>
              </a:rPr>
              <a:t> flash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68322" y="2336805"/>
            <a:ext cx="4752528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Панель инструментов  </a:t>
            </a:r>
            <a:r>
              <a:rPr lang="en-US" dirty="0" err="1" smtClean="0">
                <a:latin typeface="Arial"/>
                <a:cs typeface="Arial"/>
              </a:rPr>
              <a:t>Micromedia</a:t>
            </a:r>
            <a:r>
              <a:rPr lang="en-US" dirty="0" smtClean="0">
                <a:latin typeface="Arial"/>
                <a:cs typeface="Arial"/>
              </a:rPr>
              <a:t> flash</a:t>
            </a:r>
            <a:endParaRPr lang="ru-RU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500726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4" name="TextBox 2"/>
          <p:cNvSpPr txBox="1"/>
          <p:nvPr/>
        </p:nvSpPr>
        <p:spPr>
          <a:xfrm>
            <a:off x="382570" y="1217186"/>
            <a:ext cx="5000660" cy="810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2800" baseline="-25000" dirty="0" smtClean="0">
                <a:latin typeface="Arial" pitchFamily="34" charset="0"/>
                <a:cs typeface="Arial" pitchFamily="34" charset="0"/>
              </a:rPr>
              <a:t>.C</a:t>
            </a:r>
            <a:r>
              <a:rPr lang="ru-RU" sz="2800" baseline="-25000" dirty="0" err="1" smtClean="0">
                <a:latin typeface="Arial" pitchFamily="34" charset="0"/>
                <a:cs typeface="Arial" pitchFamily="34" charset="0"/>
              </a:rPr>
              <a:t>оздайте</a:t>
            </a:r>
            <a:r>
              <a:rPr lang="ru-RU" sz="2800" baseline="-25000" dirty="0" smtClean="0">
                <a:latin typeface="Arial" pitchFamily="34" charset="0"/>
                <a:cs typeface="Arial" pitchFamily="34" charset="0"/>
              </a:rPr>
              <a:t> окно формы, вычисляющее площадь треугольника. 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54404" y="2336805"/>
            <a:ext cx="2143140" cy="642941"/>
          </a:xfrm>
          <a:prstGeom prst="rect">
            <a:avLst/>
          </a:prstGeom>
          <a:noFill/>
        </p:spPr>
      </p:pic>
      <p:sp>
        <p:nvSpPr>
          <p:cNvPr id="4" name="object 4"/>
          <p:cNvSpPr txBox="1"/>
          <p:nvPr/>
        </p:nvSpPr>
        <p:spPr>
          <a:xfrm>
            <a:off x="596884" y="765169"/>
            <a:ext cx="5064747" cy="31470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Программное обеспечение </a:t>
            </a:r>
            <a:r>
              <a:rPr lang="en-US" dirty="0" smtClean="0">
                <a:latin typeface="Arial"/>
                <a:cs typeface="Arial"/>
              </a:rPr>
              <a:t>web</a:t>
            </a:r>
            <a:r>
              <a:rPr lang="ru-RU" dirty="0" smtClean="0">
                <a:latin typeface="Arial"/>
                <a:cs typeface="Arial"/>
              </a:rPr>
              <a:t>-дизайна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82570" y="765169"/>
            <a:ext cx="200660" cy="1840864"/>
          </a:xfrm>
          <a:custGeom>
            <a:avLst/>
            <a:gdLst/>
            <a:ahLst/>
            <a:cxnLst/>
            <a:rect l="l" t="t" r="r" b="b"/>
            <a:pathLst>
              <a:path w="200659" h="1840864">
                <a:moveTo>
                  <a:pt x="200367" y="1740408"/>
                </a:moveTo>
                <a:lnTo>
                  <a:pt x="100177" y="1640230"/>
                </a:lnTo>
                <a:lnTo>
                  <a:pt x="0" y="1740408"/>
                </a:lnTo>
                <a:lnTo>
                  <a:pt x="100177" y="1840598"/>
                </a:lnTo>
                <a:lnTo>
                  <a:pt x="200367" y="1740408"/>
                </a:lnTo>
                <a:close/>
              </a:path>
              <a:path w="200659" h="1840864">
                <a:moveTo>
                  <a:pt x="200367" y="1082725"/>
                </a:moveTo>
                <a:lnTo>
                  <a:pt x="100177" y="982535"/>
                </a:lnTo>
                <a:lnTo>
                  <a:pt x="0" y="1082725"/>
                </a:lnTo>
                <a:lnTo>
                  <a:pt x="100177" y="1182916"/>
                </a:lnTo>
                <a:lnTo>
                  <a:pt x="200367" y="1082725"/>
                </a:lnTo>
                <a:close/>
              </a:path>
              <a:path w="200659" h="1840864">
                <a:moveTo>
                  <a:pt x="200367" y="100190"/>
                </a:moveTo>
                <a:lnTo>
                  <a:pt x="100177" y="0"/>
                </a:lnTo>
                <a:lnTo>
                  <a:pt x="0" y="100190"/>
                </a:lnTo>
                <a:lnTo>
                  <a:pt x="100177" y="200367"/>
                </a:lnTo>
                <a:lnTo>
                  <a:pt x="200367" y="10019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2872494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25"/>
              <a:t>Вы</a:t>
            </a:r>
            <a:r>
              <a:rPr spc="-45"/>
              <a:t> </a:t>
            </a:r>
            <a:r>
              <a:rPr lang="ru-RU" spc="5" dirty="0" smtClean="0"/>
              <a:t>узнаете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39760" y="1479549"/>
            <a:ext cx="4752528" cy="7571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Как установить программу </a:t>
            </a:r>
            <a:r>
              <a:rPr lang="en-US" dirty="0" err="1" smtClean="0">
                <a:latin typeface="Arial"/>
                <a:cs typeface="Arial"/>
              </a:rPr>
              <a:t>Micromedia</a:t>
            </a:r>
            <a:r>
              <a:rPr lang="en-US" dirty="0" smtClean="0">
                <a:latin typeface="Arial"/>
                <a:cs typeface="Arial"/>
              </a:rPr>
              <a:t> flash</a:t>
            </a:r>
            <a:endParaRPr lang="ru-RU" dirty="0">
              <a:latin typeface="Arial"/>
              <a:cs typeface="Arial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811198" y="2193929"/>
            <a:ext cx="4752528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19380">
              <a:lnSpc>
                <a:spcPct val="120300"/>
              </a:lnSpc>
              <a:spcBef>
                <a:spcPts val="100"/>
              </a:spcBef>
            </a:pPr>
            <a:r>
              <a:rPr lang="ru-RU" dirty="0" smtClean="0">
                <a:latin typeface="Arial"/>
                <a:cs typeface="Arial"/>
              </a:rPr>
              <a:t>Панель инструментов  </a:t>
            </a:r>
            <a:r>
              <a:rPr lang="en-US" dirty="0" err="1" smtClean="0">
                <a:latin typeface="Arial"/>
                <a:cs typeface="Arial"/>
              </a:rPr>
              <a:t>Micromedia</a:t>
            </a:r>
            <a:r>
              <a:rPr lang="en-US" dirty="0" smtClean="0">
                <a:latin typeface="Arial"/>
                <a:cs typeface="Arial"/>
              </a:rPr>
              <a:t> flash</a:t>
            </a:r>
            <a:endParaRPr lang="ru-RU" dirty="0"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500726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39760" y="836607"/>
            <a:ext cx="414522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Ответить на вопрос:</a:t>
            </a:r>
          </a:p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Что понимается под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Web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-сайтом?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Выполнить задание:</a:t>
            </a:r>
          </a:p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Откройте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сайт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  <a:hlinkClick r:id="rId2"/>
              </a:rPr>
              <a:t>www.natlib.uz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  <a:hlinkClick r:id="rId2"/>
              </a:rPr>
              <a:t>и сделайте анализ ее дизайна.</a:t>
            </a:r>
          </a:p>
          <a:p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500726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00"/>
              </a:spcBef>
            </a:pPr>
            <a:r>
              <a:rPr lang="ru-RU" sz="1600" dirty="0" smtClean="0"/>
              <a:t>Что  такое </a:t>
            </a:r>
            <a:r>
              <a:rPr lang="en-US" sz="1600" dirty="0" smtClean="0"/>
              <a:t>web</a:t>
            </a:r>
            <a:r>
              <a:rPr lang="ru-RU" sz="1600" dirty="0" smtClean="0"/>
              <a:t>-страница,</a:t>
            </a:r>
            <a:r>
              <a:rPr lang="en-US" sz="1600" dirty="0" smtClean="0"/>
              <a:t> web</a:t>
            </a:r>
            <a:r>
              <a:rPr lang="ru-RU" sz="1600" dirty="0" smtClean="0"/>
              <a:t>-сайт,</a:t>
            </a:r>
            <a:r>
              <a:rPr lang="en-US" sz="1600" dirty="0" smtClean="0"/>
              <a:t>web</a:t>
            </a:r>
            <a:r>
              <a:rPr lang="ru-RU" sz="1600" dirty="0" smtClean="0"/>
              <a:t>-дизайн</a:t>
            </a:r>
            <a:endParaRPr lang="ru-RU" sz="16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622293"/>
            <a:ext cx="5429288" cy="8104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sz="2000" b="1" baseline="-25000" dirty="0" smtClean="0">
                <a:latin typeface="Arial" pitchFamily="34" charset="0"/>
                <a:cs typeface="Arial" pitchFamily="34" charset="0"/>
              </a:rPr>
              <a:t>-сайт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(на английском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Web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 Site, Web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- паутина,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Site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- место) - объединенные под одним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IP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адресом или доменом, совокупность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Web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страниц.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39694" y="1622425"/>
            <a:ext cx="5143536" cy="605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Созданные только на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HTML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сайты являются </a:t>
            </a:r>
            <a:r>
              <a:rPr lang="ru-RU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статическими</a:t>
            </a:r>
            <a:r>
              <a:rPr lang="ru-RU" sz="2000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но все современные сайты являются </a:t>
            </a:r>
            <a:r>
              <a:rPr lang="ru-RU" sz="20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динамическими.</a:t>
            </a:r>
            <a:endParaRPr lang="ru-RU" sz="20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818" y="122227"/>
            <a:ext cx="5500726" cy="268279"/>
          </a:xfrm>
        </p:spPr>
        <p:txBody>
          <a:bodyPr/>
          <a:lstStyle/>
          <a:p>
            <a:pPr marL="12700" marR="119380" algn="ctr">
              <a:lnSpc>
                <a:spcPct val="120300"/>
              </a:lnSpc>
              <a:spcBef>
                <a:spcPts val="100"/>
              </a:spcBef>
            </a:pPr>
            <a:r>
              <a:rPr lang="ru-RU" sz="1600" dirty="0" smtClean="0"/>
              <a:t>Что  такое </a:t>
            </a:r>
            <a:r>
              <a:rPr lang="en-US" sz="1600" dirty="0" smtClean="0"/>
              <a:t>web</a:t>
            </a:r>
            <a:r>
              <a:rPr lang="ru-RU" sz="1600" dirty="0" smtClean="0"/>
              <a:t>-страница,</a:t>
            </a:r>
            <a:r>
              <a:rPr lang="en-US" sz="1600" dirty="0" smtClean="0"/>
              <a:t> web</a:t>
            </a:r>
            <a:r>
              <a:rPr lang="ru-RU" sz="1600" dirty="0" smtClean="0"/>
              <a:t>-сайт,</a:t>
            </a:r>
            <a:r>
              <a:rPr lang="en-US" sz="1600" dirty="0" smtClean="0"/>
              <a:t>web</a:t>
            </a:r>
            <a:r>
              <a:rPr lang="ru-RU" sz="1600" dirty="0" smtClean="0"/>
              <a:t>-дизайн</a:t>
            </a:r>
            <a:endParaRPr lang="ru-RU" sz="1600" dirty="0"/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68256" y="622293"/>
            <a:ext cx="528641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 настоящее время для создания и редактирования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сайтов широко используются программы 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Macromedia Dreamweaver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Macromedia Flash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язык программирования 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Java Script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Эти программы имеют возможности создания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страниц, вставки в них текстовой, графической информации, анимации, аудио и видео информации, а также связывать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страницы между собой.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Java Script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является языком программирования, код которого вставляется в документ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HTML.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 этом языке широко используются макрокоманды, т.е. создаются новые команды, которые потом вызывается именем этой команды.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5446" y="0"/>
            <a:ext cx="5500726" cy="369332"/>
          </a:xfrm>
        </p:spPr>
        <p:txBody>
          <a:bodyPr/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Арифметические операции в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Java Script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graphicFrame>
        <p:nvGraphicFramePr>
          <p:cNvPr id="15" name="Таблица 14"/>
          <p:cNvGraphicFramePr>
            <a:graphicFrameLocks noGrp="1"/>
          </p:cNvGraphicFramePr>
          <p:nvPr/>
        </p:nvGraphicFramePr>
        <p:xfrm>
          <a:off x="311133" y="550855"/>
          <a:ext cx="5286411" cy="253603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57189"/>
                <a:gridCol w="1214446"/>
                <a:gridCol w="3714776"/>
              </a:tblGrid>
              <a:tr h="19843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baseline="-25000" dirty="0" smtClean="0">
                          <a:solidFill>
                            <a:schemeClr val="lt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Функция</a:t>
                      </a:r>
                      <a:endParaRPr lang="ru-RU" sz="1400" b="1" baseline="0" dirty="0" smtClean="0">
                        <a:solidFill>
                          <a:schemeClr val="lt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описание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266704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Math.abs(a)</a:t>
                      </a:r>
                      <a:endParaRPr lang="en-US" sz="1400" b="1" i="1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i="0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модуль от а</a:t>
                      </a:r>
                      <a:endParaRPr lang="ru-RU" sz="1400" b="1" i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37346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Math.pow(</a:t>
                      </a:r>
                      <a:r>
                        <a:rPr lang="en-US" sz="1400" b="1" i="1" baseline="-250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a,b</a:t>
                      </a:r>
                      <a:r>
                        <a:rPr lang="en-US" sz="1400" b="1" i="1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</a:t>
                      </a:r>
                      <a:endParaRPr lang="en-US" sz="1400" b="1" i="1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0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 в степени </a:t>
                      </a:r>
                      <a:r>
                        <a:rPr lang="en-US" sz="1400" b="1" i="0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b</a:t>
                      </a:r>
                      <a:endParaRPr lang="ru-RU" sz="1400" b="1" i="0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19843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1" baseline="-25000" dirty="0" err="1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Math.sqrt</a:t>
                      </a:r>
                      <a:r>
                        <a:rPr lang="en-US" sz="1400" b="1" i="1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(a)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Квадратный корень от </a:t>
                      </a:r>
                      <a:r>
                        <a:rPr lang="ru-RU" sz="1400" b="1" i="1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</a:t>
                      </a:r>
                      <a:endParaRPr lang="ru-RU" sz="1400" b="1" i="1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337346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Math.cos(a)</a:t>
                      </a:r>
                      <a:endParaRPr lang="en-US" sz="1400" b="1" i="1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Косинус от </a:t>
                      </a:r>
                      <a:r>
                        <a:rPr lang="ru-RU" sz="1400" b="1" i="1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9843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1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Math.sin(a)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Синус от </a:t>
                      </a:r>
                      <a:r>
                        <a:rPr lang="ru-RU" sz="1400" b="1" i="1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</a:t>
                      </a:r>
                      <a:endParaRPr lang="ru-RU" sz="1400" b="1" i="1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198439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1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Math.tan(a)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Тангенс от </a:t>
                      </a:r>
                      <a:r>
                        <a:rPr lang="ru-RU" sz="1400" b="1" i="1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</a:t>
                      </a:r>
                      <a:endParaRPr lang="ru-RU" sz="1400" b="1" i="1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  <a:tr h="337346"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4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i="1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Math.log(a)</a:t>
                      </a:r>
                      <a:endParaRPr lang="en-US" sz="1400" b="1" i="1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Натуральный логарифм от </a:t>
                      </a:r>
                      <a:r>
                        <a:rPr lang="ru-RU" sz="1400" b="1" i="1" baseline="-25000" dirty="0" smtClean="0">
                          <a:solidFill>
                            <a:schemeClr val="dk1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а</a:t>
                      </a:r>
                      <a:endParaRPr lang="ru-RU" sz="1400" b="1" i="1" baseline="0" dirty="0" smtClean="0">
                        <a:solidFill>
                          <a:schemeClr val="dk1"/>
                        </a:solidFill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5446" y="0"/>
            <a:ext cx="5500726" cy="369332"/>
          </a:xfrm>
        </p:spPr>
        <p:txBody>
          <a:bodyPr/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Арифметические операции в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Java Script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239694" y="622293"/>
            <a:ext cx="50720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Java Script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позволяет создавать интерактивные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страницы.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1132" y="1408111"/>
            <a:ext cx="5000660" cy="91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baseline="-25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Пример:</a:t>
            </a:r>
            <a:r>
              <a:rPr lang="ru-RU" sz="2000" baseline="-25000" dirty="0" err="1" smtClean="0">
                <a:latin typeface="Arial" pitchFamily="34" charset="0"/>
                <a:cs typeface="Arial" pitchFamily="34" charset="0"/>
              </a:rPr>
              <a:t>Создать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 окно формы, вычисляющее площадь треугольника по формуле Герона в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Java Script </a:t>
            </a:r>
            <a:endParaRPr lang="ru-RU" sz="2000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000" i="1" baseline="-25000" dirty="0" smtClean="0">
                <a:latin typeface="Arial" pitchFamily="34" charset="0"/>
                <a:cs typeface="Arial" pitchFamily="34" charset="0"/>
              </a:rPr>
              <a:t>(S</a:t>
            </a:r>
            <a:r>
              <a:rPr lang="ru-RU" sz="2000" i="1" baseline="-25000" dirty="0" err="1" smtClean="0">
                <a:latin typeface="Arial" pitchFamily="34" charset="0"/>
                <a:cs typeface="Arial" pitchFamily="34" charset="0"/>
              </a:rPr>
              <a:t>=√</a:t>
            </a:r>
            <a:r>
              <a:rPr lang="en-US" sz="2000" i="1" baseline="-25000" dirty="0" smtClean="0">
                <a:latin typeface="Arial" pitchFamily="34" charset="0"/>
                <a:cs typeface="Arial" pitchFamily="34" charset="0"/>
              </a:rPr>
              <a:t>p(p-a)(p-b)(p-c)), </a:t>
            </a:r>
            <a:r>
              <a:rPr lang="ru-RU" sz="2000" i="1" baseline="-25000" dirty="0" smtClean="0">
                <a:latin typeface="Arial" pitchFamily="34" charset="0"/>
                <a:cs typeface="Arial" pitchFamily="34" charset="0"/>
              </a:rPr>
              <a:t>где </a:t>
            </a:r>
            <a:r>
              <a:rPr lang="en-US" sz="2000" i="1" baseline="-25000" dirty="0" smtClean="0">
                <a:latin typeface="Arial" pitchFamily="34" charset="0"/>
                <a:cs typeface="Arial" pitchFamily="34" charset="0"/>
              </a:rPr>
              <a:t>p=(</a:t>
            </a:r>
            <a:r>
              <a:rPr lang="en-US" sz="2000" i="1" baseline="-25000" dirty="0" err="1" smtClean="0">
                <a:latin typeface="Arial" pitchFamily="34" charset="0"/>
                <a:cs typeface="Arial" pitchFamily="34" charset="0"/>
              </a:rPr>
              <a:t>a+b+c</a:t>
            </a:r>
            <a:r>
              <a:rPr lang="en-US" sz="2000" i="1" baseline="-25000" dirty="0" smtClean="0">
                <a:latin typeface="Arial" pitchFamily="34" charset="0"/>
                <a:cs typeface="Arial" pitchFamily="34" charset="0"/>
              </a:rPr>
              <a:t>)/</a:t>
            </a:r>
            <a:r>
              <a:rPr lang="ru-RU" sz="2000" i="1" baseline="-25000" dirty="0" smtClean="0">
                <a:latin typeface="Arial" pitchFamily="34" charset="0"/>
                <a:cs typeface="Arial" pitchFamily="34" charset="0"/>
              </a:rPr>
              <a:t>2, а, </a:t>
            </a:r>
            <a:r>
              <a:rPr lang="en-US" sz="2000" i="1" baseline="-25000" dirty="0" smtClean="0">
                <a:latin typeface="Arial" pitchFamily="34" charset="0"/>
                <a:cs typeface="Arial" pitchFamily="34" charset="0"/>
              </a:rPr>
              <a:t>b, </a:t>
            </a:r>
            <a:r>
              <a:rPr lang="ru-RU" sz="2000" i="1" baseline="-25000" dirty="0" smtClean="0">
                <a:latin typeface="Arial" pitchFamily="34" charset="0"/>
                <a:cs typeface="Arial" pitchFamily="34" charset="0"/>
              </a:rPr>
              <a:t>с- стороны треугольника).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5074" y="50789"/>
            <a:ext cx="5500726" cy="369332"/>
          </a:xfrm>
        </p:spPr>
        <p:txBody>
          <a:bodyPr/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Арифметические операции в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Java Script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96818" y="550855"/>
            <a:ext cx="550072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&lt;html&gt; &lt;head&gt;&lt;title&gt; </a:t>
            </a:r>
            <a:r>
              <a:rPr lang="ru-RU" sz="800" dirty="0" smtClean="0">
                <a:latin typeface="Arial" pitchFamily="34" charset="0"/>
                <a:cs typeface="Arial" pitchFamily="34" charset="0"/>
              </a:rPr>
              <a:t>Треугольник&lt;/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title&gt;&lt;/head&gt;</a:t>
            </a:r>
          </a:p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&lt;body&gt; &lt;font color="</a:t>
            </a:r>
            <a:r>
              <a:rPr lang="en-US" sz="800" dirty="0" err="1" smtClean="0">
                <a:latin typeface="Arial" pitchFamily="34" charset="0"/>
                <a:cs typeface="Arial" pitchFamily="34" charset="0"/>
              </a:rPr>
              <a:t>green"size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=5&gt; </a:t>
            </a:r>
            <a:r>
              <a:rPr lang="ru-RU" sz="800" dirty="0" smtClean="0">
                <a:latin typeface="Arial" pitchFamily="34" charset="0"/>
                <a:cs typeface="Arial" pitchFamily="34" charset="0"/>
              </a:rPr>
              <a:t>Вычисление площади треугольника&lt;/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font&gt;</a:t>
            </a:r>
          </a:p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&lt;script type="text/</a:t>
            </a:r>
            <a:r>
              <a:rPr lang="en-US" sz="800" dirty="0" err="1" smtClean="0">
                <a:latin typeface="Arial" pitchFamily="34" charset="0"/>
                <a:cs typeface="Arial" pitchFamily="34" charset="0"/>
              </a:rPr>
              <a:t>javascript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"&gt;function </a:t>
            </a:r>
            <a:r>
              <a:rPr lang="en-US" sz="800" dirty="0" err="1" smtClean="0">
                <a:latin typeface="Arial" pitchFamily="34" charset="0"/>
                <a:cs typeface="Arial" pitchFamily="34" charset="0"/>
              </a:rPr>
              <a:t>Ploshad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() {</a:t>
            </a:r>
          </a:p>
          <a:p>
            <a:r>
              <a:rPr lang="en-US" sz="800" dirty="0" err="1" smtClean="0">
                <a:latin typeface="Arial" pitchFamily="34" charset="0"/>
                <a:cs typeface="Arial" pitchFamily="34" charset="0"/>
              </a:rPr>
              <a:t>var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 a=document.myform.Storona1.value;</a:t>
            </a:r>
          </a:p>
          <a:p>
            <a:r>
              <a:rPr lang="en-US" sz="800" dirty="0" err="1" smtClean="0">
                <a:latin typeface="Arial" pitchFamily="34" charset="0"/>
                <a:cs typeface="Arial" pitchFamily="34" charset="0"/>
              </a:rPr>
              <a:t>var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 b=document.myform.Storona2.value;</a:t>
            </a:r>
          </a:p>
          <a:p>
            <a:r>
              <a:rPr lang="en-US" sz="800" dirty="0" err="1" smtClean="0">
                <a:latin typeface="Arial" pitchFamily="34" charset="0"/>
                <a:cs typeface="Arial" pitchFamily="34" charset="0"/>
              </a:rPr>
              <a:t>var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 c=document.myform.Storona3.value;</a:t>
            </a:r>
          </a:p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if((</a:t>
            </a:r>
            <a:r>
              <a:rPr lang="en-US" sz="800" dirty="0" err="1" smtClean="0">
                <a:latin typeface="Arial" pitchFamily="34" charset="0"/>
                <a:cs typeface="Arial" pitchFamily="34" charset="0"/>
              </a:rPr>
              <a:t>a+b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)&gt;c)&amp;&amp;((</a:t>
            </a:r>
            <a:r>
              <a:rPr lang="en-US" sz="800" dirty="0" err="1" smtClean="0">
                <a:latin typeface="Arial" pitchFamily="34" charset="0"/>
                <a:cs typeface="Arial" pitchFamily="34" charset="0"/>
              </a:rPr>
              <a:t>a+c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)&gt;b)&amp;&amp;((</a:t>
            </a:r>
            <a:r>
              <a:rPr lang="en-US" sz="800" dirty="0" err="1" smtClean="0">
                <a:latin typeface="Arial" pitchFamily="34" charset="0"/>
                <a:cs typeface="Arial" pitchFamily="34" charset="0"/>
              </a:rPr>
              <a:t>b+c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)&gt;a)) {</a:t>
            </a:r>
            <a:r>
              <a:rPr lang="en-US" sz="800" dirty="0" err="1" smtClean="0">
                <a:latin typeface="Arial" pitchFamily="34" charset="0"/>
                <a:cs typeface="Arial" pitchFamily="34" charset="0"/>
              </a:rPr>
              <a:t>var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 p=(</a:t>
            </a:r>
            <a:r>
              <a:rPr lang="en-US" sz="800" dirty="0" err="1" smtClean="0">
                <a:latin typeface="Arial" pitchFamily="34" charset="0"/>
                <a:cs typeface="Arial" pitchFamily="34" charset="0"/>
              </a:rPr>
              <a:t>a+b+c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)/2;</a:t>
            </a:r>
          </a:p>
          <a:p>
            <a:r>
              <a:rPr lang="en-US" sz="800" dirty="0" err="1" smtClean="0">
                <a:latin typeface="Arial" pitchFamily="34" charset="0"/>
                <a:cs typeface="Arial" pitchFamily="34" charset="0"/>
              </a:rPr>
              <a:t>var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 s=</a:t>
            </a:r>
            <a:r>
              <a:rPr lang="en-US" sz="800" dirty="0" err="1" smtClean="0">
                <a:latin typeface="Arial" pitchFamily="34" charset="0"/>
                <a:cs typeface="Arial" pitchFamily="34" charset="0"/>
              </a:rPr>
              <a:t>Math.sqrt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(p*(p-a)*(p-b)*(p-c));</a:t>
            </a:r>
          </a:p>
          <a:p>
            <a:r>
              <a:rPr lang="en-US" sz="800" dirty="0" err="1" smtClean="0">
                <a:latin typeface="Arial" pitchFamily="34" charset="0"/>
                <a:cs typeface="Arial" pitchFamily="34" charset="0"/>
              </a:rPr>
              <a:t>document.myform.Otvet.value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=s;} else{</a:t>
            </a:r>
          </a:p>
          <a:p>
            <a:r>
              <a:rPr lang="en-US" sz="800" dirty="0" err="1" smtClean="0">
                <a:latin typeface="Arial" pitchFamily="34" charset="0"/>
                <a:cs typeface="Arial" pitchFamily="34" charset="0"/>
              </a:rPr>
              <a:t>document.myform.Otvet.value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="</a:t>
            </a:r>
            <a:r>
              <a:rPr lang="ru-RU" sz="800" dirty="0" smtClean="0">
                <a:latin typeface="Arial" pitchFamily="34" charset="0"/>
                <a:cs typeface="Arial" pitchFamily="34" charset="0"/>
              </a:rPr>
              <a:t>Нельзя построить треугольник из этих отрезков";}} &lt;/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script&gt;&lt;form name="</a:t>
            </a:r>
            <a:r>
              <a:rPr lang="en-US" sz="800" dirty="0" err="1" smtClean="0">
                <a:latin typeface="Arial" pitchFamily="34" charset="0"/>
                <a:cs typeface="Arial" pitchFamily="34" charset="0"/>
              </a:rPr>
              <a:t>myform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"&gt;</a:t>
            </a:r>
          </a:p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&lt;b&gt;&lt;font color="0000ff"&gt; </a:t>
            </a:r>
            <a:r>
              <a:rPr lang="ru-RU" sz="800" dirty="0" smtClean="0">
                <a:latin typeface="Arial" pitchFamily="34" charset="0"/>
                <a:cs typeface="Arial" pitchFamily="34" charset="0"/>
              </a:rPr>
              <a:t>Введите значение сторон треугольника:</a:t>
            </a:r>
          </a:p>
          <a:p>
            <a:r>
              <a:rPr lang="ru-RU" sz="800" dirty="0" smtClean="0">
                <a:latin typeface="Arial" pitchFamily="34" charset="0"/>
                <a:cs typeface="Arial" pitchFamily="34" charset="0"/>
              </a:rPr>
              <a:t>&lt;/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font&gt;</a:t>
            </a:r>
          </a:p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&lt;p&gt;</a:t>
            </a:r>
            <a:r>
              <a:rPr lang="ru-RU" sz="800" dirty="0" smtClean="0">
                <a:latin typeface="Arial" pitchFamily="34" charset="0"/>
                <a:cs typeface="Arial" pitchFamily="34" charset="0"/>
              </a:rPr>
              <a:t>длина стороны 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a&lt;input type ="</a:t>
            </a:r>
            <a:r>
              <a:rPr lang="en-US" sz="800" dirty="0" err="1" smtClean="0">
                <a:latin typeface="Arial" pitchFamily="34" charset="0"/>
                <a:cs typeface="Arial" pitchFamily="34" charset="0"/>
              </a:rPr>
              <a:t>text"size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 ="20" name="Storona1"&gt;</a:t>
            </a:r>
          </a:p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&lt;p&gt;</a:t>
            </a:r>
            <a:r>
              <a:rPr lang="ru-RU" sz="800" dirty="0" smtClean="0">
                <a:latin typeface="Arial" pitchFamily="34" charset="0"/>
                <a:cs typeface="Arial" pitchFamily="34" charset="0"/>
              </a:rPr>
              <a:t>длина стороны 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b&lt;input type ="</a:t>
            </a:r>
            <a:r>
              <a:rPr lang="en-US" sz="800" dirty="0" err="1" smtClean="0">
                <a:latin typeface="Arial" pitchFamily="34" charset="0"/>
                <a:cs typeface="Arial" pitchFamily="34" charset="0"/>
              </a:rPr>
              <a:t>text"size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 ="20" name="Storona2"&gt;</a:t>
            </a:r>
          </a:p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&lt;p&gt;</a:t>
            </a:r>
            <a:r>
              <a:rPr lang="ru-RU" sz="800" dirty="0" smtClean="0">
                <a:latin typeface="Arial" pitchFamily="34" charset="0"/>
                <a:cs typeface="Arial" pitchFamily="34" charset="0"/>
              </a:rPr>
              <a:t>длина стороны 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c&lt;input type ="</a:t>
            </a:r>
            <a:r>
              <a:rPr lang="en-US" sz="800" dirty="0" err="1" smtClean="0">
                <a:latin typeface="Arial" pitchFamily="34" charset="0"/>
                <a:cs typeface="Arial" pitchFamily="34" charset="0"/>
              </a:rPr>
              <a:t>text"size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 ="20" name="Storona3"&gt;</a:t>
            </a:r>
          </a:p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&lt;p&gt; &lt;input type ="button" value ="</a:t>
            </a:r>
            <a:r>
              <a:rPr lang="ru-RU" sz="800" dirty="0" smtClean="0">
                <a:latin typeface="Arial" pitchFamily="34" charset="0"/>
                <a:cs typeface="Arial" pitchFamily="34" charset="0"/>
              </a:rPr>
              <a:t>вычислить" </a:t>
            </a:r>
            <a:r>
              <a:rPr lang="en-US" sz="800" dirty="0" err="1" smtClean="0">
                <a:latin typeface="Arial" pitchFamily="34" charset="0"/>
                <a:cs typeface="Arial" pitchFamily="34" charset="0"/>
              </a:rPr>
              <a:t>onclick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="</a:t>
            </a:r>
            <a:r>
              <a:rPr lang="en-US" sz="800" dirty="0" err="1" smtClean="0">
                <a:latin typeface="Arial" pitchFamily="34" charset="0"/>
                <a:cs typeface="Arial" pitchFamily="34" charset="0"/>
              </a:rPr>
              <a:t>Ploshad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()"&gt;</a:t>
            </a:r>
          </a:p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&lt;input type ="reset" value ="</a:t>
            </a:r>
            <a:r>
              <a:rPr lang="ru-RU" sz="800" dirty="0" smtClean="0">
                <a:latin typeface="Arial" pitchFamily="34" charset="0"/>
                <a:cs typeface="Arial" pitchFamily="34" charset="0"/>
              </a:rPr>
              <a:t>обновить" &gt;</a:t>
            </a:r>
          </a:p>
          <a:p>
            <a:r>
              <a:rPr lang="ru-RU" sz="800" dirty="0" smtClean="0">
                <a:latin typeface="Arial" pitchFamily="34" charset="0"/>
                <a:cs typeface="Arial" pitchFamily="34" charset="0"/>
              </a:rPr>
              <a:t>&lt;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p&gt;</a:t>
            </a:r>
            <a:r>
              <a:rPr lang="ru-RU" sz="800" dirty="0" smtClean="0">
                <a:latin typeface="Arial" pitchFamily="34" charset="0"/>
                <a:cs typeface="Arial" pitchFamily="34" charset="0"/>
              </a:rPr>
              <a:t>площадь треугольник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a&lt;input type ="text" size ="50" name="</a:t>
            </a:r>
            <a:r>
              <a:rPr lang="en-US" sz="800" dirty="0" err="1" smtClean="0">
                <a:latin typeface="Arial" pitchFamily="34" charset="0"/>
                <a:cs typeface="Arial" pitchFamily="34" charset="0"/>
              </a:rPr>
              <a:t>Otvet</a:t>
            </a:r>
            <a:r>
              <a:rPr lang="en-US" sz="800" dirty="0" smtClean="0">
                <a:latin typeface="Arial" pitchFamily="34" charset="0"/>
                <a:cs typeface="Arial" pitchFamily="34" charset="0"/>
              </a:rPr>
              <a:t>"&gt;</a:t>
            </a:r>
          </a:p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&lt;/form&gt;&lt;/body&gt;</a:t>
            </a:r>
          </a:p>
          <a:p>
            <a:r>
              <a:rPr lang="en-US" sz="800" dirty="0" smtClean="0">
                <a:latin typeface="Arial" pitchFamily="34" charset="0"/>
                <a:cs typeface="Arial" pitchFamily="34" charset="0"/>
              </a:rPr>
              <a:t>&lt;/html&gt;</a:t>
            </a:r>
            <a:endParaRPr lang="ru-RU" sz="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5074" y="50789"/>
            <a:ext cx="5500726" cy="369332"/>
          </a:xfrm>
        </p:spPr>
        <p:txBody>
          <a:bodyPr/>
          <a:lstStyle/>
          <a:p>
            <a:pPr algn="ctr"/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8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D:\сьемки\рисунок\5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2595475"/>
            <a:ext cx="1344950" cy="54110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6818" y="622293"/>
            <a:ext cx="542928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Программа 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8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, в первую очередь, использует векторную графику. Хотя формат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SWF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имеет некоторые недостатки, он предоставляет огромные возможности пользователям и широко используется в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Web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дизайне, благодаря удобству создания анимационных эффектов и вычислительной мощности.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9694" y="1836739"/>
            <a:ext cx="500066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Macromedia Flash </a:t>
            </a:r>
            <a:r>
              <a:rPr lang="ru-RU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8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запускается следующей последовательностью команд: </a:t>
            </a:r>
          </a:p>
          <a:p>
            <a:r>
              <a:rPr lang="ru-RU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Пуск—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►</a:t>
            </a:r>
            <a:r>
              <a:rPr lang="ru-RU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Все программы—</a:t>
            </a:r>
            <a:r>
              <a:rPr lang="en-US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►Macromedia—►Macromedia Flash</a:t>
            </a:r>
            <a:endParaRPr lang="ru-RU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1431</TotalTime>
  <Words>641</Words>
  <Application>Microsoft Office PowerPoint</Application>
  <PresentationFormat>Произвольный</PresentationFormat>
  <Paragraphs>83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Office Theme</vt:lpstr>
      <vt:lpstr>Информатика  и ИТ</vt:lpstr>
      <vt:lpstr>Вы узнаете:</vt:lpstr>
      <vt:lpstr>Задание для самостоятельной работы</vt:lpstr>
      <vt:lpstr>Что  такое web-страница, web-сайт,web-дизайн</vt:lpstr>
      <vt:lpstr>Что  такое web-страница, web-сайт,web-дизайн</vt:lpstr>
      <vt:lpstr>Арифметические операции в Java Script</vt:lpstr>
      <vt:lpstr>Арифметические операции в Java Script</vt:lpstr>
      <vt:lpstr>Арифметические операции в Java Script</vt:lpstr>
      <vt:lpstr>Macromedia Flash 8</vt:lpstr>
      <vt:lpstr>Панель инструментов Macromedia Flash 8</vt:lpstr>
      <vt:lpstr>Панель инструментов Macromedia Flash 8</vt:lpstr>
      <vt:lpstr>Узнали  на уроке:</vt:lpstr>
      <vt:lpstr>Задание для самостоятельной работы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acer</cp:lastModifiedBy>
  <cp:revision>176</cp:revision>
  <dcterms:created xsi:type="dcterms:W3CDTF">2020-04-13T08:05:16Z</dcterms:created>
  <dcterms:modified xsi:type="dcterms:W3CDTF">2021-01-03T13:28:55Z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