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5">
  <p:sldMasterIdLst>
    <p:sldMasterId id="2147483648" r:id="rId1"/>
  </p:sldMasterIdLst>
  <p:notesMasterIdLst>
    <p:notesMasterId r:id="rId14"/>
  </p:notesMasterIdLst>
  <p:sldIdLst>
    <p:sldId id="273" r:id="rId2"/>
    <p:sldId id="327" r:id="rId3"/>
    <p:sldId id="341" r:id="rId4"/>
    <p:sldId id="288" r:id="rId5"/>
    <p:sldId id="328" r:id="rId6"/>
    <p:sldId id="331" r:id="rId7"/>
    <p:sldId id="335" r:id="rId8"/>
    <p:sldId id="338" r:id="rId9"/>
    <p:sldId id="339" r:id="rId10"/>
    <p:sldId id="337" r:id="rId11"/>
    <p:sldId id="340" r:id="rId12"/>
    <p:sldId id="284" r:id="rId13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8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EB2D6-24FF-44FE-BF97-106C0317CA50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10EEB-79AC-4E2B-A566-B00B38157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lib.u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zedu.u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29481" y="298959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Информатика  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96884" y="1265235"/>
            <a:ext cx="3384376" cy="950254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spcBef>
                <a:spcPts val="110"/>
              </a:spcBef>
            </a:pP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Понятие Web-страницы, Web-сайта и </a:t>
            </a: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Web-дизайна</a:t>
            </a: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.</a:t>
            </a:r>
          </a:p>
          <a:p>
            <a:pPr marL="18407" algn="ctr">
              <a:spcBef>
                <a:spcPts val="110"/>
              </a:spcBef>
            </a:pP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Практическая работа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56515" y="1245821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56515" y="2149276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861905" y="248079"/>
            <a:ext cx="316893" cy="362144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803637" y="548190"/>
            <a:ext cx="436854" cy="212104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lang="uz-Cyrl-UZ" sz="1299" spc="-5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299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=""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=""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=""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pic>
        <p:nvPicPr>
          <p:cNvPr id="27" name="Рисунок 26" descr="55.jp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17808" r="17808"/>
          <a:stretch>
            <a:fillRect/>
          </a:stretch>
        </p:blipFill>
        <p:spPr>
          <a:xfrm>
            <a:off x="4097346" y="1193797"/>
            <a:ext cx="1574800" cy="1612900"/>
          </a:xfrm>
        </p:spPr>
      </p:pic>
    </p:spTree>
    <p:extLst>
      <p:ext uri="{BB962C8B-B14F-4D97-AF65-F5344CB8AC3E}">
        <p14:creationId xmlns="" xmlns:p14="http://schemas.microsoft.com/office/powerpoint/2010/main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00726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00"/>
              </a:spcBef>
            </a:pPr>
            <a:r>
              <a:rPr lang="ru-RU" sz="1600" dirty="0" smtClean="0"/>
              <a:t>Что  такое </a:t>
            </a:r>
            <a:r>
              <a:rPr lang="en-US" sz="1600" dirty="0" smtClean="0"/>
              <a:t>web</a:t>
            </a:r>
            <a:r>
              <a:rPr lang="ru-RU" sz="1600" dirty="0" smtClean="0"/>
              <a:t>-страница,</a:t>
            </a:r>
            <a:r>
              <a:rPr lang="en-US" sz="1600" dirty="0" smtClean="0"/>
              <a:t> web</a:t>
            </a:r>
            <a:r>
              <a:rPr lang="ru-RU" sz="1600" dirty="0" smtClean="0"/>
              <a:t>-сайт,</a:t>
            </a:r>
            <a:r>
              <a:rPr lang="en-US" sz="1600" dirty="0" smtClean="0"/>
              <a:t>web</a:t>
            </a:r>
            <a:r>
              <a:rPr lang="ru-RU" sz="1600" dirty="0" smtClean="0"/>
              <a:t>-дизайн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8256" y="765169"/>
            <a:ext cx="514353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Web</a:t>
            </a:r>
            <a:r>
              <a:rPr lang="ru-RU" sz="2400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дизайн 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— это техническая обработка и формирование содержимого создаваемых сайтов в системном подходе.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D:\сьемки\рисунок\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4140" y="1408111"/>
            <a:ext cx="2781300" cy="164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848" y="71164"/>
            <a:ext cx="5650865" cy="543150"/>
          </a:xfrm>
          <a:custGeom>
            <a:avLst/>
            <a:gdLst/>
            <a:ahLst/>
            <a:cxnLst/>
            <a:rect l="l" t="t" r="r" b="b"/>
            <a:pathLst>
              <a:path w="5650865" h="748665">
                <a:moveTo>
                  <a:pt x="5650710" y="0"/>
                </a:moveTo>
                <a:lnTo>
                  <a:pt x="0" y="0"/>
                </a:lnTo>
                <a:lnTo>
                  <a:pt x="0" y="748562"/>
                </a:lnTo>
                <a:lnTo>
                  <a:pt x="5650710" y="748562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739" y="102424"/>
            <a:ext cx="3859529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2330"/>
              </a:lnSpc>
              <a:spcBef>
                <a:spcPts val="320"/>
              </a:spcBef>
            </a:pPr>
            <a:r>
              <a:rPr lang="ru-RU" spc="5" dirty="0" smtClean="0"/>
              <a:t>З</a:t>
            </a:r>
            <a:r>
              <a:rPr lang="ru-RU" spc="5" dirty="0" smtClean="0"/>
              <a:t>акрепили</a:t>
            </a:r>
            <a:r>
              <a:rPr lang="ru-RU" spc="5" dirty="0" smtClean="0"/>
              <a:t> </a:t>
            </a:r>
            <a:r>
              <a:rPr lang="ru-RU" spc="5" dirty="0" smtClean="0"/>
              <a:t>на уроке</a:t>
            </a:r>
            <a:r>
              <a:rPr spc="15" smtClean="0"/>
              <a:t>:</a:t>
            </a:r>
            <a:endParaRPr spc="15" dirty="0"/>
          </a:p>
        </p:txBody>
      </p:sp>
      <p:sp>
        <p:nvSpPr>
          <p:cNvPr id="8" name="object 4"/>
          <p:cNvSpPr txBox="1"/>
          <p:nvPr/>
        </p:nvSpPr>
        <p:spPr>
          <a:xfrm>
            <a:off x="866676" y="2162771"/>
            <a:ext cx="460629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/>
            <a:r>
              <a:rPr lang="ru-RU" dirty="0" smtClean="0">
                <a:latin typeface="Arial" pitchFamily="34" charset="0"/>
                <a:cs typeface="Arial" pitchFamily="34" charset="0"/>
              </a:rPr>
              <a:t>Что  такое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-сайт,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-дизайн, посмотрели 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 производиться дизайн сайтов</a:t>
            </a:r>
            <a:endParaRPr lang="en-US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ject 5"/>
          <p:cNvSpPr/>
          <p:nvPr/>
        </p:nvSpPr>
        <p:spPr>
          <a:xfrm>
            <a:off x="146596" y="792599"/>
            <a:ext cx="354803" cy="1909946"/>
          </a:xfrm>
          <a:custGeom>
            <a:avLst/>
            <a:gdLst/>
            <a:ahLst/>
            <a:cxnLst/>
            <a:rect l="l" t="t" r="r" b="b"/>
            <a:pathLst>
              <a:path w="200659" h="1840864">
                <a:moveTo>
                  <a:pt x="200367" y="1740408"/>
                </a:moveTo>
                <a:lnTo>
                  <a:pt x="100177" y="1640230"/>
                </a:lnTo>
                <a:lnTo>
                  <a:pt x="0" y="1740408"/>
                </a:lnTo>
                <a:lnTo>
                  <a:pt x="100177" y="1840598"/>
                </a:lnTo>
                <a:lnTo>
                  <a:pt x="200367" y="1740408"/>
                </a:lnTo>
                <a:close/>
              </a:path>
              <a:path w="200659" h="1840864">
                <a:moveTo>
                  <a:pt x="200367" y="1082725"/>
                </a:moveTo>
                <a:lnTo>
                  <a:pt x="100177" y="982535"/>
                </a:lnTo>
                <a:lnTo>
                  <a:pt x="0" y="1082725"/>
                </a:lnTo>
                <a:lnTo>
                  <a:pt x="100177" y="1182916"/>
                </a:lnTo>
                <a:lnTo>
                  <a:pt x="200367" y="1082725"/>
                </a:lnTo>
                <a:close/>
              </a:path>
              <a:path w="200659" h="1840864">
                <a:moveTo>
                  <a:pt x="200367" y="100190"/>
                </a:moveTo>
                <a:lnTo>
                  <a:pt x="100177" y="0"/>
                </a:lnTo>
                <a:lnTo>
                  <a:pt x="0" y="100190"/>
                </a:lnTo>
                <a:lnTo>
                  <a:pt x="100177" y="200367"/>
                </a:lnTo>
                <a:lnTo>
                  <a:pt x="200367" y="10019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739760" y="1408111"/>
            <a:ext cx="46062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сайты бывают </a:t>
            </a:r>
            <a:r>
              <a:rPr lang="ru-RU" sz="24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статическими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или </a:t>
            </a:r>
            <a:r>
              <a:rPr lang="ru-RU" sz="24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динамическими. </a:t>
            </a:r>
            <a:endParaRPr lang="ru-RU" sz="2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8322" y="693731"/>
            <a:ext cx="4393778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Что  такое </a:t>
            </a:r>
            <a:r>
              <a:rPr lang="en-US" dirty="0" smtClean="0">
                <a:latin typeface="Arial"/>
                <a:cs typeface="Arial"/>
              </a:rPr>
              <a:t>web</a:t>
            </a:r>
            <a:r>
              <a:rPr lang="ru-RU" dirty="0" smtClean="0">
                <a:latin typeface="Arial"/>
                <a:cs typeface="Arial"/>
              </a:rPr>
              <a:t>-страница</a:t>
            </a:r>
            <a:endParaRPr lang="ru-RU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500726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39760" y="836607"/>
            <a:ext cx="41452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Ответить на вопрос:</a:t>
            </a:r>
          </a:p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Что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понимается под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-сайтом?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Выполнить задание:</a:t>
            </a:r>
          </a:p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Откройте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сайт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  <a:hlinkClick r:id="rId2"/>
              </a:rPr>
              <a:t>www.natlib.uz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  <a:hlinkClick r:id="rId2"/>
              </a:rPr>
              <a:t>и сделайте анализ ее дизайна.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2966" y="1622425"/>
            <a:ext cx="2242914" cy="1428760"/>
          </a:xfrm>
          <a:prstGeom prst="rect">
            <a:avLst/>
          </a:prstGeom>
          <a:noFill/>
        </p:spPr>
      </p:pic>
      <p:sp>
        <p:nvSpPr>
          <p:cNvPr id="4" name="object 4"/>
          <p:cNvSpPr txBox="1"/>
          <p:nvPr/>
        </p:nvSpPr>
        <p:spPr>
          <a:xfrm>
            <a:off x="811198" y="2408243"/>
            <a:ext cx="5064747" cy="3147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Что  такое </a:t>
            </a:r>
            <a:r>
              <a:rPr lang="en-US" dirty="0" smtClean="0">
                <a:latin typeface="Arial"/>
                <a:cs typeface="Arial"/>
              </a:rPr>
              <a:t>web</a:t>
            </a:r>
            <a:r>
              <a:rPr lang="ru-RU" dirty="0" smtClean="0">
                <a:latin typeface="Arial"/>
                <a:cs typeface="Arial"/>
              </a:rPr>
              <a:t>-дизайн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7952" y="810590"/>
            <a:ext cx="200660" cy="1840864"/>
          </a:xfrm>
          <a:custGeom>
            <a:avLst/>
            <a:gdLst/>
            <a:ahLst/>
            <a:cxnLst/>
            <a:rect l="l" t="t" r="r" b="b"/>
            <a:pathLst>
              <a:path w="200659" h="1840864">
                <a:moveTo>
                  <a:pt x="200367" y="1740408"/>
                </a:moveTo>
                <a:lnTo>
                  <a:pt x="100177" y="1640230"/>
                </a:lnTo>
                <a:lnTo>
                  <a:pt x="0" y="1740408"/>
                </a:lnTo>
                <a:lnTo>
                  <a:pt x="100177" y="1840598"/>
                </a:lnTo>
                <a:lnTo>
                  <a:pt x="200367" y="1740408"/>
                </a:lnTo>
                <a:close/>
              </a:path>
              <a:path w="200659" h="1840864">
                <a:moveTo>
                  <a:pt x="200367" y="1082725"/>
                </a:moveTo>
                <a:lnTo>
                  <a:pt x="100177" y="982535"/>
                </a:lnTo>
                <a:lnTo>
                  <a:pt x="0" y="1082725"/>
                </a:lnTo>
                <a:lnTo>
                  <a:pt x="100177" y="1182916"/>
                </a:lnTo>
                <a:lnTo>
                  <a:pt x="200367" y="1082725"/>
                </a:lnTo>
                <a:close/>
              </a:path>
              <a:path w="200659" h="1840864">
                <a:moveTo>
                  <a:pt x="200367" y="100190"/>
                </a:moveTo>
                <a:lnTo>
                  <a:pt x="100177" y="0"/>
                </a:lnTo>
                <a:lnTo>
                  <a:pt x="0" y="100190"/>
                </a:lnTo>
                <a:lnTo>
                  <a:pt x="100177" y="200367"/>
                </a:lnTo>
                <a:lnTo>
                  <a:pt x="200367" y="10019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2872494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/>
              <a:t>Вы</a:t>
            </a:r>
            <a:r>
              <a:rPr spc="-45"/>
              <a:t> </a:t>
            </a:r>
            <a:r>
              <a:rPr lang="ru-RU" spc="5" dirty="0" smtClean="0"/>
              <a:t>закрепи</a:t>
            </a:r>
            <a:r>
              <a:rPr spc="5" smtClean="0"/>
              <a:t>те</a:t>
            </a:r>
            <a:r>
              <a:rPr spc="5" dirty="0"/>
              <a:t>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9760" y="1693863"/>
            <a:ext cx="4752528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Что  такое </a:t>
            </a:r>
            <a:r>
              <a:rPr lang="en-US" dirty="0" smtClean="0">
                <a:latin typeface="Arial"/>
                <a:cs typeface="Arial"/>
              </a:rPr>
              <a:t>web</a:t>
            </a:r>
            <a:r>
              <a:rPr lang="ru-RU" dirty="0" smtClean="0">
                <a:latin typeface="Arial"/>
                <a:cs typeface="Arial"/>
              </a:rPr>
              <a:t>-сайт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8322" y="693731"/>
            <a:ext cx="4824536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Что  такое </a:t>
            </a:r>
            <a:r>
              <a:rPr lang="en-US" dirty="0" smtClean="0">
                <a:latin typeface="Arial"/>
                <a:cs typeface="Arial"/>
              </a:rPr>
              <a:t>web</a:t>
            </a:r>
            <a:r>
              <a:rPr lang="ru-RU" dirty="0" smtClean="0">
                <a:latin typeface="Arial"/>
                <a:cs typeface="Arial"/>
              </a:rPr>
              <a:t>-страница</a:t>
            </a:r>
            <a:endParaRPr lang="ru-RU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500726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39760" y="836607"/>
            <a:ext cx="4145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Ответить на вопрос №1 на стр.67,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 выполнить задание №2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стр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67.</a:t>
            </a: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1.Что понимается под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страницей?</a:t>
            </a: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2.Откройте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сайт </a:t>
            </a:r>
            <a:r>
              <a:rPr lang="en-US" baseline="-25000" dirty="0" smtClean="0">
                <a:latin typeface="Arial" pitchFamily="34" charset="0"/>
                <a:cs typeface="Arial" pitchFamily="34" charset="0"/>
                <a:hlinkClick r:id="rId2"/>
              </a:rPr>
              <a:t>www.uzedu.uz </a:t>
            </a:r>
            <a:r>
              <a:rPr lang="ru-RU" baseline="-25000" dirty="0" smtClean="0">
                <a:latin typeface="Arial" pitchFamily="34" charset="0"/>
                <a:cs typeface="Arial" pitchFamily="34" charset="0"/>
                <a:hlinkClick r:id="rId2"/>
              </a:rPr>
              <a:t>и сделайте анализ ее дизайна.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8718" y="2336805"/>
            <a:ext cx="1987892" cy="7997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00726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00"/>
              </a:spcBef>
            </a:pPr>
            <a:r>
              <a:rPr lang="ru-RU" sz="1600" dirty="0" smtClean="0"/>
              <a:t>Что  такое </a:t>
            </a:r>
            <a:r>
              <a:rPr lang="en-US" sz="1600" dirty="0" smtClean="0"/>
              <a:t>web</a:t>
            </a:r>
            <a:r>
              <a:rPr lang="ru-RU" sz="1600" dirty="0" smtClean="0"/>
              <a:t>-страница,</a:t>
            </a:r>
            <a:r>
              <a:rPr lang="en-US" sz="1600" dirty="0" smtClean="0"/>
              <a:t> web</a:t>
            </a:r>
            <a:r>
              <a:rPr lang="ru-RU" sz="1600" dirty="0" smtClean="0"/>
              <a:t>-сайт,</a:t>
            </a:r>
            <a:r>
              <a:rPr lang="en-US" sz="1600" dirty="0" smtClean="0"/>
              <a:t>web</a:t>
            </a:r>
            <a:r>
              <a:rPr lang="ru-RU" sz="1600" dirty="0" smtClean="0"/>
              <a:t>-дизайн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1132" y="622293"/>
            <a:ext cx="51435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Web</a:t>
            </a:r>
            <a:r>
              <a:rPr lang="ru-RU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страница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(на английском языке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web-page)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это файл с гипертекстом в формате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HTML.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5074" y="1244302"/>
            <a:ext cx="550072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HTML</a:t>
            </a:r>
            <a:r>
              <a:rPr lang="ru-RU" sz="2400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это язык меток.</a:t>
            </a:r>
          </a:p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HyperText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Markup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 (HTML) -- язык разметки гипертекста -- предназначен для написания гипертекстовых документов, публикуемых в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World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Wide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 ... С помощью этих меток можно выделять заголовки документа, изменять цвет, размер и начертание букв, вставлять графические изображения и таблицы.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00726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00"/>
              </a:spcBef>
            </a:pPr>
            <a:r>
              <a:rPr lang="ru-RU" sz="1600" dirty="0" smtClean="0"/>
              <a:t>Что  такое </a:t>
            </a:r>
            <a:r>
              <a:rPr lang="en-US" sz="1600" dirty="0" smtClean="0"/>
              <a:t>web</a:t>
            </a:r>
            <a:r>
              <a:rPr lang="ru-RU" sz="1600" dirty="0" smtClean="0"/>
              <a:t>-страница,</a:t>
            </a:r>
            <a:r>
              <a:rPr lang="en-US" sz="1600" dirty="0" smtClean="0"/>
              <a:t> web</a:t>
            </a:r>
            <a:r>
              <a:rPr lang="ru-RU" sz="1600" dirty="0" smtClean="0"/>
              <a:t>-сайт,</a:t>
            </a:r>
            <a:r>
              <a:rPr lang="en-US" sz="1600" dirty="0" smtClean="0"/>
              <a:t>web</a:t>
            </a:r>
            <a:r>
              <a:rPr lang="ru-RU" sz="1600" dirty="0" smtClean="0"/>
              <a:t>-дизайн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1132" y="622293"/>
            <a:ext cx="52864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Для просмотра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web-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страниц используются специальные программы, называемые </a:t>
            </a:r>
            <a:r>
              <a:rPr lang="ru-RU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браузерами (обозревателями).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Стандартным браузером в среде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Windows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является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Internet Explorer.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 l="22556" t="41116" r="38160" b="42115"/>
          <a:stretch>
            <a:fillRect/>
          </a:stretch>
        </p:blipFill>
        <p:spPr bwMode="auto">
          <a:xfrm>
            <a:off x="168256" y="1336673"/>
            <a:ext cx="535785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 l="63857" t="34923" r="29076" b="51669"/>
          <a:stretch>
            <a:fillRect/>
          </a:stretch>
        </p:blipFill>
        <p:spPr bwMode="auto">
          <a:xfrm>
            <a:off x="2525710" y="2479681"/>
            <a:ext cx="642942" cy="68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00726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00"/>
              </a:spcBef>
            </a:pPr>
            <a:r>
              <a:rPr lang="ru-RU" sz="1600" dirty="0" smtClean="0"/>
              <a:t>Что  такое </a:t>
            </a:r>
            <a:r>
              <a:rPr lang="en-US" sz="1600" dirty="0" smtClean="0"/>
              <a:t>web</a:t>
            </a:r>
            <a:r>
              <a:rPr lang="ru-RU" sz="1600" dirty="0" smtClean="0"/>
              <a:t>-страница,</a:t>
            </a:r>
            <a:r>
              <a:rPr lang="en-US" sz="1600" dirty="0" smtClean="0"/>
              <a:t> web</a:t>
            </a:r>
            <a:r>
              <a:rPr lang="ru-RU" sz="1600" dirty="0" smtClean="0"/>
              <a:t>-сайт,</a:t>
            </a:r>
            <a:r>
              <a:rPr lang="en-US" sz="1600" dirty="0" smtClean="0"/>
              <a:t>web</a:t>
            </a:r>
            <a:r>
              <a:rPr lang="ru-RU" sz="1600" dirty="0" smtClean="0"/>
              <a:t>-дизайн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622293"/>
            <a:ext cx="5429288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sz="2000" b="1" baseline="-25000" dirty="0" smtClean="0">
                <a:latin typeface="Arial" pitchFamily="34" charset="0"/>
                <a:cs typeface="Arial" pitchFamily="34" charset="0"/>
              </a:rPr>
              <a:t>-сайт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(на английском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 Site, Web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- паутина,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Site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- место) - объединенные под одним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IP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адресом или доменом, совокупность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страниц.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9694" y="1408111"/>
            <a:ext cx="53578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baseline="-25000" dirty="0" smtClean="0">
                <a:latin typeface="Arial" pitchFamily="34" charset="0"/>
                <a:cs typeface="Arial" pitchFamily="34" charset="0"/>
              </a:rPr>
              <a:t>Домен - адрес, указывающий на сайт, размещенный на сервере.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694" y="2051053"/>
            <a:ext cx="52864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Internet Protocol (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IP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досл. «межсетевой протокол») — маршрутизируемый протокол сетевого уровня стека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TCP/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IP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00726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00"/>
              </a:spcBef>
            </a:pPr>
            <a:r>
              <a:rPr lang="ru-RU" sz="1600" dirty="0" smtClean="0"/>
              <a:t>Что  такое </a:t>
            </a:r>
            <a:r>
              <a:rPr lang="en-US" sz="1600" dirty="0" smtClean="0"/>
              <a:t>web</a:t>
            </a:r>
            <a:r>
              <a:rPr lang="ru-RU" sz="1600" dirty="0" smtClean="0"/>
              <a:t>-страница,</a:t>
            </a:r>
            <a:r>
              <a:rPr lang="en-US" sz="1600" dirty="0" smtClean="0"/>
              <a:t> web</a:t>
            </a:r>
            <a:r>
              <a:rPr lang="ru-RU" sz="1600" dirty="0" smtClean="0"/>
              <a:t>-сайт,</a:t>
            </a:r>
            <a:r>
              <a:rPr lang="en-US" sz="1600" dirty="0" smtClean="0"/>
              <a:t>web</a:t>
            </a:r>
            <a:r>
              <a:rPr lang="ru-RU" sz="1600" dirty="0" smtClean="0"/>
              <a:t>-дизайн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9694" y="622293"/>
            <a:ext cx="52149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Информация распределяется между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- страницами, связанными между собой гипертекстовыми ссылками и они вместе составляют </a:t>
            </a:r>
            <a:r>
              <a:rPr lang="en-US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Web</a:t>
            </a:r>
            <a:r>
              <a:rPr lang="ru-RU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-сайт. </a:t>
            </a: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Но и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сайты соединяются между собой в единой информационной среде Интернета. Это единая среда называется 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World Wide Web </a:t>
            </a:r>
            <a:r>
              <a:rPr lang="ru-RU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(Всемирной паутиной) или коротко 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WWW. </a:t>
            </a:r>
            <a:endParaRPr lang="ru-RU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1132" y="1979615"/>
            <a:ext cx="49292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Гиперссылки на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сайты - основная отличительная черта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WWW.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Специальным тегом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HTML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можно ссылаться на любой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документ из любого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документа.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00726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00"/>
              </a:spcBef>
            </a:pPr>
            <a:r>
              <a:rPr lang="ru-RU" sz="1600" dirty="0" smtClean="0"/>
              <a:t>Что  такое </a:t>
            </a:r>
            <a:r>
              <a:rPr lang="en-US" sz="1600" dirty="0" smtClean="0"/>
              <a:t>web</a:t>
            </a:r>
            <a:r>
              <a:rPr lang="ru-RU" sz="1600" dirty="0" smtClean="0"/>
              <a:t>-страница,</a:t>
            </a:r>
            <a:r>
              <a:rPr lang="en-US" sz="1600" dirty="0" smtClean="0"/>
              <a:t> web</a:t>
            </a:r>
            <a:r>
              <a:rPr lang="ru-RU" sz="1600" dirty="0" smtClean="0"/>
              <a:t>-сайт,</a:t>
            </a:r>
            <a:r>
              <a:rPr lang="en-US" sz="1600" dirty="0" smtClean="0"/>
              <a:t>web</a:t>
            </a:r>
            <a:r>
              <a:rPr lang="ru-RU" sz="1600" dirty="0" smtClean="0"/>
              <a:t>-дизайн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9694" y="550855"/>
            <a:ext cx="5143536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Созданные только на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HTML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сайты являются </a:t>
            </a:r>
            <a:r>
              <a:rPr lang="ru-RU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статическими</a:t>
            </a:r>
            <a:r>
              <a:rPr lang="ru-RU" sz="2000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но все современные сайты являются </a:t>
            </a:r>
            <a:r>
              <a:rPr lang="ru-RU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динамическими.</a:t>
            </a:r>
            <a:endParaRPr lang="ru-RU" sz="2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8256" y="1193797"/>
            <a:ext cx="54292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Статический сайт — </a:t>
            </a:r>
            <a:r>
              <a:rPr lang="ru-RU" sz="1400" b="1" u="sng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сайт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состоящий из статичных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html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htm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dhtml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xhtml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 страниц, составляющих единое целое. Содержит в себе (в виде HTML-размеченных) текст, изображения, мультимедиа содержимое (аудио, видео) и HTML-теги.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9694" y="2122491"/>
            <a:ext cx="50720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Динамический сайт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—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сайт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состоящий из динамичных страниц — шаблонов,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контента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скриптов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и прочего, в большинстве случаев в виде отдельных файлов.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00726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00"/>
              </a:spcBef>
            </a:pPr>
            <a:r>
              <a:rPr lang="ru-RU" sz="1600" dirty="0" smtClean="0"/>
              <a:t>Что  такое </a:t>
            </a:r>
            <a:r>
              <a:rPr lang="en-US" sz="1600" dirty="0" smtClean="0"/>
              <a:t>web</a:t>
            </a:r>
            <a:r>
              <a:rPr lang="ru-RU" sz="1600" dirty="0" smtClean="0"/>
              <a:t>-страница,</a:t>
            </a:r>
            <a:r>
              <a:rPr lang="en-US" sz="1600" dirty="0" smtClean="0"/>
              <a:t> web</a:t>
            </a:r>
            <a:r>
              <a:rPr lang="ru-RU" sz="1600" dirty="0" smtClean="0"/>
              <a:t>-сайт,</a:t>
            </a:r>
            <a:r>
              <a:rPr lang="en-US" sz="1600" dirty="0" smtClean="0"/>
              <a:t>web</a:t>
            </a:r>
            <a:r>
              <a:rPr lang="ru-RU" sz="1600" dirty="0" smtClean="0"/>
              <a:t>-дизайн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2570" y="693731"/>
            <a:ext cx="52149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Созданные на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CMS 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сайты являются динамическими и к ним легко добавить новые страницы и информацию. </a:t>
            </a:r>
          </a:p>
          <a:p>
            <a:endParaRPr lang="ru-RU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 настоящее время существуют очень много систем управления </a:t>
            </a:r>
            <a:r>
              <a:rPr lang="ru-RU" baseline="-25000" dirty="0" err="1" smtClean="0">
                <a:latin typeface="Arial" pitchFamily="34" charset="0"/>
                <a:cs typeface="Arial" pitchFamily="34" charset="0"/>
              </a:rPr>
              <a:t>контентом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, в качестве примера можно привести </a:t>
            </a:r>
            <a:r>
              <a:rPr lang="en-US" b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Drupal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WordPress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PHPNuke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WebDirector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NetCat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Microsoft CMS, </a:t>
            </a:r>
            <a:r>
              <a:rPr lang="en-US" b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PHPShop</a:t>
            </a:r>
            <a:endParaRPr lang="ru-RU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D:\сьемки\рисунок\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1594" y="2051053"/>
            <a:ext cx="1857388" cy="1076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1362</TotalTime>
  <Words>469</Words>
  <Application>Microsoft Office PowerPoint</Application>
  <PresentationFormat>Произвольный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Информатика  и ИТ</vt:lpstr>
      <vt:lpstr>Вы закрепите:</vt:lpstr>
      <vt:lpstr>Задание для самостоятельной работы</vt:lpstr>
      <vt:lpstr>Что  такое web-страница, web-сайт,web-дизайн</vt:lpstr>
      <vt:lpstr>Что  такое web-страница, web-сайт,web-дизайн</vt:lpstr>
      <vt:lpstr>Что  такое web-страница, web-сайт,web-дизайн</vt:lpstr>
      <vt:lpstr>Что  такое web-страница, web-сайт,web-дизайн</vt:lpstr>
      <vt:lpstr>Что  такое web-страница, web-сайт,web-дизайн</vt:lpstr>
      <vt:lpstr>Что  такое web-страница, web-сайт,web-дизайн</vt:lpstr>
      <vt:lpstr>Что  такое web-страница, web-сайт,web-дизайн</vt:lpstr>
      <vt:lpstr>Закрепили на уроке: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acer</cp:lastModifiedBy>
  <cp:revision>160</cp:revision>
  <dcterms:created xsi:type="dcterms:W3CDTF">2020-04-13T08:05:16Z</dcterms:created>
  <dcterms:modified xsi:type="dcterms:W3CDTF">2020-12-27T12:09:37Z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