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5">
  <p:sldMasterIdLst>
    <p:sldMasterId id="2147483648" r:id="rId1"/>
  </p:sldMasterIdLst>
  <p:notesMasterIdLst>
    <p:notesMasterId r:id="rId19"/>
  </p:notesMasterIdLst>
  <p:sldIdLst>
    <p:sldId id="273" r:id="rId2"/>
    <p:sldId id="327" r:id="rId3"/>
    <p:sldId id="288" r:id="rId4"/>
    <p:sldId id="328" r:id="rId5"/>
    <p:sldId id="329" r:id="rId6"/>
    <p:sldId id="330" r:id="rId7"/>
    <p:sldId id="331" r:id="rId8"/>
    <p:sldId id="332" r:id="rId9"/>
    <p:sldId id="333" r:id="rId10"/>
    <p:sldId id="334" r:id="rId11"/>
    <p:sldId id="335" r:id="rId12"/>
    <p:sldId id="336" r:id="rId13"/>
    <p:sldId id="338" r:id="rId14"/>
    <p:sldId id="339" r:id="rId15"/>
    <p:sldId id="337" r:id="rId16"/>
    <p:sldId id="340" r:id="rId17"/>
    <p:sldId id="284" r:id="rId18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44" d="100"/>
          <a:sy n="144" d="100"/>
        </p:scale>
        <p:origin x="-816" y="-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FEB2D6-24FF-44FE-BF97-106C0317CA50}" type="datetimeFigureOut">
              <a:rPr lang="ru-RU" smtClean="0"/>
              <a:pPr/>
              <a:t>27.12.2020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D10EEB-79AC-4E2B-A566-B00B381575B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12/27/2020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12/27/2020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12/27/2020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7" y="132463"/>
            <a:ext cx="4900931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5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68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1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435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5868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9301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437" y="441662"/>
            <a:ext cx="4900931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4197926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zedu.uz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059" y="2131"/>
            <a:ext cx="5757972" cy="102070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4" name="object 3">
            <a:extLst>
              <a:ext uri="{FF2B5EF4-FFF2-40B4-BE49-F238E27FC236}">
                <a16:creationId xmlns=""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229481" y="298959"/>
            <a:ext cx="3301127" cy="384480"/>
          </a:xfrm>
          <a:prstGeom prst="rect">
            <a:avLst/>
          </a:prstGeom>
        </p:spPr>
        <p:txBody>
          <a:bodyPr vert="horz" wrap="square" lIns="0" tIns="14599" rIns="0" bIns="0" rtlCol="0" anchor="ctr">
            <a:spAutoFit/>
          </a:bodyPr>
          <a:lstStyle/>
          <a:p>
            <a:pPr marL="12695" algn="l">
              <a:spcBef>
                <a:spcPts val="114"/>
              </a:spcBef>
            </a:pPr>
            <a:r>
              <a:rPr lang="ru-RU" sz="2403" spc="5" dirty="0">
                <a:latin typeface="Arial" panose="020B0604020202020204" pitchFamily="34" charset="0"/>
                <a:cs typeface="Arial" panose="020B0604020202020204" pitchFamily="34" charset="0"/>
              </a:rPr>
              <a:t>Информатика  и ИТ</a:t>
            </a:r>
            <a:endParaRPr sz="240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=""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596884" y="1265235"/>
            <a:ext cx="3384376" cy="629653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pPr marL="18407" algn="ctr">
              <a:spcBef>
                <a:spcPts val="110"/>
              </a:spcBef>
            </a:pPr>
            <a:r>
              <a:rPr lang="ru-RU" sz="2000" b="1" spc="5" dirty="0" smtClean="0">
                <a:solidFill>
                  <a:srgbClr val="2365C7"/>
                </a:solidFill>
                <a:latin typeface="Arial"/>
                <a:cs typeface="Arial"/>
              </a:rPr>
              <a:t>Понятие Web-страницы, Web-сайта и Web-дизайна</a:t>
            </a:r>
          </a:p>
        </p:txBody>
      </p:sp>
      <p:sp>
        <p:nvSpPr>
          <p:cNvPr id="16" name="object 5">
            <a:extLst>
              <a:ext uri="{FF2B5EF4-FFF2-40B4-BE49-F238E27FC236}">
                <a16:creationId xmlns=""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56515" y="1245821"/>
            <a:ext cx="344044" cy="68047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7" name="object 6">
            <a:extLst>
              <a:ext uri="{FF2B5EF4-FFF2-40B4-BE49-F238E27FC236}">
                <a16:creationId xmlns=""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156515" y="2149276"/>
            <a:ext cx="344044" cy="68047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0" name="object 9">
            <a:extLst>
              <a:ext uri="{FF2B5EF4-FFF2-40B4-BE49-F238E27FC236}">
                <a16:creationId xmlns=""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4701329" y="228616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1" name="object 10">
            <a:extLst>
              <a:ext uri="{FF2B5EF4-FFF2-40B4-BE49-F238E27FC236}">
                <a16:creationId xmlns=""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4701329" y="228616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2" name="object 12">
            <a:extLst>
              <a:ext uri="{FF2B5EF4-FFF2-40B4-BE49-F238E27FC236}">
                <a16:creationId xmlns=""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861905" y="248079"/>
            <a:ext cx="316893" cy="362144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>
              <a:spcBef>
                <a:spcPts val="125"/>
              </a:spcBef>
            </a:pPr>
            <a:r>
              <a:rPr lang="ru-RU" sz="2249" dirty="0" smtClean="0">
                <a:solidFill>
                  <a:schemeClr val="bg1"/>
                </a:solidFill>
                <a:latin typeface="Arial"/>
                <a:cs typeface="Arial"/>
              </a:rPr>
              <a:t>11</a:t>
            </a:r>
            <a:endParaRPr sz="2249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=""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4803637" y="548190"/>
            <a:ext cx="436854" cy="212104"/>
          </a:xfrm>
          <a:prstGeom prst="rect">
            <a:avLst/>
          </a:prstGeom>
        </p:spPr>
        <p:txBody>
          <a:bodyPr vert="horz" wrap="square" lIns="0" tIns="12060" rIns="0" bIns="0" rtlCol="0">
            <a:spAutoFit/>
          </a:bodyPr>
          <a:lstStyle/>
          <a:p>
            <a:pPr>
              <a:spcBef>
                <a:spcPts val="95"/>
              </a:spcBef>
            </a:pPr>
            <a:r>
              <a:rPr lang="uz-Cyrl-UZ" sz="1299" spc="-5" dirty="0" smtClean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1299" dirty="0">
              <a:latin typeface="Arial"/>
              <a:cs typeface="Arial"/>
            </a:endParaRPr>
          </a:p>
        </p:txBody>
      </p:sp>
      <p:sp>
        <p:nvSpPr>
          <p:cNvPr id="19" name="object 11">
            <a:extLst>
              <a:ext uri="{FF2B5EF4-FFF2-40B4-BE49-F238E27FC236}">
                <a16:creationId xmlns="" xmlns:a16="http://schemas.microsoft.com/office/drawing/2014/main" id="{382AB4AE-4981-4494-BB32-7A573B110208}"/>
              </a:ext>
            </a:extLst>
          </p:cNvPr>
          <p:cNvSpPr/>
          <p:nvPr/>
        </p:nvSpPr>
        <p:spPr>
          <a:xfrm>
            <a:off x="328537" y="303926"/>
            <a:ext cx="493302" cy="379513"/>
          </a:xfrm>
          <a:custGeom>
            <a:avLst/>
            <a:gdLst/>
            <a:ahLst/>
            <a:cxnLst/>
            <a:rect l="l" t="t" r="r" b="b"/>
            <a:pathLst>
              <a:path w="492759" h="379095">
                <a:moveTo>
                  <a:pt x="447094" y="0"/>
                </a:moveTo>
                <a:lnTo>
                  <a:pt x="45651" y="0"/>
                </a:lnTo>
                <a:lnTo>
                  <a:pt x="39383" y="6267"/>
                </a:lnTo>
                <a:lnTo>
                  <a:pt x="39383" y="264483"/>
                </a:lnTo>
                <a:lnTo>
                  <a:pt x="633" y="340944"/>
                </a:lnTo>
                <a:lnTo>
                  <a:pt x="309" y="341805"/>
                </a:lnTo>
                <a:lnTo>
                  <a:pt x="101" y="342658"/>
                </a:lnTo>
                <a:lnTo>
                  <a:pt x="0" y="371350"/>
                </a:lnTo>
                <a:lnTo>
                  <a:pt x="7444" y="378795"/>
                </a:lnTo>
                <a:lnTo>
                  <a:pt x="485302" y="378795"/>
                </a:lnTo>
                <a:lnTo>
                  <a:pt x="492747" y="371350"/>
                </a:lnTo>
                <a:lnTo>
                  <a:pt x="492747" y="364359"/>
                </a:lnTo>
                <a:lnTo>
                  <a:pt x="15405" y="364359"/>
                </a:lnTo>
                <a:lnTo>
                  <a:pt x="14436" y="363390"/>
                </a:lnTo>
                <a:lnTo>
                  <a:pt x="14436" y="351108"/>
                </a:lnTo>
                <a:lnTo>
                  <a:pt x="492747" y="351108"/>
                </a:lnTo>
                <a:lnTo>
                  <a:pt x="492644" y="342658"/>
                </a:lnTo>
                <a:lnTo>
                  <a:pt x="492437" y="341805"/>
                </a:lnTo>
                <a:lnTo>
                  <a:pt x="492113" y="340944"/>
                </a:lnTo>
                <a:lnTo>
                  <a:pt x="489948" y="336671"/>
                </a:lnTo>
                <a:lnTo>
                  <a:pt x="18968" y="336671"/>
                </a:lnTo>
                <a:lnTo>
                  <a:pt x="51033" y="273427"/>
                </a:lnTo>
                <a:lnTo>
                  <a:pt x="457895" y="273427"/>
                </a:lnTo>
                <a:lnTo>
                  <a:pt x="453363" y="264483"/>
                </a:lnTo>
                <a:lnTo>
                  <a:pt x="453363" y="258991"/>
                </a:lnTo>
                <a:lnTo>
                  <a:pt x="53820" y="258991"/>
                </a:lnTo>
                <a:lnTo>
                  <a:pt x="53820" y="14436"/>
                </a:lnTo>
                <a:lnTo>
                  <a:pt x="453363" y="14436"/>
                </a:lnTo>
                <a:lnTo>
                  <a:pt x="453363" y="6267"/>
                </a:lnTo>
                <a:lnTo>
                  <a:pt x="447094" y="0"/>
                </a:lnTo>
                <a:close/>
              </a:path>
              <a:path w="492759" h="379095">
                <a:moveTo>
                  <a:pt x="492747" y="351108"/>
                </a:moveTo>
                <a:lnTo>
                  <a:pt x="478311" y="351108"/>
                </a:lnTo>
                <a:lnTo>
                  <a:pt x="478311" y="363390"/>
                </a:lnTo>
                <a:lnTo>
                  <a:pt x="477342" y="364359"/>
                </a:lnTo>
                <a:lnTo>
                  <a:pt x="492747" y="364359"/>
                </a:lnTo>
                <a:lnTo>
                  <a:pt x="492747" y="351108"/>
                </a:lnTo>
                <a:close/>
              </a:path>
              <a:path w="492759" h="379095">
                <a:moveTo>
                  <a:pt x="300225" y="297831"/>
                </a:moveTo>
                <a:lnTo>
                  <a:pt x="192520" y="297831"/>
                </a:lnTo>
                <a:lnTo>
                  <a:pt x="187131" y="301934"/>
                </a:lnTo>
                <a:lnTo>
                  <a:pt x="177552" y="336671"/>
                </a:lnTo>
                <a:lnTo>
                  <a:pt x="192528" y="336671"/>
                </a:lnTo>
                <a:lnTo>
                  <a:pt x="199260" y="312267"/>
                </a:lnTo>
                <a:lnTo>
                  <a:pt x="308461" y="312267"/>
                </a:lnTo>
                <a:lnTo>
                  <a:pt x="305611" y="301934"/>
                </a:lnTo>
                <a:lnTo>
                  <a:pt x="300225" y="297831"/>
                </a:lnTo>
                <a:close/>
              </a:path>
              <a:path w="492759" h="379095">
                <a:moveTo>
                  <a:pt x="308461" y="312267"/>
                </a:moveTo>
                <a:lnTo>
                  <a:pt x="293486" y="312267"/>
                </a:lnTo>
                <a:lnTo>
                  <a:pt x="300219" y="336671"/>
                </a:lnTo>
                <a:lnTo>
                  <a:pt x="315191" y="336671"/>
                </a:lnTo>
                <a:lnTo>
                  <a:pt x="308461" y="312267"/>
                </a:lnTo>
                <a:close/>
              </a:path>
              <a:path w="492759" h="379095">
                <a:moveTo>
                  <a:pt x="457895" y="273427"/>
                </a:moveTo>
                <a:lnTo>
                  <a:pt x="441709" y="273427"/>
                </a:lnTo>
                <a:lnTo>
                  <a:pt x="473774" y="336671"/>
                </a:lnTo>
                <a:lnTo>
                  <a:pt x="489948" y="336671"/>
                </a:lnTo>
                <a:lnTo>
                  <a:pt x="457895" y="273427"/>
                </a:lnTo>
                <a:close/>
              </a:path>
              <a:path w="492759" h="379095">
                <a:moveTo>
                  <a:pt x="453363" y="14436"/>
                </a:moveTo>
                <a:lnTo>
                  <a:pt x="438927" y="14436"/>
                </a:lnTo>
                <a:lnTo>
                  <a:pt x="438927" y="258991"/>
                </a:lnTo>
                <a:lnTo>
                  <a:pt x="453363" y="258991"/>
                </a:lnTo>
                <a:lnTo>
                  <a:pt x="453363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 dirty="0"/>
          </a:p>
        </p:txBody>
      </p:sp>
      <p:sp>
        <p:nvSpPr>
          <p:cNvPr id="24" name="object 12">
            <a:extLst>
              <a:ext uri="{FF2B5EF4-FFF2-40B4-BE49-F238E27FC236}">
                <a16:creationId xmlns="" xmlns:a16="http://schemas.microsoft.com/office/drawing/2014/main" id="{095BD782-9915-451D-8BDE-31B9F6A26271}"/>
              </a:ext>
            </a:extLst>
          </p:cNvPr>
          <p:cNvSpPr/>
          <p:nvPr/>
        </p:nvSpPr>
        <p:spPr>
          <a:xfrm>
            <a:off x="397831" y="452835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11206" y="0"/>
                </a:moveTo>
                <a:lnTo>
                  <a:pt x="3233" y="0"/>
                </a:lnTo>
                <a:lnTo>
                  <a:pt x="0" y="3228"/>
                </a:lnTo>
                <a:lnTo>
                  <a:pt x="3" y="89772"/>
                </a:lnTo>
                <a:lnTo>
                  <a:pt x="5076" y="94848"/>
                </a:lnTo>
                <a:lnTo>
                  <a:pt x="349236" y="94848"/>
                </a:lnTo>
                <a:lnTo>
                  <a:pt x="354312" y="89772"/>
                </a:lnTo>
                <a:lnTo>
                  <a:pt x="354312" y="80412"/>
                </a:lnTo>
                <a:lnTo>
                  <a:pt x="14436" y="80412"/>
                </a:lnTo>
                <a:lnTo>
                  <a:pt x="14436" y="3228"/>
                </a:lnTo>
                <a:lnTo>
                  <a:pt x="11206" y="0"/>
                </a:lnTo>
                <a:close/>
              </a:path>
              <a:path w="354330" h="95250">
                <a:moveTo>
                  <a:pt x="351078" y="0"/>
                </a:moveTo>
                <a:lnTo>
                  <a:pt x="343105" y="0"/>
                </a:lnTo>
                <a:lnTo>
                  <a:pt x="339876" y="3228"/>
                </a:lnTo>
                <a:lnTo>
                  <a:pt x="339876" y="80412"/>
                </a:lnTo>
                <a:lnTo>
                  <a:pt x="354312" y="80412"/>
                </a:lnTo>
                <a:lnTo>
                  <a:pt x="354312" y="3228"/>
                </a:lnTo>
                <a:lnTo>
                  <a:pt x="351078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sp>
        <p:nvSpPr>
          <p:cNvPr id="25" name="object 13">
            <a:extLst>
              <a:ext uri="{FF2B5EF4-FFF2-40B4-BE49-F238E27FC236}">
                <a16:creationId xmlns="" xmlns:a16="http://schemas.microsoft.com/office/drawing/2014/main" id="{312CDD75-671C-4D07-9747-AFD5EA1B46A6}"/>
              </a:ext>
            </a:extLst>
          </p:cNvPr>
          <p:cNvSpPr/>
          <p:nvPr/>
        </p:nvSpPr>
        <p:spPr>
          <a:xfrm>
            <a:off x="397831" y="333796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349236" y="0"/>
                </a:moveTo>
                <a:lnTo>
                  <a:pt x="5079" y="0"/>
                </a:lnTo>
                <a:lnTo>
                  <a:pt x="0" y="5076"/>
                </a:lnTo>
                <a:lnTo>
                  <a:pt x="0" y="91616"/>
                </a:lnTo>
                <a:lnTo>
                  <a:pt x="3233" y="94849"/>
                </a:lnTo>
                <a:lnTo>
                  <a:pt x="11206" y="94849"/>
                </a:lnTo>
                <a:lnTo>
                  <a:pt x="14436" y="91616"/>
                </a:lnTo>
                <a:lnTo>
                  <a:pt x="14436" y="14436"/>
                </a:lnTo>
                <a:lnTo>
                  <a:pt x="354312" y="14436"/>
                </a:lnTo>
                <a:lnTo>
                  <a:pt x="354312" y="5076"/>
                </a:lnTo>
                <a:lnTo>
                  <a:pt x="349236" y="0"/>
                </a:lnTo>
                <a:close/>
              </a:path>
              <a:path w="354330" h="95250">
                <a:moveTo>
                  <a:pt x="354312" y="14436"/>
                </a:moveTo>
                <a:lnTo>
                  <a:pt x="339876" y="14436"/>
                </a:lnTo>
                <a:lnTo>
                  <a:pt x="339876" y="91616"/>
                </a:lnTo>
                <a:lnTo>
                  <a:pt x="343105" y="94849"/>
                </a:lnTo>
                <a:lnTo>
                  <a:pt x="351078" y="94849"/>
                </a:lnTo>
                <a:lnTo>
                  <a:pt x="354312" y="91616"/>
                </a:lnTo>
                <a:lnTo>
                  <a:pt x="354312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pic>
        <p:nvPicPr>
          <p:cNvPr id="27" name="Рисунок 26" descr="55.jpg"/>
          <p:cNvPicPr>
            <a:picLocks noGrp="1" noChangeAspect="1"/>
          </p:cNvPicPr>
          <p:nvPr>
            <p:ph type="pic" sz="quarter" idx="12"/>
          </p:nvPr>
        </p:nvPicPr>
        <p:blipFill>
          <a:blip r:embed="rId2"/>
          <a:srcRect l="17808" r="17808"/>
          <a:stretch>
            <a:fillRect/>
          </a:stretch>
        </p:blipFill>
        <p:spPr>
          <a:xfrm>
            <a:off x="4097346" y="1193797"/>
            <a:ext cx="1574800" cy="1612900"/>
          </a:xfrm>
        </p:spPr>
      </p:pic>
    </p:spTree>
    <p:extLst>
      <p:ext uri="{BB962C8B-B14F-4D97-AF65-F5344CB8AC3E}">
        <p14:creationId xmlns="" xmlns:p14="http://schemas.microsoft.com/office/powerpoint/2010/main" val="255320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22227"/>
            <a:ext cx="5500726" cy="268279"/>
          </a:xfrm>
        </p:spPr>
        <p:txBody>
          <a:bodyPr/>
          <a:lstStyle/>
          <a:p>
            <a:pPr marL="12700" marR="119380" algn="ctr">
              <a:lnSpc>
                <a:spcPct val="120300"/>
              </a:lnSpc>
              <a:spcBef>
                <a:spcPts val="100"/>
              </a:spcBef>
            </a:pPr>
            <a:r>
              <a:rPr lang="ru-RU" sz="1600" dirty="0" smtClean="0"/>
              <a:t>Что  такое </a:t>
            </a:r>
            <a:r>
              <a:rPr lang="en-US" sz="1600" dirty="0" smtClean="0"/>
              <a:t>web</a:t>
            </a:r>
            <a:r>
              <a:rPr lang="ru-RU" sz="1600" dirty="0" smtClean="0"/>
              <a:t>-страница,</a:t>
            </a:r>
            <a:r>
              <a:rPr lang="en-US" sz="1600" dirty="0" smtClean="0"/>
              <a:t> web</a:t>
            </a:r>
            <a:r>
              <a:rPr lang="ru-RU" sz="1600" dirty="0" smtClean="0"/>
              <a:t>-сайт,</a:t>
            </a:r>
            <a:r>
              <a:rPr lang="en-US" sz="1600" dirty="0" smtClean="0"/>
              <a:t>web</a:t>
            </a:r>
            <a:r>
              <a:rPr lang="ru-RU" sz="1600" dirty="0" smtClean="0"/>
              <a:t>-дизайн</a:t>
            </a:r>
            <a:endParaRPr lang="ru-RU" sz="16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39694" y="693731"/>
            <a:ext cx="528641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Ваш сайт будет иметь уникальный 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IP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адрес, когда вы размещаете его в сервере, используя сервис</a:t>
            </a:r>
            <a:r>
              <a:rPr lang="ru-RU" sz="2400" b="1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baseline="-25000" dirty="0" err="1" smtClean="0">
                <a:latin typeface="Arial" pitchFamily="34" charset="0"/>
                <a:cs typeface="Arial" pitchFamily="34" charset="0"/>
              </a:rPr>
              <a:t>Хостинг</a:t>
            </a:r>
            <a:r>
              <a:rPr lang="ru-RU" sz="2400" b="1" baseline="-250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11132" y="1622425"/>
            <a:ext cx="528641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err="1" smtClean="0">
                <a:latin typeface="Arial" pitchFamily="34" charset="0"/>
                <a:cs typeface="Arial" pitchFamily="34" charset="0"/>
              </a:rPr>
              <a:t>Хостинг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 (англ. </a:t>
            </a:r>
            <a:r>
              <a:rPr lang="ru-RU" sz="1400" b="1" dirty="0" err="1" smtClean="0">
                <a:latin typeface="Arial" pitchFamily="34" charset="0"/>
                <a:cs typeface="Arial" pitchFamily="34" charset="0"/>
              </a:rPr>
              <a:t>hosting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) — услуга по предоставлению ресурсов для размещения информации на сервере, постоянно имеющем доступ к сети. </a:t>
            </a:r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82570" y="2336805"/>
            <a:ext cx="4929222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baseline="-25000" dirty="0" smtClean="0">
                <a:latin typeface="Arial" pitchFamily="34" charset="0"/>
                <a:cs typeface="Arial" pitchFamily="34" charset="0"/>
              </a:rPr>
              <a:t>Hosting </a:t>
            </a:r>
            <a:r>
              <a:rPr lang="ru-RU" b="1" baseline="-25000" dirty="0" smtClean="0">
                <a:latin typeface="Arial" pitchFamily="34" charset="0"/>
                <a:cs typeface="Arial" pitchFamily="34" charset="0"/>
              </a:rPr>
              <a:t>- сервис, который выделяет место для </a:t>
            </a:r>
            <a:r>
              <a:rPr lang="en-US" b="1" baseline="-25000" dirty="0" smtClean="0">
                <a:latin typeface="Arial" pitchFamily="34" charset="0"/>
                <a:cs typeface="Arial" pitchFamily="34" charset="0"/>
              </a:rPr>
              <a:t>Web</a:t>
            </a:r>
            <a:r>
              <a:rPr lang="ru-RU" b="1" baseline="-25000" dirty="0" smtClean="0">
                <a:latin typeface="Arial" pitchFamily="34" charset="0"/>
                <a:cs typeface="Arial" pitchFamily="34" charset="0"/>
              </a:rPr>
              <a:t>- сайта на памяти сервера.</a:t>
            </a:r>
            <a:endParaRPr lang="ru-RU" b="1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2" descr="D:\сьемки\рисунок\5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11660" y="2595475"/>
            <a:ext cx="1344950" cy="5411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22227"/>
            <a:ext cx="5500726" cy="268279"/>
          </a:xfrm>
        </p:spPr>
        <p:txBody>
          <a:bodyPr/>
          <a:lstStyle/>
          <a:p>
            <a:pPr marL="12700" marR="119380" algn="ctr">
              <a:lnSpc>
                <a:spcPct val="120300"/>
              </a:lnSpc>
              <a:spcBef>
                <a:spcPts val="100"/>
              </a:spcBef>
            </a:pPr>
            <a:r>
              <a:rPr lang="ru-RU" sz="1600" dirty="0" smtClean="0"/>
              <a:t>Что  такое </a:t>
            </a:r>
            <a:r>
              <a:rPr lang="en-US" sz="1600" dirty="0" smtClean="0"/>
              <a:t>web</a:t>
            </a:r>
            <a:r>
              <a:rPr lang="ru-RU" sz="1600" dirty="0" smtClean="0"/>
              <a:t>-страница,</a:t>
            </a:r>
            <a:r>
              <a:rPr lang="en-US" sz="1600" dirty="0" smtClean="0"/>
              <a:t> web</a:t>
            </a:r>
            <a:r>
              <a:rPr lang="ru-RU" sz="1600" dirty="0" smtClean="0"/>
              <a:t>-сайт,</a:t>
            </a:r>
            <a:r>
              <a:rPr lang="en-US" sz="1600" dirty="0" smtClean="0"/>
              <a:t>web</a:t>
            </a:r>
            <a:r>
              <a:rPr lang="ru-RU" sz="1600" dirty="0" smtClean="0"/>
              <a:t>-дизайн</a:t>
            </a:r>
            <a:endParaRPr lang="ru-RU" sz="16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39694" y="622293"/>
            <a:ext cx="5214974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Информация распределяется между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Web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- страницами, связанными между собой гипертекстовыми ссылками и они вместе составляют </a:t>
            </a:r>
            <a:r>
              <a:rPr lang="en-US" b="1" u="sng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Web</a:t>
            </a:r>
            <a:r>
              <a:rPr lang="ru-RU" b="1" u="sng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-сайт. </a:t>
            </a:r>
          </a:p>
          <a:p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Но и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Web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сайты соединяются между собой в единой информационной среде Интернета. Это единая среда называется </a:t>
            </a:r>
            <a:r>
              <a:rPr lang="en-US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World Wide Web </a:t>
            </a:r>
            <a:r>
              <a:rPr lang="ru-RU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(Всемирной паутиной) или коротко </a:t>
            </a:r>
            <a:r>
              <a:rPr lang="en-US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WWW. </a:t>
            </a:r>
            <a:endParaRPr lang="ru-RU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11132" y="1979615"/>
            <a:ext cx="492922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Гиперссылки на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Web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сайты - основная отличительная черта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WWW.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Специальным тегом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HTML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можно ссылаться на любой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Web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документ из любого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Web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документа.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2" descr="D:\сьемки\рисунок\5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11660" y="2595475"/>
            <a:ext cx="1344950" cy="5411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22227"/>
            <a:ext cx="5500726" cy="268279"/>
          </a:xfrm>
        </p:spPr>
        <p:txBody>
          <a:bodyPr/>
          <a:lstStyle/>
          <a:p>
            <a:pPr marL="12700" marR="119380" algn="ctr">
              <a:lnSpc>
                <a:spcPct val="120300"/>
              </a:lnSpc>
              <a:spcBef>
                <a:spcPts val="100"/>
              </a:spcBef>
            </a:pPr>
            <a:r>
              <a:rPr lang="ru-RU" sz="1600" dirty="0" smtClean="0"/>
              <a:t>Что  такое </a:t>
            </a:r>
            <a:r>
              <a:rPr lang="en-US" sz="1600" dirty="0" smtClean="0"/>
              <a:t>web</a:t>
            </a:r>
            <a:r>
              <a:rPr lang="ru-RU" sz="1600" dirty="0" smtClean="0"/>
              <a:t>-страница,</a:t>
            </a:r>
            <a:r>
              <a:rPr lang="en-US" sz="1600" dirty="0" smtClean="0"/>
              <a:t> web</a:t>
            </a:r>
            <a:r>
              <a:rPr lang="ru-RU" sz="1600" dirty="0" smtClean="0"/>
              <a:t>-сайт,</a:t>
            </a:r>
            <a:r>
              <a:rPr lang="en-US" sz="1600" dirty="0" smtClean="0"/>
              <a:t>web</a:t>
            </a:r>
            <a:r>
              <a:rPr lang="ru-RU" sz="1600" dirty="0" smtClean="0"/>
              <a:t>-дизайн</a:t>
            </a:r>
            <a:endParaRPr lang="ru-RU" sz="1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11132" y="622293"/>
            <a:ext cx="5214974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Раньше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Web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сайты создавались только специалистами, хорошо знавшими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HTML.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39694" y="1265235"/>
            <a:ext cx="521497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Но, несмотря на все преимущества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HTML,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управление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Web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сайтом и добавление новой информации в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Web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сайт со временем становилось очень трудным. Для преодоления этих трудностей стали создавать новые программные средства, которые назывались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CMS (Content Management System -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системы управления </a:t>
            </a:r>
            <a:r>
              <a:rPr lang="ru-RU" baseline="-25000" dirty="0" err="1" smtClean="0">
                <a:latin typeface="Arial" pitchFamily="34" charset="0"/>
                <a:cs typeface="Arial" pitchFamily="34" charset="0"/>
              </a:rPr>
              <a:t>контентом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 (содержимым).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2" descr="D:\сьемки\рисунок\5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68454" y="2479681"/>
            <a:ext cx="1702140" cy="65689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22227"/>
            <a:ext cx="5500726" cy="268279"/>
          </a:xfrm>
        </p:spPr>
        <p:txBody>
          <a:bodyPr/>
          <a:lstStyle/>
          <a:p>
            <a:pPr marL="12700" marR="119380" algn="ctr">
              <a:lnSpc>
                <a:spcPct val="120300"/>
              </a:lnSpc>
              <a:spcBef>
                <a:spcPts val="100"/>
              </a:spcBef>
            </a:pPr>
            <a:r>
              <a:rPr lang="ru-RU" sz="1600" dirty="0" smtClean="0"/>
              <a:t>Что  такое </a:t>
            </a:r>
            <a:r>
              <a:rPr lang="en-US" sz="1600" dirty="0" smtClean="0"/>
              <a:t>web</a:t>
            </a:r>
            <a:r>
              <a:rPr lang="ru-RU" sz="1600" dirty="0" smtClean="0"/>
              <a:t>-страница,</a:t>
            </a:r>
            <a:r>
              <a:rPr lang="en-US" sz="1600" dirty="0" smtClean="0"/>
              <a:t> web</a:t>
            </a:r>
            <a:r>
              <a:rPr lang="ru-RU" sz="1600" dirty="0" smtClean="0"/>
              <a:t>-сайт,</a:t>
            </a:r>
            <a:r>
              <a:rPr lang="en-US" sz="1600" dirty="0" smtClean="0"/>
              <a:t>web</a:t>
            </a:r>
            <a:r>
              <a:rPr lang="ru-RU" sz="1600" dirty="0" smtClean="0"/>
              <a:t>-дизайн</a:t>
            </a:r>
            <a:endParaRPr lang="ru-RU" sz="1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39694" y="550855"/>
            <a:ext cx="5143536" cy="605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Созданные только на </a:t>
            </a:r>
            <a:r>
              <a:rPr lang="en-US" sz="2000" baseline="-25000" dirty="0" smtClean="0">
                <a:latin typeface="Arial" pitchFamily="34" charset="0"/>
                <a:cs typeface="Arial" pitchFamily="34" charset="0"/>
              </a:rPr>
              <a:t>HTML </a:t>
            </a:r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сайты являются </a:t>
            </a:r>
            <a:r>
              <a:rPr lang="ru-RU" sz="2000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статическими</a:t>
            </a:r>
            <a:r>
              <a:rPr lang="ru-RU" sz="2000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но все современные сайты являются </a:t>
            </a:r>
            <a:r>
              <a:rPr lang="ru-RU" sz="2000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динамическими.</a:t>
            </a:r>
            <a:endParaRPr lang="ru-RU" sz="20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68256" y="1193797"/>
            <a:ext cx="542928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u="sng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Статический сайт — </a:t>
            </a:r>
            <a:r>
              <a:rPr lang="ru-RU" sz="1400" b="1" u="sng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сайт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, состоящий из статичных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html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htm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dhtml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xhtml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) страниц, составляющих единое целое. Содержит в себе (в виде HTML-размеченных) текст, изображения, мультимедиа содержимое (аудио, видео) и HTML-теги.</a:t>
            </a:r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39694" y="2122491"/>
            <a:ext cx="507209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Динамический сайт 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—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сайт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, состоящий из динамичных страниц — шаблонов,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контента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скриптов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и прочего, в большинстве случаев в виде отдельных файлов.</a:t>
            </a:r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22227"/>
            <a:ext cx="5500726" cy="268279"/>
          </a:xfrm>
        </p:spPr>
        <p:txBody>
          <a:bodyPr/>
          <a:lstStyle/>
          <a:p>
            <a:pPr marL="12700" marR="119380" algn="ctr">
              <a:lnSpc>
                <a:spcPct val="120300"/>
              </a:lnSpc>
              <a:spcBef>
                <a:spcPts val="100"/>
              </a:spcBef>
            </a:pPr>
            <a:r>
              <a:rPr lang="ru-RU" sz="1600" dirty="0" smtClean="0"/>
              <a:t>Что  такое </a:t>
            </a:r>
            <a:r>
              <a:rPr lang="en-US" sz="1600" dirty="0" smtClean="0"/>
              <a:t>web</a:t>
            </a:r>
            <a:r>
              <a:rPr lang="ru-RU" sz="1600" dirty="0" smtClean="0"/>
              <a:t>-страница,</a:t>
            </a:r>
            <a:r>
              <a:rPr lang="en-US" sz="1600" dirty="0" smtClean="0"/>
              <a:t> web</a:t>
            </a:r>
            <a:r>
              <a:rPr lang="ru-RU" sz="1600" dirty="0" smtClean="0"/>
              <a:t>-сайт,</a:t>
            </a:r>
            <a:r>
              <a:rPr lang="en-US" sz="1600" dirty="0" smtClean="0"/>
              <a:t>web</a:t>
            </a:r>
            <a:r>
              <a:rPr lang="ru-RU" sz="1600" dirty="0" smtClean="0"/>
              <a:t>-дизайн</a:t>
            </a:r>
            <a:endParaRPr lang="ru-RU" sz="16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82570" y="693731"/>
            <a:ext cx="5214974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Созданные на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CMS Web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сайты являются динамическими и к ним легко добавить новые страницы и информацию. </a:t>
            </a:r>
          </a:p>
          <a:p>
            <a:endParaRPr lang="ru-RU" baseline="-250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В настоящее время существуют очень много систем управления </a:t>
            </a:r>
            <a:r>
              <a:rPr lang="ru-RU" baseline="-25000" dirty="0" err="1" smtClean="0">
                <a:latin typeface="Arial" pitchFamily="34" charset="0"/>
                <a:cs typeface="Arial" pitchFamily="34" charset="0"/>
              </a:rPr>
              <a:t>контентом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, в качестве примера можно привести </a:t>
            </a:r>
            <a:r>
              <a:rPr lang="en-US" b="1" baseline="-250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Drupal</a:t>
            </a:r>
            <a:r>
              <a:rPr lang="en-US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b="1" baseline="-250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WordPress</a:t>
            </a:r>
            <a:r>
              <a:rPr lang="en-US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b="1" baseline="-250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PHPNuke</a:t>
            </a:r>
            <a:r>
              <a:rPr lang="en-US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b="1" baseline="-250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WebDirector</a:t>
            </a:r>
            <a:r>
              <a:rPr lang="en-US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b="1" baseline="-250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NetCat</a:t>
            </a:r>
            <a:r>
              <a:rPr lang="en-US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Microsoft CMS, </a:t>
            </a:r>
            <a:r>
              <a:rPr lang="en-US" b="1" baseline="-250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PHPShop</a:t>
            </a:r>
            <a:endParaRPr lang="ru-RU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8194" name="Picture 2" descr="D:\сьемки\рисунок\5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1594" y="2051053"/>
            <a:ext cx="1857388" cy="107632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22227"/>
            <a:ext cx="5500726" cy="268279"/>
          </a:xfrm>
        </p:spPr>
        <p:txBody>
          <a:bodyPr/>
          <a:lstStyle/>
          <a:p>
            <a:pPr marL="12700" marR="119380" algn="ctr">
              <a:lnSpc>
                <a:spcPct val="120300"/>
              </a:lnSpc>
              <a:spcBef>
                <a:spcPts val="100"/>
              </a:spcBef>
            </a:pPr>
            <a:r>
              <a:rPr lang="ru-RU" sz="1600" dirty="0" smtClean="0"/>
              <a:t>Что  такое </a:t>
            </a:r>
            <a:r>
              <a:rPr lang="en-US" sz="1600" dirty="0" smtClean="0"/>
              <a:t>web</a:t>
            </a:r>
            <a:r>
              <a:rPr lang="ru-RU" sz="1600" dirty="0" smtClean="0"/>
              <a:t>-страница,</a:t>
            </a:r>
            <a:r>
              <a:rPr lang="en-US" sz="1600" dirty="0" smtClean="0"/>
              <a:t> web</a:t>
            </a:r>
            <a:r>
              <a:rPr lang="ru-RU" sz="1600" dirty="0" smtClean="0"/>
              <a:t>-сайт,</a:t>
            </a:r>
            <a:r>
              <a:rPr lang="en-US" sz="1600" dirty="0" smtClean="0"/>
              <a:t>web</a:t>
            </a:r>
            <a:r>
              <a:rPr lang="ru-RU" sz="1600" dirty="0" smtClean="0"/>
              <a:t>-дизайн</a:t>
            </a:r>
            <a:endParaRPr lang="ru-RU" sz="16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68256" y="765169"/>
            <a:ext cx="5143536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u="sng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Web</a:t>
            </a:r>
            <a:r>
              <a:rPr lang="ru-RU" sz="2400" b="1" u="sng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sz="2400" b="1" u="sng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u="sng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дизайн </a:t>
            </a:r>
            <a:r>
              <a:rPr lang="ru-RU" b="1" baseline="-25000" dirty="0" smtClean="0">
                <a:latin typeface="Arial" pitchFamily="34" charset="0"/>
                <a:cs typeface="Arial" pitchFamily="34" charset="0"/>
              </a:rPr>
              <a:t>— это техническая обработка и формирование содержимого создаваемых сайтов в системном подходе.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9218" name="Picture 2" descr="D:\сьемки\рисунок\5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54140" y="1408111"/>
            <a:ext cx="2781300" cy="16478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6848" y="71164"/>
            <a:ext cx="5650865" cy="543150"/>
          </a:xfrm>
          <a:custGeom>
            <a:avLst/>
            <a:gdLst/>
            <a:ahLst/>
            <a:cxnLst/>
            <a:rect l="l" t="t" r="r" b="b"/>
            <a:pathLst>
              <a:path w="5650865" h="748665">
                <a:moveTo>
                  <a:pt x="5650710" y="0"/>
                </a:moveTo>
                <a:lnTo>
                  <a:pt x="0" y="0"/>
                </a:lnTo>
                <a:lnTo>
                  <a:pt x="0" y="748562"/>
                </a:lnTo>
                <a:lnTo>
                  <a:pt x="5650710" y="748562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0739" y="102424"/>
            <a:ext cx="3859529" cy="335989"/>
          </a:xfrm>
          <a:prstGeom prst="rect">
            <a:avLst/>
          </a:prstGeom>
        </p:spPr>
        <p:txBody>
          <a:bodyPr vert="horz" wrap="square" lIns="0" tIns="40640" rIns="0" bIns="0" rtlCol="0">
            <a:spAutoFit/>
          </a:bodyPr>
          <a:lstStyle/>
          <a:p>
            <a:pPr marL="12700" marR="5080">
              <a:lnSpc>
                <a:spcPts val="2330"/>
              </a:lnSpc>
              <a:spcBef>
                <a:spcPts val="320"/>
              </a:spcBef>
            </a:pPr>
            <a:r>
              <a:rPr lang="ru-RU" spc="5" dirty="0" smtClean="0"/>
              <a:t>Узнали на уроке</a:t>
            </a:r>
            <a:r>
              <a:rPr spc="15" smtClean="0"/>
              <a:t>:</a:t>
            </a:r>
            <a:endParaRPr spc="15" dirty="0"/>
          </a:p>
        </p:txBody>
      </p:sp>
      <p:sp>
        <p:nvSpPr>
          <p:cNvPr id="8" name="object 4"/>
          <p:cNvSpPr txBox="1"/>
          <p:nvPr/>
        </p:nvSpPr>
        <p:spPr>
          <a:xfrm>
            <a:off x="866676" y="2162771"/>
            <a:ext cx="4606290" cy="6803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240600"/>
              </a:lnSpc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Что  такое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web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-сайт,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web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-дизайн</a:t>
            </a:r>
            <a:endParaRPr lang="en-US" dirty="0" smtClean="0">
              <a:solidFill>
                <a:srgbClr val="231F2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bject 5"/>
          <p:cNvSpPr/>
          <p:nvPr/>
        </p:nvSpPr>
        <p:spPr>
          <a:xfrm>
            <a:off x="146596" y="792599"/>
            <a:ext cx="354803" cy="1909946"/>
          </a:xfrm>
          <a:custGeom>
            <a:avLst/>
            <a:gdLst/>
            <a:ahLst/>
            <a:cxnLst/>
            <a:rect l="l" t="t" r="r" b="b"/>
            <a:pathLst>
              <a:path w="200659" h="1840864">
                <a:moveTo>
                  <a:pt x="200367" y="1740408"/>
                </a:moveTo>
                <a:lnTo>
                  <a:pt x="100177" y="1640230"/>
                </a:lnTo>
                <a:lnTo>
                  <a:pt x="0" y="1740408"/>
                </a:lnTo>
                <a:lnTo>
                  <a:pt x="100177" y="1840598"/>
                </a:lnTo>
                <a:lnTo>
                  <a:pt x="200367" y="1740408"/>
                </a:lnTo>
                <a:close/>
              </a:path>
              <a:path w="200659" h="1840864">
                <a:moveTo>
                  <a:pt x="200367" y="1082725"/>
                </a:moveTo>
                <a:lnTo>
                  <a:pt x="100177" y="982535"/>
                </a:lnTo>
                <a:lnTo>
                  <a:pt x="0" y="1082725"/>
                </a:lnTo>
                <a:lnTo>
                  <a:pt x="100177" y="1182916"/>
                </a:lnTo>
                <a:lnTo>
                  <a:pt x="200367" y="1082725"/>
                </a:lnTo>
                <a:close/>
              </a:path>
              <a:path w="200659" h="1840864">
                <a:moveTo>
                  <a:pt x="200367" y="100190"/>
                </a:moveTo>
                <a:lnTo>
                  <a:pt x="100177" y="0"/>
                </a:lnTo>
                <a:lnTo>
                  <a:pt x="0" y="100190"/>
                </a:lnTo>
                <a:lnTo>
                  <a:pt x="100177" y="200367"/>
                </a:lnTo>
                <a:lnTo>
                  <a:pt x="200367" y="10019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Прямоугольник 5"/>
          <p:cNvSpPr/>
          <p:nvPr/>
        </p:nvSpPr>
        <p:spPr>
          <a:xfrm>
            <a:off x="739760" y="1479549"/>
            <a:ext cx="460629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Web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сайты бывают </a:t>
            </a:r>
            <a:r>
              <a:rPr lang="ru-RU" sz="2400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статическими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или </a:t>
            </a:r>
            <a:r>
              <a:rPr lang="ru-RU" sz="2400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динамическими. </a:t>
            </a:r>
            <a:endParaRPr lang="ru-RU" sz="24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68322" y="765169"/>
            <a:ext cx="4393778" cy="394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119380">
              <a:lnSpc>
                <a:spcPct val="120300"/>
              </a:lnSpc>
              <a:spcBef>
                <a:spcPts val="100"/>
              </a:spcBef>
            </a:pPr>
            <a:r>
              <a:rPr lang="ru-RU" dirty="0" smtClean="0">
                <a:latin typeface="Arial"/>
                <a:cs typeface="Arial"/>
              </a:rPr>
              <a:t>Что  такое </a:t>
            </a:r>
            <a:r>
              <a:rPr lang="en-US" dirty="0" smtClean="0">
                <a:latin typeface="Arial"/>
                <a:cs typeface="Arial"/>
              </a:rPr>
              <a:t>web</a:t>
            </a:r>
            <a:r>
              <a:rPr lang="ru-RU" dirty="0" smtClean="0">
                <a:latin typeface="Arial"/>
                <a:cs typeface="Arial"/>
              </a:rPr>
              <a:t>-страница</a:t>
            </a:r>
            <a:endParaRPr lang="ru-RU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8604" y="110257"/>
            <a:ext cx="5500726" cy="315471"/>
          </a:xfrm>
        </p:spPr>
        <p:txBody>
          <a:bodyPr/>
          <a:lstStyle/>
          <a:p>
            <a:r>
              <a:rPr lang="ru-RU" dirty="0" smtClean="0"/>
              <a:t>Задание для самостоятельной работы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739760" y="836607"/>
            <a:ext cx="414522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Ответить на вопрос №1 на стр.67,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И выполнить задание №2 на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стр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67.</a:t>
            </a:r>
          </a:p>
          <a:p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1.Что понимается под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Web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страницей?</a:t>
            </a:r>
          </a:p>
          <a:p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2.Откройте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Web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сайт </a:t>
            </a:r>
            <a:r>
              <a:rPr lang="en-US" baseline="-25000" dirty="0" smtClean="0">
                <a:latin typeface="Arial" pitchFamily="34" charset="0"/>
                <a:cs typeface="Arial" pitchFamily="34" charset="0"/>
                <a:hlinkClick r:id="rId2"/>
              </a:rPr>
              <a:t>www.uzedu.uz </a:t>
            </a:r>
            <a:r>
              <a:rPr lang="ru-RU" baseline="-25000" dirty="0" smtClean="0">
                <a:latin typeface="Arial" pitchFamily="34" charset="0"/>
                <a:cs typeface="Arial" pitchFamily="34" charset="0"/>
                <a:hlinkClick r:id="rId2"/>
              </a:rPr>
              <a:t>и сделайте анализ ее дизайна.</a:t>
            </a:r>
          </a:p>
          <a:p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:\сьемки\рисунок\5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82966" y="1622425"/>
            <a:ext cx="2242914" cy="1428760"/>
          </a:xfrm>
          <a:prstGeom prst="rect">
            <a:avLst/>
          </a:prstGeom>
          <a:noFill/>
        </p:spPr>
      </p:pic>
      <p:sp>
        <p:nvSpPr>
          <p:cNvPr id="4" name="object 4"/>
          <p:cNvSpPr txBox="1"/>
          <p:nvPr/>
        </p:nvSpPr>
        <p:spPr>
          <a:xfrm>
            <a:off x="811198" y="2408243"/>
            <a:ext cx="5064747" cy="31470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19380">
              <a:lnSpc>
                <a:spcPct val="120300"/>
              </a:lnSpc>
              <a:spcBef>
                <a:spcPts val="100"/>
              </a:spcBef>
            </a:pPr>
            <a:r>
              <a:rPr lang="ru-RU" dirty="0" smtClean="0">
                <a:latin typeface="Arial"/>
                <a:cs typeface="Arial"/>
              </a:rPr>
              <a:t>Что  такое </a:t>
            </a:r>
            <a:r>
              <a:rPr lang="en-US" dirty="0" smtClean="0">
                <a:latin typeface="Arial"/>
                <a:cs typeface="Arial"/>
              </a:rPr>
              <a:t>web</a:t>
            </a:r>
            <a:r>
              <a:rPr lang="ru-RU" dirty="0" smtClean="0">
                <a:latin typeface="Arial"/>
                <a:cs typeface="Arial"/>
              </a:rPr>
              <a:t>-дизайн</a:t>
            </a:r>
            <a:endParaRPr lang="ru-RU" dirty="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27952" y="810590"/>
            <a:ext cx="200660" cy="1840864"/>
          </a:xfrm>
          <a:custGeom>
            <a:avLst/>
            <a:gdLst/>
            <a:ahLst/>
            <a:cxnLst/>
            <a:rect l="l" t="t" r="r" b="b"/>
            <a:pathLst>
              <a:path w="200659" h="1840864">
                <a:moveTo>
                  <a:pt x="200367" y="1740408"/>
                </a:moveTo>
                <a:lnTo>
                  <a:pt x="100177" y="1640230"/>
                </a:lnTo>
                <a:lnTo>
                  <a:pt x="0" y="1740408"/>
                </a:lnTo>
                <a:lnTo>
                  <a:pt x="100177" y="1840598"/>
                </a:lnTo>
                <a:lnTo>
                  <a:pt x="200367" y="1740408"/>
                </a:lnTo>
                <a:close/>
              </a:path>
              <a:path w="200659" h="1840864">
                <a:moveTo>
                  <a:pt x="200367" y="1082725"/>
                </a:moveTo>
                <a:lnTo>
                  <a:pt x="100177" y="982535"/>
                </a:lnTo>
                <a:lnTo>
                  <a:pt x="0" y="1082725"/>
                </a:lnTo>
                <a:lnTo>
                  <a:pt x="100177" y="1182916"/>
                </a:lnTo>
                <a:lnTo>
                  <a:pt x="200367" y="1082725"/>
                </a:lnTo>
                <a:close/>
              </a:path>
              <a:path w="200659" h="1840864">
                <a:moveTo>
                  <a:pt x="200367" y="100190"/>
                </a:moveTo>
                <a:lnTo>
                  <a:pt x="100177" y="0"/>
                </a:lnTo>
                <a:lnTo>
                  <a:pt x="0" y="100190"/>
                </a:lnTo>
                <a:lnTo>
                  <a:pt x="100177" y="200367"/>
                </a:lnTo>
                <a:lnTo>
                  <a:pt x="200367" y="10019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96158" y="92527"/>
            <a:ext cx="1607185" cy="34353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25" dirty="0"/>
              <a:t>Вы</a:t>
            </a:r>
            <a:r>
              <a:rPr spc="-45" dirty="0"/>
              <a:t> </a:t>
            </a:r>
            <a:r>
              <a:rPr spc="5" dirty="0"/>
              <a:t>узнаете: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739760" y="1693863"/>
            <a:ext cx="4752528" cy="394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119380">
              <a:lnSpc>
                <a:spcPct val="120300"/>
              </a:lnSpc>
              <a:spcBef>
                <a:spcPts val="100"/>
              </a:spcBef>
            </a:pPr>
            <a:r>
              <a:rPr lang="ru-RU" dirty="0" smtClean="0">
                <a:latin typeface="Arial"/>
                <a:cs typeface="Arial"/>
              </a:rPr>
              <a:t>Что  такое </a:t>
            </a:r>
            <a:r>
              <a:rPr lang="en-US" dirty="0" smtClean="0">
                <a:latin typeface="Arial"/>
                <a:cs typeface="Arial"/>
              </a:rPr>
              <a:t>web</a:t>
            </a:r>
            <a:r>
              <a:rPr lang="ru-RU" dirty="0" smtClean="0">
                <a:latin typeface="Arial"/>
                <a:cs typeface="Arial"/>
              </a:rPr>
              <a:t>-сайт</a:t>
            </a:r>
            <a:endParaRPr lang="ru-RU" dirty="0">
              <a:latin typeface="Arial"/>
              <a:cs typeface="Arial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68322" y="693731"/>
            <a:ext cx="4824536" cy="394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119380">
              <a:lnSpc>
                <a:spcPct val="120300"/>
              </a:lnSpc>
              <a:spcBef>
                <a:spcPts val="100"/>
              </a:spcBef>
            </a:pPr>
            <a:r>
              <a:rPr lang="ru-RU" dirty="0" smtClean="0">
                <a:latin typeface="Arial"/>
                <a:cs typeface="Arial"/>
              </a:rPr>
              <a:t>Что  такое </a:t>
            </a:r>
            <a:r>
              <a:rPr lang="en-US" dirty="0" smtClean="0">
                <a:latin typeface="Arial"/>
                <a:cs typeface="Arial"/>
              </a:rPr>
              <a:t>web</a:t>
            </a:r>
            <a:r>
              <a:rPr lang="ru-RU" dirty="0" smtClean="0">
                <a:latin typeface="Arial"/>
                <a:cs typeface="Arial"/>
              </a:rPr>
              <a:t>-страница</a:t>
            </a:r>
            <a:endParaRPr lang="ru-RU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D:\сьемки\рисунок\5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68718" y="2336805"/>
            <a:ext cx="1987892" cy="799774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22227"/>
            <a:ext cx="5500726" cy="268279"/>
          </a:xfrm>
        </p:spPr>
        <p:txBody>
          <a:bodyPr/>
          <a:lstStyle/>
          <a:p>
            <a:pPr marL="12700" marR="119380" algn="ctr">
              <a:lnSpc>
                <a:spcPct val="120300"/>
              </a:lnSpc>
              <a:spcBef>
                <a:spcPts val="100"/>
              </a:spcBef>
            </a:pPr>
            <a:r>
              <a:rPr lang="ru-RU" sz="1600" dirty="0" smtClean="0"/>
              <a:t>Что  такое </a:t>
            </a:r>
            <a:r>
              <a:rPr lang="en-US" sz="1600" dirty="0" smtClean="0"/>
              <a:t>web</a:t>
            </a:r>
            <a:r>
              <a:rPr lang="ru-RU" sz="1600" dirty="0" smtClean="0"/>
              <a:t>-страница,</a:t>
            </a:r>
            <a:r>
              <a:rPr lang="en-US" sz="1600" dirty="0" smtClean="0"/>
              <a:t> web</a:t>
            </a:r>
            <a:r>
              <a:rPr lang="ru-RU" sz="1600" dirty="0" smtClean="0"/>
              <a:t>-сайт,</a:t>
            </a:r>
            <a:r>
              <a:rPr lang="en-US" sz="1600" dirty="0" smtClean="0"/>
              <a:t>web</a:t>
            </a:r>
            <a:r>
              <a:rPr lang="ru-RU" sz="1600" dirty="0" smtClean="0"/>
              <a:t>-дизайн</a:t>
            </a:r>
            <a:endParaRPr lang="ru-RU" sz="16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11132" y="622293"/>
            <a:ext cx="514353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u="sng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Web</a:t>
            </a:r>
            <a:r>
              <a:rPr lang="ru-RU" u="sng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u="sng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u="sng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страница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(на английском языке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web-page)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это файл с гипертекстом в формате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HTML.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65074" y="1244302"/>
            <a:ext cx="5500726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HTML</a:t>
            </a:r>
            <a:r>
              <a:rPr lang="ru-RU" sz="2400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это язык меток.</a:t>
            </a:r>
          </a:p>
          <a:p>
            <a:endParaRPr lang="ru-RU" sz="12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1200" dirty="0" err="1" smtClean="0">
                <a:latin typeface="Arial" pitchFamily="34" charset="0"/>
                <a:cs typeface="Arial" pitchFamily="34" charset="0"/>
              </a:rPr>
              <a:t>HyperText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 smtClean="0">
                <a:latin typeface="Arial" pitchFamily="34" charset="0"/>
                <a:cs typeface="Arial" pitchFamily="34" charset="0"/>
              </a:rPr>
              <a:t>Markup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ru-RU" sz="1200" dirty="0" err="1" smtClean="0">
                <a:latin typeface="Arial" pitchFamily="34" charset="0"/>
                <a:cs typeface="Arial" pitchFamily="34" charset="0"/>
              </a:rPr>
              <a:t>Language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 (HTML) -- язык разметки гипертекста -- предназначен для написания гипертекстовых документов, публикуемых в </a:t>
            </a:r>
            <a:r>
              <a:rPr lang="ru-RU" sz="1200" dirty="0" err="1" smtClean="0">
                <a:latin typeface="Arial" pitchFamily="34" charset="0"/>
                <a:cs typeface="Arial" pitchFamily="34" charset="0"/>
              </a:rPr>
              <a:t>World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 smtClean="0">
                <a:latin typeface="Arial" pitchFamily="34" charset="0"/>
                <a:cs typeface="Arial" pitchFamily="34" charset="0"/>
              </a:rPr>
              <a:t>Wide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 smtClean="0">
                <a:latin typeface="Arial" pitchFamily="34" charset="0"/>
                <a:cs typeface="Arial" pitchFamily="34" charset="0"/>
              </a:rPr>
              <a:t>Web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. ... С помощью этих меток можно выделять заголовки документа, изменять цвет, размер и начертание букв, вставлять графические изображения и таблицы.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22227"/>
            <a:ext cx="5500726" cy="268279"/>
          </a:xfrm>
        </p:spPr>
        <p:txBody>
          <a:bodyPr/>
          <a:lstStyle/>
          <a:p>
            <a:pPr marL="12700" marR="119380" algn="ctr">
              <a:lnSpc>
                <a:spcPct val="120300"/>
              </a:lnSpc>
              <a:spcBef>
                <a:spcPts val="100"/>
              </a:spcBef>
            </a:pPr>
            <a:r>
              <a:rPr lang="ru-RU" sz="1600" dirty="0" smtClean="0"/>
              <a:t>Что  такое </a:t>
            </a:r>
            <a:r>
              <a:rPr lang="en-US" sz="1600" dirty="0" smtClean="0"/>
              <a:t>web</a:t>
            </a:r>
            <a:r>
              <a:rPr lang="ru-RU" sz="1600" dirty="0" smtClean="0"/>
              <a:t>-страница,</a:t>
            </a:r>
            <a:r>
              <a:rPr lang="en-US" sz="1600" dirty="0" smtClean="0"/>
              <a:t> web</a:t>
            </a:r>
            <a:r>
              <a:rPr lang="ru-RU" sz="1600" dirty="0" smtClean="0"/>
              <a:t>-сайт,</a:t>
            </a:r>
            <a:r>
              <a:rPr lang="en-US" sz="1600" dirty="0" smtClean="0"/>
              <a:t>web</a:t>
            </a:r>
            <a:r>
              <a:rPr lang="ru-RU" sz="1600" dirty="0" smtClean="0"/>
              <a:t>-дизайн</a:t>
            </a:r>
            <a:endParaRPr lang="ru-RU" sz="1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68256" y="622293"/>
            <a:ext cx="5500726" cy="8104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Документ, распределенный на разные, но связанные между собой </a:t>
            </a:r>
            <a:r>
              <a:rPr lang="en-US" sz="2000" baseline="-25000" dirty="0" smtClean="0">
                <a:latin typeface="Arial" pitchFamily="34" charset="0"/>
                <a:cs typeface="Arial" pitchFamily="34" charset="0"/>
              </a:rPr>
              <a:t>Web </a:t>
            </a:r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страницы, называется </a:t>
            </a:r>
            <a:r>
              <a:rPr lang="ru-RU" sz="2000" b="1" u="sng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Гипертекстом</a:t>
            </a:r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. В нем можно размещать текст, аудио, видео информацию, анимацию.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39694" y="1479549"/>
            <a:ext cx="528641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Для просмотра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web-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страниц используются специальные программы, называемые </a:t>
            </a:r>
            <a:r>
              <a:rPr lang="ru-RU" b="1" u="sng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браузерами (обозревателями).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Стандартным браузером в среде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Windows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является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Internet Explorer.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122" name="Picture 2" descr="D:\сьемки\рисунок\5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68718" y="1979615"/>
            <a:ext cx="1924044" cy="1139930"/>
          </a:xfrm>
          <a:prstGeom prst="rect">
            <a:avLst/>
          </a:prstGeom>
          <a:noFill/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/>
          <a:srcRect l="63857" t="34923" r="29076" b="51669"/>
          <a:stretch>
            <a:fillRect/>
          </a:stretch>
        </p:blipFill>
        <p:spPr bwMode="auto">
          <a:xfrm>
            <a:off x="1311264" y="2265367"/>
            <a:ext cx="785818" cy="838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22227"/>
            <a:ext cx="5500726" cy="268279"/>
          </a:xfrm>
        </p:spPr>
        <p:txBody>
          <a:bodyPr/>
          <a:lstStyle/>
          <a:p>
            <a:pPr marL="12700" marR="119380" algn="ctr">
              <a:lnSpc>
                <a:spcPct val="120300"/>
              </a:lnSpc>
              <a:spcBef>
                <a:spcPts val="100"/>
              </a:spcBef>
            </a:pPr>
            <a:r>
              <a:rPr lang="ru-RU" sz="1600" dirty="0" smtClean="0"/>
              <a:t>Что  такое </a:t>
            </a:r>
            <a:r>
              <a:rPr lang="en-US" sz="1600" dirty="0" smtClean="0"/>
              <a:t>web</a:t>
            </a:r>
            <a:r>
              <a:rPr lang="ru-RU" sz="1600" dirty="0" smtClean="0"/>
              <a:t>-страница,</a:t>
            </a:r>
            <a:r>
              <a:rPr lang="en-US" sz="1600" dirty="0" smtClean="0"/>
              <a:t> web</a:t>
            </a:r>
            <a:r>
              <a:rPr lang="ru-RU" sz="1600" dirty="0" smtClean="0"/>
              <a:t>-сайт,</a:t>
            </a:r>
            <a:r>
              <a:rPr lang="en-US" sz="1600" dirty="0" smtClean="0"/>
              <a:t>web</a:t>
            </a:r>
            <a:r>
              <a:rPr lang="ru-RU" sz="1600" dirty="0" smtClean="0"/>
              <a:t>-дизайн</a:t>
            </a:r>
            <a:endParaRPr lang="ru-RU" sz="16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96818" y="622293"/>
            <a:ext cx="557216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Google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Chrome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— самый универсальный 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Mozilla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Firefox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— самый настраиваемый и свободный 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Vivaldi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— самый функциональный 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Opera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— для тех, кому нужен VPN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Microsoft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Edge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— для тех, кто ценит минимальное потребление ресурсов 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Safari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— для пользователей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Mac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Tor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Browser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— для желающих скрыть свои действия в сети 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Яндекс</a:t>
            </a: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22227"/>
            <a:ext cx="5500726" cy="268279"/>
          </a:xfrm>
        </p:spPr>
        <p:txBody>
          <a:bodyPr/>
          <a:lstStyle/>
          <a:p>
            <a:pPr marL="12700" marR="119380" algn="ctr">
              <a:lnSpc>
                <a:spcPct val="120300"/>
              </a:lnSpc>
              <a:spcBef>
                <a:spcPts val="100"/>
              </a:spcBef>
            </a:pPr>
            <a:r>
              <a:rPr lang="ru-RU" sz="1600" dirty="0" smtClean="0"/>
              <a:t>Что  такое </a:t>
            </a:r>
            <a:r>
              <a:rPr lang="en-US" sz="1600" dirty="0" smtClean="0"/>
              <a:t>web</a:t>
            </a:r>
            <a:r>
              <a:rPr lang="ru-RU" sz="1600" dirty="0" smtClean="0"/>
              <a:t>-страница,</a:t>
            </a:r>
            <a:r>
              <a:rPr lang="en-US" sz="1600" dirty="0" smtClean="0"/>
              <a:t> web</a:t>
            </a:r>
            <a:r>
              <a:rPr lang="ru-RU" sz="1600" dirty="0" smtClean="0"/>
              <a:t>-сайт,</a:t>
            </a:r>
            <a:r>
              <a:rPr lang="en-US" sz="1600" dirty="0" smtClean="0"/>
              <a:t>web</a:t>
            </a:r>
            <a:r>
              <a:rPr lang="ru-RU" sz="1600" dirty="0" smtClean="0"/>
              <a:t>-дизайн</a:t>
            </a:r>
            <a:endParaRPr lang="ru-RU" sz="16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 l="22556" t="41116" r="38160" b="42115"/>
          <a:stretch>
            <a:fillRect/>
          </a:stretch>
        </p:blipFill>
        <p:spPr bwMode="auto">
          <a:xfrm>
            <a:off x="239694" y="693731"/>
            <a:ext cx="5357850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22227"/>
            <a:ext cx="5500726" cy="268279"/>
          </a:xfrm>
        </p:spPr>
        <p:txBody>
          <a:bodyPr/>
          <a:lstStyle/>
          <a:p>
            <a:pPr marL="12700" marR="119380" algn="ctr">
              <a:lnSpc>
                <a:spcPct val="120300"/>
              </a:lnSpc>
              <a:spcBef>
                <a:spcPts val="100"/>
              </a:spcBef>
            </a:pPr>
            <a:r>
              <a:rPr lang="ru-RU" sz="1600" dirty="0" smtClean="0"/>
              <a:t>Что  такое </a:t>
            </a:r>
            <a:r>
              <a:rPr lang="en-US" sz="1600" dirty="0" smtClean="0"/>
              <a:t>web</a:t>
            </a:r>
            <a:r>
              <a:rPr lang="ru-RU" sz="1600" dirty="0" smtClean="0"/>
              <a:t>-страница,</a:t>
            </a:r>
            <a:r>
              <a:rPr lang="en-US" sz="1600" dirty="0" smtClean="0"/>
              <a:t> web</a:t>
            </a:r>
            <a:r>
              <a:rPr lang="ru-RU" sz="1600" dirty="0" smtClean="0"/>
              <a:t>-сайт,</a:t>
            </a:r>
            <a:r>
              <a:rPr lang="en-US" sz="1600" dirty="0" smtClean="0"/>
              <a:t>web</a:t>
            </a:r>
            <a:r>
              <a:rPr lang="ru-RU" sz="1600" dirty="0" smtClean="0"/>
              <a:t>-дизайн</a:t>
            </a:r>
            <a:endParaRPr lang="ru-RU" sz="1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68256" y="622293"/>
            <a:ext cx="5429288" cy="8104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baseline="-25000" dirty="0" smtClean="0">
                <a:latin typeface="Arial" pitchFamily="34" charset="0"/>
                <a:cs typeface="Arial" pitchFamily="34" charset="0"/>
              </a:rPr>
              <a:t>Web </a:t>
            </a:r>
            <a:r>
              <a:rPr lang="ru-RU" sz="2000" b="1" baseline="-25000" dirty="0" smtClean="0">
                <a:latin typeface="Arial" pitchFamily="34" charset="0"/>
                <a:cs typeface="Arial" pitchFamily="34" charset="0"/>
              </a:rPr>
              <a:t>-сайт </a:t>
            </a:r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(на английском </a:t>
            </a:r>
            <a:r>
              <a:rPr lang="en-US" sz="2000" baseline="-25000" dirty="0" smtClean="0">
                <a:latin typeface="Arial" pitchFamily="34" charset="0"/>
                <a:cs typeface="Arial" pitchFamily="34" charset="0"/>
              </a:rPr>
              <a:t>Web</a:t>
            </a:r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en-US" sz="2000" baseline="-25000" dirty="0" smtClean="0">
                <a:latin typeface="Arial" pitchFamily="34" charset="0"/>
                <a:cs typeface="Arial" pitchFamily="34" charset="0"/>
              </a:rPr>
              <a:t> Site, Web </a:t>
            </a:r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- паутина, </a:t>
            </a:r>
            <a:r>
              <a:rPr lang="en-US" sz="2000" baseline="-25000" dirty="0" smtClean="0">
                <a:latin typeface="Arial" pitchFamily="34" charset="0"/>
                <a:cs typeface="Arial" pitchFamily="34" charset="0"/>
              </a:rPr>
              <a:t>Site </a:t>
            </a:r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- место) - объединенные под одним </a:t>
            </a:r>
            <a:r>
              <a:rPr lang="en-US" sz="2000" baseline="-25000" dirty="0" smtClean="0">
                <a:latin typeface="Arial" pitchFamily="34" charset="0"/>
                <a:cs typeface="Arial" pitchFamily="34" charset="0"/>
              </a:rPr>
              <a:t>IP </a:t>
            </a:r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адресом или доменом, совокупность </a:t>
            </a:r>
            <a:r>
              <a:rPr lang="en-US" sz="2000" baseline="-25000" dirty="0" smtClean="0">
                <a:latin typeface="Arial" pitchFamily="34" charset="0"/>
                <a:cs typeface="Arial" pitchFamily="34" charset="0"/>
              </a:rPr>
              <a:t>Web</a:t>
            </a:r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en-US" sz="2000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страниц.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39694" y="1408111"/>
            <a:ext cx="5357850" cy="605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baseline="-25000" dirty="0" smtClean="0">
                <a:latin typeface="Arial" pitchFamily="34" charset="0"/>
                <a:cs typeface="Arial" pitchFamily="34" charset="0"/>
              </a:rPr>
              <a:t>Домен - адрес, указывающий на сайт, размещенный на сервере.</a:t>
            </a:r>
            <a:endParaRPr lang="ru-RU" sz="20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39694" y="2051053"/>
            <a:ext cx="52864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latin typeface="Arial" pitchFamily="34" charset="0"/>
                <a:cs typeface="Arial" pitchFamily="34" charset="0"/>
              </a:rPr>
              <a:t>Internet Protocol (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IP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досл. «межсетевой протокол») — маршрутизируемый протокол сетевого уровня стека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TCP/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IP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22227"/>
            <a:ext cx="5500726" cy="268279"/>
          </a:xfrm>
        </p:spPr>
        <p:txBody>
          <a:bodyPr/>
          <a:lstStyle/>
          <a:p>
            <a:pPr marL="12700" marR="119380" algn="ctr">
              <a:lnSpc>
                <a:spcPct val="120300"/>
              </a:lnSpc>
              <a:spcBef>
                <a:spcPts val="100"/>
              </a:spcBef>
            </a:pPr>
            <a:r>
              <a:rPr lang="ru-RU" sz="1600" dirty="0" smtClean="0"/>
              <a:t>Что  такое </a:t>
            </a:r>
            <a:r>
              <a:rPr lang="en-US" sz="1600" dirty="0" smtClean="0"/>
              <a:t>web</a:t>
            </a:r>
            <a:r>
              <a:rPr lang="ru-RU" sz="1600" dirty="0" smtClean="0"/>
              <a:t>-страница,</a:t>
            </a:r>
            <a:r>
              <a:rPr lang="en-US" sz="1600" dirty="0" smtClean="0"/>
              <a:t> web</a:t>
            </a:r>
            <a:r>
              <a:rPr lang="ru-RU" sz="1600" dirty="0" smtClean="0"/>
              <a:t>-сайт,</a:t>
            </a:r>
            <a:r>
              <a:rPr lang="en-US" sz="1600" dirty="0" smtClean="0"/>
              <a:t>web</a:t>
            </a:r>
            <a:r>
              <a:rPr lang="ru-RU" sz="1600" dirty="0" smtClean="0"/>
              <a:t>-дизайн</a:t>
            </a:r>
            <a:endParaRPr lang="ru-RU" sz="16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82570" y="479417"/>
            <a:ext cx="394678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baseline="-25000" dirty="0" smtClean="0">
                <a:latin typeface="Arial" pitchFamily="34" charset="0"/>
                <a:cs typeface="Arial" pitchFamily="34" charset="0"/>
              </a:rPr>
              <a:t>Все сайты размещаются в серверах.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68256" y="979483"/>
            <a:ext cx="550072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>Сервер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 — это компьютер, предназначенный для обработки запросов и доставки данных на другой компьютер через Интернет или локальную </a:t>
            </a: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сеть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147" name="Picture 3" descr="D:\сьемки\рисунок\5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25644" y="1836739"/>
            <a:ext cx="2000264" cy="12858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22227"/>
            <a:ext cx="5500726" cy="268279"/>
          </a:xfrm>
        </p:spPr>
        <p:txBody>
          <a:bodyPr/>
          <a:lstStyle/>
          <a:p>
            <a:pPr marL="12700" marR="119380" algn="ctr">
              <a:lnSpc>
                <a:spcPct val="120300"/>
              </a:lnSpc>
              <a:spcBef>
                <a:spcPts val="100"/>
              </a:spcBef>
            </a:pPr>
            <a:r>
              <a:rPr lang="ru-RU" sz="1600" dirty="0" smtClean="0"/>
              <a:t>Что  такое </a:t>
            </a:r>
            <a:r>
              <a:rPr lang="en-US" sz="1600" dirty="0" smtClean="0"/>
              <a:t>web</a:t>
            </a:r>
            <a:r>
              <a:rPr lang="ru-RU" sz="1600" dirty="0" smtClean="0"/>
              <a:t>-страница,</a:t>
            </a:r>
            <a:r>
              <a:rPr lang="en-US" sz="1600" dirty="0" smtClean="0"/>
              <a:t> web</a:t>
            </a:r>
            <a:r>
              <a:rPr lang="ru-RU" sz="1600" dirty="0" smtClean="0"/>
              <a:t>-сайт,</a:t>
            </a:r>
            <a:r>
              <a:rPr lang="en-US" sz="1600" dirty="0" smtClean="0"/>
              <a:t>web</a:t>
            </a:r>
            <a:r>
              <a:rPr lang="ru-RU" sz="1600" dirty="0" smtClean="0"/>
              <a:t>-дизайн</a:t>
            </a:r>
            <a:endParaRPr lang="ru-RU" sz="16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39694" y="693731"/>
            <a:ext cx="528641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Ваш сайт будет иметь уникальный 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IP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адрес, когда вы размещаете его в сервере, используя сервис</a:t>
            </a:r>
            <a:r>
              <a:rPr lang="ru-RU" sz="2400" b="1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baseline="-25000" dirty="0" err="1" smtClean="0">
                <a:latin typeface="Arial" pitchFamily="34" charset="0"/>
                <a:cs typeface="Arial" pitchFamily="34" charset="0"/>
              </a:rPr>
              <a:t>Хостинг</a:t>
            </a:r>
            <a:r>
              <a:rPr lang="ru-RU" sz="2400" b="1" baseline="-250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39694" y="1693863"/>
            <a:ext cx="528641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err="1" smtClean="0">
                <a:latin typeface="Arial" pitchFamily="34" charset="0"/>
                <a:cs typeface="Arial" pitchFamily="34" charset="0"/>
              </a:rPr>
              <a:t>Хостинг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 (англ. </a:t>
            </a:r>
            <a:r>
              <a:rPr lang="ru-RU" sz="1400" b="1" dirty="0" err="1" smtClean="0">
                <a:latin typeface="Arial" pitchFamily="34" charset="0"/>
                <a:cs typeface="Arial" pitchFamily="34" charset="0"/>
              </a:rPr>
              <a:t>hosting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) — услуга по предоставлению ресурсов для размещения информации на сервере, постоянно имеющем доступ к сети. </a:t>
            </a:r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170" name="Picture 2" descr="D:\сьемки\рисунок\5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11660" y="2173059"/>
            <a:ext cx="1382702" cy="97876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1283</TotalTime>
  <Words>689</Words>
  <Application>Microsoft Office PowerPoint</Application>
  <PresentationFormat>Произвольный</PresentationFormat>
  <Paragraphs>67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Office Theme</vt:lpstr>
      <vt:lpstr>Информатика  и ИТ</vt:lpstr>
      <vt:lpstr>Вы узнаете:</vt:lpstr>
      <vt:lpstr>Что  такое web-страница, web-сайт,web-дизайн</vt:lpstr>
      <vt:lpstr>Что  такое web-страница, web-сайт,web-дизайн</vt:lpstr>
      <vt:lpstr>Что  такое web-страница, web-сайт,web-дизайн</vt:lpstr>
      <vt:lpstr>Что  такое web-страница, web-сайт,web-дизайн</vt:lpstr>
      <vt:lpstr>Что  такое web-страница, web-сайт,web-дизайн</vt:lpstr>
      <vt:lpstr>Что  такое web-страница, web-сайт,web-дизайн</vt:lpstr>
      <vt:lpstr>Что  такое web-страница, web-сайт,web-дизайн</vt:lpstr>
      <vt:lpstr>Что  такое web-страница, web-сайт,web-дизайн</vt:lpstr>
      <vt:lpstr>Что  такое web-страница, web-сайт,web-дизайн</vt:lpstr>
      <vt:lpstr>Что  такое web-страница, web-сайт,web-дизайн</vt:lpstr>
      <vt:lpstr>Что  такое web-страница, web-сайт,web-дизайн</vt:lpstr>
      <vt:lpstr>Что  такое web-страница, web-сайт,web-дизайн</vt:lpstr>
      <vt:lpstr>Что  такое web-страница, web-сайт,web-дизайн</vt:lpstr>
      <vt:lpstr>Узнали на уроке:</vt:lpstr>
      <vt:lpstr>Задание для самостоятельной работы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acer</cp:lastModifiedBy>
  <cp:revision>151</cp:revision>
  <dcterms:created xsi:type="dcterms:W3CDTF">2020-04-13T08:05:16Z</dcterms:created>
  <dcterms:modified xsi:type="dcterms:W3CDTF">2020-12-27T15:41:00Z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