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7" r:id="rId1"/>
    <p:sldMasterId id="2147484851" r:id="rId2"/>
  </p:sldMasterIdLst>
  <p:notesMasterIdLst>
    <p:notesMasterId r:id="rId22"/>
  </p:notesMasterIdLst>
  <p:sldIdLst>
    <p:sldId id="296" r:id="rId3"/>
    <p:sldId id="479" r:id="rId4"/>
    <p:sldId id="480" r:id="rId5"/>
    <p:sldId id="481" r:id="rId6"/>
    <p:sldId id="482" r:id="rId7"/>
    <p:sldId id="483" r:id="rId8"/>
    <p:sldId id="484" r:id="rId9"/>
    <p:sldId id="485" r:id="rId10"/>
    <p:sldId id="486" r:id="rId11"/>
    <p:sldId id="487" r:id="rId12"/>
    <p:sldId id="488" r:id="rId13"/>
    <p:sldId id="489" r:id="rId14"/>
    <p:sldId id="490" r:id="rId15"/>
    <p:sldId id="491" r:id="rId16"/>
    <p:sldId id="492" r:id="rId17"/>
    <p:sldId id="493" r:id="rId18"/>
    <p:sldId id="494" r:id="rId19"/>
    <p:sldId id="495" r:id="rId20"/>
    <p:sldId id="352" r:id="rId21"/>
  </p:sldIdLst>
  <p:sldSz cx="12192000" cy="6858000"/>
  <p:notesSz cx="6858000" cy="9144000"/>
  <p:custDataLst>
    <p:tags r:id="rId23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6C8"/>
    <a:srgbClr val="009900"/>
    <a:srgbClr val="263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0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64" y="9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C9D1C5-E0E9-4C94-8454-4A06A31EFC36}" type="datetimeFigureOut">
              <a:rPr lang="ru-RU" altLang="ru-RU"/>
              <a:pPr>
                <a:defRPr/>
              </a:pPr>
              <a:t>29.12.2020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47393F-70A8-4B6C-898D-6799852D0C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1558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8880A-4310-43CB-87AE-D8AE8194227E}" type="datetimeFigureOut">
              <a:rPr lang="ru-RU" altLang="ru-RU"/>
              <a:pPr>
                <a:defRPr/>
              </a:pPr>
              <a:t>29.12.2020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07F9B-7163-43FE-82EA-AB963E3763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641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F7669-0E5E-46CA-B6D4-C625D34A62D0}" type="datetimeFigureOut">
              <a:rPr lang="ru-RU" altLang="ru-RU"/>
              <a:pPr>
                <a:defRPr/>
              </a:pPr>
              <a:t>29.12.2020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B9C1E-5AE8-4814-8E85-A663BE1BD8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594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4F3E5-1E61-40BC-BA05-057CC07228C8}" type="datetimeFigureOut">
              <a:rPr lang="ru-RU" altLang="ru-RU"/>
              <a:pPr>
                <a:defRPr/>
              </a:pPr>
              <a:t>29.12.2020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6DE6B-C45F-4B52-922D-B01E91E338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2409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2542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831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80164-6E94-4EEA-B7F5-65064F0674EC}" type="datetimeFigureOut">
              <a:rPr lang="ru-RU" altLang="ru-RU"/>
              <a:pPr>
                <a:defRPr/>
              </a:pPr>
              <a:t>29.12.2020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CAFE7-5248-4AD6-B9E4-980473FF04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8271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2A7D8-624C-4A6E-834C-46990F003A2F}" type="datetimeFigureOut">
              <a:rPr lang="ru-RU" altLang="ru-RU"/>
              <a:pPr>
                <a:defRPr/>
              </a:pPr>
              <a:t>29.12.2020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1C933-ADF3-4D18-97F6-10E467F3C1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0175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1449A-7B80-4A02-8251-225D3B5BF88E}" type="datetimeFigureOut">
              <a:rPr lang="ru-RU" altLang="ru-RU"/>
              <a:pPr>
                <a:defRPr/>
              </a:pPr>
              <a:t>29.12.2020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DB520-35B1-47D7-B2CF-9185DFFDC4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062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D65C6-FD1A-4F8A-BB50-1ADA1F25EC3D}" type="datetimeFigureOut">
              <a:rPr lang="ru-RU" altLang="ru-RU"/>
              <a:pPr>
                <a:defRPr/>
              </a:pPr>
              <a:t>29.12.2020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42B49-7E4E-407C-9791-665845FB77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8645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3992-0E91-4413-979E-F2F47B936A34}" type="datetimeFigureOut">
              <a:rPr lang="ru-RU" altLang="ru-RU"/>
              <a:pPr>
                <a:defRPr/>
              </a:pPr>
              <a:t>29.12.2020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18BB7-1DCE-4EBF-A55A-9BEF475774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0561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65C03-0D9B-475F-94D4-BFCAF3545D2F}" type="datetimeFigureOut">
              <a:rPr lang="ru-RU" altLang="ru-RU"/>
              <a:pPr>
                <a:defRPr/>
              </a:pPr>
              <a:t>29.12.2020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3A67B-1DF1-42BE-B953-A84D85AA94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445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4406B-E449-47DE-968F-4A711788AB19}" type="datetimeFigureOut">
              <a:rPr lang="ru-RU" altLang="ru-RU"/>
              <a:pPr>
                <a:defRPr/>
              </a:pPr>
              <a:t>29.12.2020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8ABDD-6B52-4016-A928-5F3B081D36D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5970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3C120-6A6A-440D-8A9D-8BEDD078976F}" type="datetimeFigureOut">
              <a:rPr lang="ru-RU" altLang="ru-RU"/>
              <a:pPr>
                <a:defRPr/>
              </a:pPr>
              <a:t>29.12.2020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F0010-F280-47E7-A885-D89C436A1B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7746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1AF65-6D8B-406C-817B-A805300C609E}" type="datetimeFigureOut">
              <a:rPr lang="ru-RU" altLang="ru-RU"/>
              <a:pPr>
                <a:defRPr/>
              </a:pPr>
              <a:t>29.12.2020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EA393-32FA-4CAD-A0B5-71FE62E58B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2683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293EE-6C27-4766-B23E-3E42AA1ACCE5}" type="datetimeFigureOut">
              <a:rPr lang="ru-RU" altLang="ru-RU"/>
              <a:pPr>
                <a:defRPr/>
              </a:pPr>
              <a:t>29.12.2020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4D71C-A458-4CE5-9D09-E09AF29288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0235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0E339-CF83-4C52-90EF-C583E7816DB1}" type="datetimeFigureOut">
              <a:rPr lang="ru-RU" altLang="ru-RU"/>
              <a:pPr>
                <a:defRPr/>
              </a:pPr>
              <a:t>29.12.2020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2F8F8-DF5B-4F48-A2FC-874644009E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13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412B5-89A1-4799-8D98-56DE699ACBA2}" type="datetimeFigureOut">
              <a:rPr lang="ru-RU" altLang="ru-RU"/>
              <a:pPr>
                <a:defRPr/>
              </a:pPr>
              <a:t>29.12.2020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E3E49-5CDF-4D56-BB09-4F48E77E63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4065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5831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141288" y="1133475"/>
            <a:ext cx="11949112" cy="5599113"/>
          </a:xfrm>
          <a:custGeom>
            <a:avLst/>
            <a:gdLst>
              <a:gd name="T0" fmla="*/ 2147483646 w 5650865"/>
              <a:gd name="T1" fmla="*/ 2147483646 h 2649220"/>
              <a:gd name="T2" fmla="*/ 2147483646 w 5650865"/>
              <a:gd name="T3" fmla="*/ 2147483646 h 2649220"/>
              <a:gd name="T4" fmla="*/ 2147483646 w 5650865"/>
              <a:gd name="T5" fmla="*/ 2147483646 h 2649220"/>
              <a:gd name="T6" fmla="*/ 2147483646 w 5650865"/>
              <a:gd name="T7" fmla="*/ 2147483646 h 2649220"/>
              <a:gd name="T8" fmla="*/ 2147483646 w 5650865"/>
              <a:gd name="T9" fmla="*/ 2147483646 h 2649220"/>
              <a:gd name="T10" fmla="*/ 2147483646 w 5650865"/>
              <a:gd name="T11" fmla="*/ 0 h 2649220"/>
              <a:gd name="T12" fmla="*/ 0 w 5650865"/>
              <a:gd name="T13" fmla="*/ 0 h 2649220"/>
              <a:gd name="T14" fmla="*/ 0 w 5650865"/>
              <a:gd name="T15" fmla="*/ 2147483646 h 2649220"/>
              <a:gd name="T16" fmla="*/ 0 w 5650865"/>
              <a:gd name="T17" fmla="*/ 2147483646 h 2649220"/>
              <a:gd name="T18" fmla="*/ 0 w 5650865"/>
              <a:gd name="T19" fmla="*/ 2147483646 h 2649220"/>
              <a:gd name="T20" fmla="*/ 2147483646 w 5650865"/>
              <a:gd name="T21" fmla="*/ 2147483646 h 2649220"/>
              <a:gd name="T22" fmla="*/ 2147483646 w 5650865"/>
              <a:gd name="T23" fmla="*/ 2147483646 h 2649220"/>
              <a:gd name="T24" fmla="*/ 2147483646 w 5650865"/>
              <a:gd name="T25" fmla="*/ 2147483646 h 2649220"/>
              <a:gd name="T26" fmla="*/ 2147483646 w 5650865"/>
              <a:gd name="T27" fmla="*/ 2147483646 h 2649220"/>
              <a:gd name="T28" fmla="*/ 2147483646 w 5650865"/>
              <a:gd name="T29" fmla="*/ 2147483646 h 2649220"/>
              <a:gd name="T30" fmla="*/ 2147483646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141288" y="150813"/>
            <a:ext cx="11949112" cy="906462"/>
          </a:xfrm>
          <a:custGeom>
            <a:avLst/>
            <a:gdLst>
              <a:gd name="T0" fmla="*/ 2147483646 w 5650865"/>
              <a:gd name="T1" fmla="*/ 0 h 429259"/>
              <a:gd name="T2" fmla="*/ 0 w 5650865"/>
              <a:gd name="T3" fmla="*/ 0 h 429259"/>
              <a:gd name="T4" fmla="*/ 0 w 5650865"/>
              <a:gd name="T5" fmla="*/ 2147483646 h 429259"/>
              <a:gd name="T6" fmla="*/ 2147483646 w 5650865"/>
              <a:gd name="T7" fmla="*/ 2147483646 h 429259"/>
              <a:gd name="T8" fmla="*/ 2147483646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0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fld id="{9C0DA636-8BC8-405A-BDBD-37BB1A516528}" type="datetimeFigureOut">
              <a:rPr lang="en-US" altLang="ru-RU"/>
              <a:pPr>
                <a:defRPr/>
              </a:pPr>
              <a:t>12/29/2020</a:t>
            </a:fld>
            <a:endParaRPr lang="en-US" altLang="ru-RU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9BF98FD7-99C2-4AF3-9784-3B04644D6B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4639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2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B2DF0-E883-440F-AA11-604F5A3479E8}" type="datetimeFigureOut">
              <a:rPr lang="ru-RU" altLang="ru-RU"/>
              <a:pPr>
                <a:defRPr/>
              </a:pPr>
              <a:t>29.12.2020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8097F-035D-48E4-89E8-33FA7E1B84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560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68018-92D2-4017-A239-BD98F9D05764}" type="datetimeFigureOut">
              <a:rPr lang="ru-RU" altLang="ru-RU"/>
              <a:pPr>
                <a:defRPr/>
              </a:pPr>
              <a:t>29.12.2020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ED360-070B-4606-A72E-C65D88252B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015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DBD9-89A2-45F7-846E-A508F0736C0A}" type="datetimeFigureOut">
              <a:rPr lang="ru-RU" altLang="ru-RU"/>
              <a:pPr>
                <a:defRPr/>
              </a:pPr>
              <a:t>29.12.2020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21773-05F1-4F2B-9182-D65F7623FA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759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CC38F-3B9B-4C45-A434-5F92FF852D95}" type="datetimeFigureOut">
              <a:rPr lang="ru-RU" altLang="ru-RU"/>
              <a:pPr>
                <a:defRPr/>
              </a:pPr>
              <a:t>29.12.2020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C9690-F02F-48B3-A583-EEC31BE5F4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930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72E40-C72A-4177-BCE4-E898819BDF49}" type="datetimeFigureOut">
              <a:rPr lang="ru-RU" altLang="ru-RU"/>
              <a:pPr>
                <a:defRPr/>
              </a:pPr>
              <a:t>29.12.2020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C24F6-9EF6-4C95-B217-524F1D408D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512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B5BB3-6911-4ABB-8737-B1066F897840}" type="datetimeFigureOut">
              <a:rPr lang="ru-RU" altLang="ru-RU"/>
              <a:pPr>
                <a:defRPr/>
              </a:pPr>
              <a:t>29.12.2020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D1A67-EEAB-49BF-B949-B619CCCA53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6656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5BDD1-32A8-420A-9551-FEE096C74471}" type="datetimeFigureOut">
              <a:rPr lang="ru-RU" altLang="ru-RU"/>
              <a:pPr>
                <a:defRPr/>
              </a:pPr>
              <a:t>29.12.2020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70956-B9F7-4F4A-97FB-E85ADB63EE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222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CDBEDEE-7B3A-41EB-9BF9-1C3EEB56DE3F}" type="datetimeFigureOut">
              <a:rPr lang="ru-RU" altLang="ru-RU"/>
              <a:pPr>
                <a:defRPr/>
              </a:pPr>
              <a:t>29.12.2020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F797F00-3E1A-4969-B55C-12983543F18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5" r:id="rId1"/>
    <p:sldLayoutId id="2147485096" r:id="rId2"/>
    <p:sldLayoutId id="2147485097" r:id="rId3"/>
    <p:sldLayoutId id="2147485098" r:id="rId4"/>
    <p:sldLayoutId id="2147485099" r:id="rId5"/>
    <p:sldLayoutId id="2147485100" r:id="rId6"/>
    <p:sldLayoutId id="2147485101" r:id="rId7"/>
    <p:sldLayoutId id="2147485102" r:id="rId8"/>
    <p:sldLayoutId id="2147485103" r:id="rId9"/>
    <p:sldLayoutId id="2147485104" r:id="rId10"/>
    <p:sldLayoutId id="2147485105" r:id="rId11"/>
    <p:sldLayoutId id="2147485117" r:id="rId12"/>
    <p:sldLayoutId id="2147485118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D070943-B9FC-4406-A378-9D90B59F7B80}" type="datetimeFigureOut">
              <a:rPr lang="ru-RU" altLang="ru-RU"/>
              <a:pPr>
                <a:defRPr/>
              </a:pPr>
              <a:t>29.12.2020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38D3DDA-0FFC-4D62-BAE6-7DC0F14517B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6" r:id="rId1"/>
    <p:sldLayoutId id="2147485107" r:id="rId2"/>
    <p:sldLayoutId id="2147485108" r:id="rId3"/>
    <p:sldLayoutId id="2147485109" r:id="rId4"/>
    <p:sldLayoutId id="2147485110" r:id="rId5"/>
    <p:sldLayoutId id="2147485111" r:id="rId6"/>
    <p:sldLayoutId id="2147485112" r:id="rId7"/>
    <p:sldLayoutId id="2147485113" r:id="rId8"/>
    <p:sldLayoutId id="2147485114" r:id="rId9"/>
    <p:sldLayoutId id="2147485115" r:id="rId10"/>
    <p:sldLayoutId id="2147485116" r:id="rId11"/>
    <p:sldLayoutId id="2147485119" r:id="rId12"/>
    <p:sldLayoutId id="2147485120" r:id="rId13"/>
    <p:sldLayoutId id="2147485121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7463" y="28575"/>
            <a:ext cx="12174537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538288" y="3251750"/>
            <a:ext cx="6708404" cy="138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marL="381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238"/>
              </a:spcBef>
              <a:spcAft>
                <a:spcPts val="0"/>
              </a:spcAft>
            </a:pPr>
            <a:r>
              <a:rPr lang="en-US" altLang="ru-RU" sz="44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Umumlashtiruvchi</a:t>
            </a:r>
            <a:r>
              <a:rPr lang="en-US" altLang="ru-RU" sz="44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br>
              <a:rPr lang="en-US" altLang="ru-RU" sz="44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en-US" altLang="ru-RU" sz="44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dars</a:t>
            </a:r>
            <a:endParaRPr lang="en-US" altLang="ru-RU" sz="44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622300" y="2544763"/>
            <a:ext cx="727075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7" name="object 6"/>
          <p:cNvSpPr/>
          <p:nvPr/>
        </p:nvSpPr>
        <p:spPr>
          <a:xfrm>
            <a:off x="661988" y="4341813"/>
            <a:ext cx="728662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22" name="object 2"/>
          <p:cNvSpPr txBox="1">
            <a:spLocks/>
          </p:cNvSpPr>
          <p:nvPr/>
        </p:nvSpPr>
        <p:spPr bwMode="auto">
          <a:xfrm>
            <a:off x="1993901" y="527050"/>
            <a:ext cx="7524750" cy="95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911" rIns="0" bIns="0">
            <a:spAutoFit/>
          </a:bodyPr>
          <a:lstStyle>
            <a:lvl1pPr marL="25400" defTabSz="193516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93516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93516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238"/>
              </a:spcBef>
            </a:pPr>
            <a:r>
              <a:rPr lang="en-US" altLang="ru-RU" sz="6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BIOLOGIYA</a:t>
            </a:r>
            <a:endParaRPr lang="uz-Cyrl-UZ" altLang="ru-RU" sz="6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object 11"/>
          <p:cNvSpPr>
            <a:spLocks noChangeArrowheads="1"/>
          </p:cNvSpPr>
          <p:nvPr/>
        </p:nvSpPr>
        <p:spPr bwMode="auto">
          <a:xfrm>
            <a:off x="1042988" y="584200"/>
            <a:ext cx="241300" cy="4968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1165225" y="896938"/>
            <a:ext cx="452438" cy="601662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5" name="object 13"/>
          <p:cNvSpPr>
            <a:spLocks noChangeArrowheads="1"/>
          </p:cNvSpPr>
          <p:nvPr/>
        </p:nvSpPr>
        <p:spPr bwMode="auto">
          <a:xfrm>
            <a:off x="1220788" y="1255713"/>
            <a:ext cx="339725" cy="1889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object 14"/>
          <p:cNvSpPr/>
          <p:nvPr/>
        </p:nvSpPr>
        <p:spPr>
          <a:xfrm>
            <a:off x="701675" y="896938"/>
            <a:ext cx="474663" cy="603250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7" name="object 15"/>
          <p:cNvSpPr>
            <a:spLocks noChangeArrowheads="1"/>
          </p:cNvSpPr>
          <p:nvPr/>
        </p:nvSpPr>
        <p:spPr bwMode="auto">
          <a:xfrm>
            <a:off x="755650" y="1179513"/>
            <a:ext cx="365125" cy="2651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9842500" y="526188"/>
            <a:ext cx="1865313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20" name="object 10"/>
          <p:cNvSpPr/>
          <p:nvPr/>
        </p:nvSpPr>
        <p:spPr>
          <a:xfrm>
            <a:off x="9842500" y="527050"/>
            <a:ext cx="1871663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30" name="object 12"/>
          <p:cNvSpPr txBox="1">
            <a:spLocks noChangeArrowheads="1"/>
          </p:cNvSpPr>
          <p:nvPr/>
        </p:nvSpPr>
        <p:spPr bwMode="auto">
          <a:xfrm>
            <a:off x="9947275" y="825500"/>
            <a:ext cx="16573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3552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263"/>
              </a:spcBef>
            </a:pPr>
            <a:r>
              <a:rPr lang="en-US" altLang="ru-RU" sz="3600" b="1" dirty="0">
                <a:solidFill>
                  <a:srgbClr val="FEFEFE"/>
                </a:solidFill>
                <a:latin typeface="Arial" charset="0"/>
                <a:cs typeface="Arial" charset="0"/>
              </a:rPr>
              <a:t>11-sinf</a:t>
            </a:r>
            <a:endParaRPr lang="ru-RU" altLang="ru-RU" sz="2800" dirty="0"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9188" y="4737494"/>
            <a:ext cx="1653906" cy="2085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3200" dirty="0" err="1"/>
              <a:t>Tropik</a:t>
            </a:r>
            <a:r>
              <a:rPr lang="en-US" sz="3200" dirty="0"/>
              <a:t> </a:t>
            </a:r>
            <a:r>
              <a:rPr lang="en-US" sz="3200" dirty="0" err="1"/>
              <a:t>adaptiv</a:t>
            </a:r>
            <a:r>
              <a:rPr lang="en-US" sz="3200" dirty="0"/>
              <a:t> tip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67054" y="1608216"/>
            <a:ext cx="6568745" cy="4062651"/>
          </a:xfrm>
        </p:spPr>
        <p:txBody>
          <a:bodyPr/>
          <a:lstStyle/>
          <a:p>
            <a:pPr marL="0" indent="531813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Mazkur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tip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ratsionida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mahsulotlari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o‘simliklardan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tayyorlangan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uglevodlarga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boy.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Belgilari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mushak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massasining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kamligi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oyoq-qo‘llarning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ajratish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ko‘krak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qafasi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torligi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bezlarining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xolesterin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miqdorining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kamligi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xarakterlanadi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4969" t="8854"/>
          <a:stretch/>
        </p:blipFill>
        <p:spPr>
          <a:xfrm>
            <a:off x="7179971" y="1608216"/>
            <a:ext cx="4645383" cy="401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10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3200" dirty="0"/>
              <a:t>Tog‘ </a:t>
            </a:r>
            <a:r>
              <a:rPr lang="en-US" sz="3200" dirty="0" err="1"/>
              <a:t>adaptiv</a:t>
            </a:r>
            <a:r>
              <a:rPr lang="en-US" sz="3200" dirty="0"/>
              <a:t> tipi</a:t>
            </a:r>
            <a:endParaRPr lang="ru-RU" sz="6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43540" y="1860039"/>
            <a:ext cx="7606660" cy="3960315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tipi –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kislorodning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gipoksiya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Xarakterli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almashinuvi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jadal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ko‘krak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qafasi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naysimon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suyaklar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eritrotsitlar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gemoglobin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/>
          <a:srcRect l="61268" t="22652" b="12089"/>
          <a:stretch/>
        </p:blipFill>
        <p:spPr>
          <a:xfrm>
            <a:off x="8188459" y="1919112"/>
            <a:ext cx="3576034" cy="338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31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3806"/>
            <a:ext cx="10972800" cy="1143000"/>
          </a:xfrm>
        </p:spPr>
        <p:txBody>
          <a:bodyPr/>
          <a:lstStyle/>
          <a:p>
            <a:r>
              <a:rPr lang="en-US" sz="3200" dirty="0"/>
              <a:t>Cho‘l-</a:t>
            </a:r>
            <a:r>
              <a:rPr lang="en-US" sz="3200" dirty="0" err="1"/>
              <a:t>sahro</a:t>
            </a:r>
            <a:r>
              <a:rPr lang="en-US" sz="3200" dirty="0"/>
              <a:t> </a:t>
            </a:r>
            <a:r>
              <a:rPr lang="en-US" sz="3200" dirty="0" err="1"/>
              <a:t>adaptiv</a:t>
            </a:r>
            <a:r>
              <a:rPr lang="en-US" sz="3200" dirty="0"/>
              <a:t> tipi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93644" y="1244710"/>
            <a:ext cx="11279256" cy="2701509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Cho‘l-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sahro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tipi –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radiatsiyasi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jazirama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kontinental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sharoitlarida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Xarakterli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issiqlik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ajratilishi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bezlari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suvni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iste’mol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yashovchi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ko‘pchilik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0" y="3702566"/>
            <a:ext cx="4409506" cy="287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17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800" dirty="0"/>
              <a:t>Biosfera </a:t>
            </a:r>
            <a:r>
              <a:rPr lang="en-US" sz="4800" dirty="0" err="1"/>
              <a:t>chegaralari</a:t>
            </a:r>
            <a:endParaRPr lang="ru-RU" sz="4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95656" y="1281621"/>
            <a:ext cx="6489344" cy="4917500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Biosfera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chegaralarga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chegaralar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ta’minlovchi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shart-sharoitlar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belgilanadi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ta’minlovchi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shart-sharoitlarga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yorug‘lik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yetarli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kislorod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karbonat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angidrid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mineral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mavjudligi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941" y="1884381"/>
            <a:ext cx="4772803" cy="308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55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dirty="0" smtClean="0"/>
              <a:t>Biosfera </a:t>
            </a:r>
            <a:r>
              <a:rPr lang="en-US" dirty="0" err="1" smtClean="0"/>
              <a:t>chegaralari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83335" y="1405713"/>
            <a:ext cx="6573860" cy="4613764"/>
          </a:xfrm>
        </p:spPr>
        <p:txBody>
          <a:bodyPr/>
          <a:lstStyle/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shart-sharoitlar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531813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sharining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uchta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qobig‘i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litosfera</a:t>
            </a:r>
            <a:endParaRPr lang="en-US" sz="28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gidrosfera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531813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tutashgan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joyda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yuzaga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072" y="1495995"/>
            <a:ext cx="4639077" cy="4639077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9182637" y="2574068"/>
            <a:ext cx="1171977" cy="28333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ҳаво</a:t>
            </a:r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359730" y="4575220"/>
            <a:ext cx="888642" cy="28333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сув</a:t>
            </a:r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0471278" y="4501166"/>
            <a:ext cx="1385871" cy="43144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тупроқ</a:t>
            </a:r>
            <a:endParaRPr lang="ru-RU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458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 smtClean="0"/>
              <a:t>Biosfera </a:t>
            </a:r>
            <a:r>
              <a:rPr lang="en-US" sz="4000" dirty="0" err="1" smtClean="0"/>
              <a:t>biomassasi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76518" y="1235477"/>
            <a:ext cx="11385282" cy="2920800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Biosferadagi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mikroorganizmlarning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massasi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sayyorasining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biologik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massasi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2423 milliard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tonnani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biomassalari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Sayyora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biomassasi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hisobida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531388"/>
              </p:ext>
            </p:extLst>
          </p:nvPr>
        </p:nvGraphicFramePr>
        <p:xfrm>
          <a:off x="1197912" y="4198581"/>
          <a:ext cx="10028887" cy="212293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214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4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76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76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49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9927">
                <a:tc rowSpan="3">
                  <a:txBody>
                    <a:bodyPr/>
                    <a:lstStyle/>
                    <a:p>
                      <a:pPr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673735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Organizmlar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729615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Tirik </a:t>
                      </a:r>
                      <a:r>
                        <a:rPr lang="ru-RU" sz="18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modda</a:t>
                      </a:r>
                      <a:r>
                        <a:rPr lang="ru-RU" sz="18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biomassasi</a:t>
                      </a:r>
                      <a:endParaRPr lang="ru-RU" sz="18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6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92125" marR="483235" algn="ctr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Qit’alar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8925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Dunyo okeani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6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4790" marR="21844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mlrd t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2085" marR="16637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mlrd t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83210" algn="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602">
                <a:tc>
                  <a:txBody>
                    <a:bodyPr/>
                    <a:lstStyle/>
                    <a:p>
                      <a:pPr marL="50165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Yashil o‘simliklar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4155" marR="21844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2565" marR="19685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99,2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2085" marR="16637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54000" algn="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602">
                <a:tc>
                  <a:txBody>
                    <a:bodyPr/>
                    <a:lstStyle/>
                    <a:p>
                      <a:pPr marL="50800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Hayvonlar va mikroorganizmlar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4790" marR="21844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2565" marR="196215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2085" marR="16637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9075" algn="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93,7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602">
                <a:tc>
                  <a:txBody>
                    <a:bodyPr/>
                    <a:lstStyle/>
                    <a:p>
                      <a:pPr marL="50165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Jami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4790" marR="218440"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2565" marR="196215"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2085" marR="166370" algn="ctr"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36220" algn="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2090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 err="1"/>
              <a:t>Quruqlik</a:t>
            </a:r>
            <a:r>
              <a:rPr lang="en-US" sz="4000" dirty="0"/>
              <a:t> </a:t>
            </a:r>
            <a:r>
              <a:rPr lang="en-US" sz="4000" dirty="0" err="1"/>
              <a:t>biomassasi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89397" y="1310425"/>
            <a:ext cx="11449748" cy="2954655"/>
          </a:xfrm>
        </p:spPr>
        <p:txBody>
          <a:bodyPr/>
          <a:lstStyle/>
          <a:p>
            <a:pPr marL="0" indent="531813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Qutblardan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borgan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sari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biomassasi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ortib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Shu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qatorda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Yo‘sinlar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lishayniklardan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tundra (500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tur)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ignabargli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bargli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navbatida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dashtlar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(2000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(3000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Tirik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biomassasi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to‘plangan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mahsuldor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jamoalari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8000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949" t="25207" b="13076"/>
          <a:stretch/>
        </p:blipFill>
        <p:spPr>
          <a:xfrm>
            <a:off x="4927600" y="4064923"/>
            <a:ext cx="6987218" cy="249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74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 err="1"/>
              <a:t>Dunyo</a:t>
            </a:r>
            <a:r>
              <a:rPr lang="en-US" sz="4000" dirty="0"/>
              <a:t> </a:t>
            </a:r>
            <a:r>
              <a:rPr lang="en-US" sz="4000" dirty="0" err="1"/>
              <a:t>okeani</a:t>
            </a:r>
            <a:r>
              <a:rPr lang="en-US" sz="4000" dirty="0"/>
              <a:t> </a:t>
            </a:r>
            <a:r>
              <a:rPr lang="en-US" sz="4000" dirty="0" err="1"/>
              <a:t>biomassasi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76518" y="1400577"/>
            <a:ext cx="6495782" cy="4698146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2/3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Okeanlarda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notekis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suvning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qatlamidagi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plankton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Quruqlikdagi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biomassasi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okeandagi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biomassasidan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ammo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mahsuldorligi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fitoplankton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zooplanktonning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jadal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sur’atlarda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ko‘payishiga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o‘sishiga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qisqa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sikliga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egaligi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771" y="1401293"/>
            <a:ext cx="4785910" cy="370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74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4000" dirty="0" err="1"/>
              <a:t>Tuproq</a:t>
            </a:r>
            <a:r>
              <a:rPr lang="en-US" sz="4000" dirty="0"/>
              <a:t> </a:t>
            </a:r>
            <a:r>
              <a:rPr lang="en-US" sz="4000" dirty="0" err="1"/>
              <a:t>biomassasi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63818" y="1605932"/>
            <a:ext cx="5802363" cy="3847207"/>
          </a:xfrm>
        </p:spPr>
        <p:txBody>
          <a:bodyPr/>
          <a:lstStyle/>
          <a:p>
            <a:pPr marL="0" indent="531813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nafaqat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o‘sishi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balki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xilma-xil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organizmlarga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biogeotsenoz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hamdir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531813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biomassasini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yashovchi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tirik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aynan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shular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shakllanishida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kasb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tuproqning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biotsenozlari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biotsenozlarni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ildizlari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mikroorganizmlar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chuvalchanglar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hasharotlar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lichinkalari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ko‘rsichqonlar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yumronqoziqlar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6914" y="306724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914" y="1359089"/>
            <a:ext cx="3077273" cy="17309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1245" y="1359089"/>
            <a:ext cx="2198356" cy="21704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914" y="3090055"/>
            <a:ext cx="2619375" cy="1924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0087" y="3595186"/>
            <a:ext cx="1994192" cy="20369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86" y="5208104"/>
            <a:ext cx="1469068" cy="122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79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ъект 1"/>
          <p:cNvSpPr>
            <a:spLocks noGrp="1"/>
          </p:cNvSpPr>
          <p:nvPr>
            <p:ph idx="1"/>
          </p:nvPr>
        </p:nvSpPr>
        <p:spPr>
          <a:xfrm>
            <a:off x="755650" y="1749425"/>
            <a:ext cx="10661650" cy="4525963"/>
          </a:xfrm>
        </p:spPr>
        <p:txBody>
          <a:bodyPr/>
          <a:lstStyle/>
          <a:p>
            <a:endParaRPr lang="en-US" altLang="ru-RU" dirty="0" smtClean="0"/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ru-RU" sz="3600" b="1" dirty="0" err="1" smtClean="0">
                <a:latin typeface="Arial" charset="0"/>
                <a:cs typeface="Arial" charset="0"/>
              </a:rPr>
              <a:t>Darslikdagi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barcha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mavzularni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qayta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takrorlab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o‘qing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va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tushunganlaringizni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daftaringizga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ru-RU" sz="3600" b="1" dirty="0" err="1" smtClean="0">
                <a:latin typeface="Arial" charset="0"/>
                <a:cs typeface="Arial" charset="0"/>
              </a:rPr>
              <a:t>yozib</a:t>
            </a:r>
            <a:r>
              <a:rPr lang="en-US" altLang="ru-RU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ru-RU" sz="3600" b="1" dirty="0" err="1" smtClean="0">
                <a:latin typeface="Arial" charset="0"/>
                <a:cs typeface="Arial" charset="0"/>
              </a:rPr>
              <a:t>oling</a:t>
            </a:r>
            <a:r>
              <a:rPr lang="en-US" altLang="ru-RU" sz="3600" b="1" smtClean="0">
                <a:latin typeface="Arial" charset="0"/>
                <a:cs typeface="Arial" charset="0"/>
              </a:rPr>
              <a:t>.</a:t>
            </a:r>
            <a:endParaRPr lang="en-US" altLang="ru-RU" sz="3600" dirty="0" smtClean="0">
              <a:latin typeface="Arial" charset="0"/>
              <a:cs typeface="Arial" charset="0"/>
            </a:endParaRPr>
          </a:p>
        </p:txBody>
      </p:sp>
      <p:sp>
        <p:nvSpPr>
          <p:cNvPr id="30723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13604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ru-RU" sz="4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Mustaqil</a:t>
            </a:r>
            <a:r>
              <a:rPr lang="en-US" altLang="ru-RU" sz="4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4400" b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bajarish</a:t>
            </a:r>
            <a:r>
              <a:rPr lang="en-US" altLang="ru-RU" sz="4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44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uchun</a:t>
            </a:r>
            <a:r>
              <a:rPr lang="en-US" altLang="ru-RU" sz="44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4400" b="1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topshiriq</a:t>
            </a:r>
            <a:endParaRPr lang="ru-RU" altLang="ru-RU" sz="4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072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213" y="4546600"/>
            <a:ext cx="1728787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en-US" dirty="0" err="1" smtClean="0"/>
              <a:t>Dars</a:t>
            </a:r>
            <a:r>
              <a:rPr lang="en-US" dirty="0" smtClean="0"/>
              <a:t> </a:t>
            </a:r>
            <a:r>
              <a:rPr lang="en-US" dirty="0" err="1" smtClean="0"/>
              <a:t>mazmuni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1346199" y="2009855"/>
            <a:ext cx="8737601" cy="2092881"/>
          </a:xfrm>
        </p:spPr>
        <p:txBody>
          <a:bodyPr/>
          <a:lstStyle/>
          <a:p>
            <a:pPr marL="622300" indent="-622300" algn="just">
              <a:buFont typeface="Wingdings" pitchFamily="2" charset="2"/>
              <a:buChar char="ü"/>
            </a:pPr>
            <a:r>
              <a:rPr lang="en-US" sz="4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ekologiyasi</a:t>
            </a:r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z-Cyrl-UZ" sz="4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2300" indent="-622300" algn="just">
              <a:buFont typeface="Wingdings" pitchFamily="2" charset="2"/>
              <a:buChar char="ü"/>
            </a:pPr>
            <a:r>
              <a:rPr lang="en-US" sz="4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</a:t>
            </a:r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chegaralari</a:t>
            </a:r>
            <a:endParaRPr lang="uz-Cyrl-UZ" sz="4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2300" indent="-622300" algn="just">
              <a:buFont typeface="Wingdings" pitchFamily="2" charset="2"/>
              <a:buChar char="ü"/>
            </a:pPr>
            <a:r>
              <a:rPr lang="en-US" sz="4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Biosfera</a:t>
            </a:r>
            <a:r>
              <a:rPr lang="en-US" sz="4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biomassasi</a:t>
            </a:r>
            <a:endParaRPr lang="ru-RU" sz="4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973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-16459"/>
            <a:ext cx="10972800" cy="1143000"/>
          </a:xfrm>
        </p:spPr>
        <p:txBody>
          <a:bodyPr/>
          <a:lstStyle/>
          <a:p>
            <a:r>
              <a:rPr lang="en-US" dirty="0" smtClean="0"/>
              <a:t>Inson </a:t>
            </a:r>
            <a:r>
              <a:rPr lang="en-US" dirty="0" err="1" smtClean="0"/>
              <a:t>ekologiyasi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74562" y="1426002"/>
            <a:ext cx="11298338" cy="1809726"/>
          </a:xfrm>
        </p:spPr>
        <p:txBody>
          <a:bodyPr/>
          <a:lstStyle/>
          <a:p>
            <a:pPr marL="0" indent="355600" algn="just">
              <a:buNone/>
            </a:pP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hayotini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tabiatsiz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omillarisiz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tasavvur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bo‘lmaydi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355600" algn="just">
              <a:buNone/>
            </a:pP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o‘rtasida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doimo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almashinuvi</a:t>
            </a:r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ru-RU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981" y="3415517"/>
            <a:ext cx="7455834" cy="291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69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-16459"/>
            <a:ext cx="10972800" cy="1143000"/>
          </a:xfrm>
        </p:spPr>
        <p:txBody>
          <a:bodyPr/>
          <a:lstStyle/>
          <a:p>
            <a:r>
              <a:rPr lang="en-US" dirty="0"/>
              <a:t>Inson </a:t>
            </a:r>
            <a:r>
              <a:rPr lang="en-US" dirty="0" err="1"/>
              <a:t>ekologiyasi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85674" y="1297213"/>
            <a:ext cx="11614405" cy="861774"/>
          </a:xfrm>
        </p:spPr>
        <p:txBody>
          <a:bodyPr/>
          <a:lstStyle/>
          <a:p>
            <a:pPr marL="0" indent="355600" algn="just">
              <a:buNone/>
            </a:pP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1920-yillarda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o‘rtasidagi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munosabatlarni</a:t>
            </a:r>
            <a:r>
              <a:rPr lang="uz-Cyrl-UZ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o‘rganuvchi</a:t>
            </a:r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ekologiyasi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antropoekologiya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fani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bo‘ldi</a:t>
            </a:r>
            <a:r>
              <a:rPr lang="uz-Cyrl-UZ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728" y="2534633"/>
            <a:ext cx="7154930" cy="402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52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-16459"/>
            <a:ext cx="10972800" cy="1143000"/>
          </a:xfrm>
        </p:spPr>
        <p:txBody>
          <a:bodyPr/>
          <a:lstStyle/>
          <a:p>
            <a:r>
              <a:rPr lang="en-US" dirty="0"/>
              <a:t>Inson </a:t>
            </a:r>
            <a:r>
              <a:rPr lang="en-US" dirty="0" err="1"/>
              <a:t>ekologiyasi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48804" y="1322971"/>
            <a:ext cx="10987635" cy="861774"/>
          </a:xfrm>
        </p:spPr>
        <p:txBody>
          <a:bodyPr/>
          <a:lstStyle/>
          <a:p>
            <a:pPr marL="0" indent="355600" algn="ctr">
              <a:buNone/>
            </a:pP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ekologiyasi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fani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antropoekologik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sistemalarning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chiqishi</a:t>
            </a:r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yashashi</a:t>
            </a:r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qonuniyatlarini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o‘rganadi</a:t>
            </a:r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507" y="3123663"/>
            <a:ext cx="4876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8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3600" dirty="0"/>
              <a:t>Insonning </a:t>
            </a:r>
            <a:r>
              <a:rPr lang="en-US" sz="3600" dirty="0" err="1"/>
              <a:t>ekologik</a:t>
            </a:r>
            <a:r>
              <a:rPr lang="en-US" sz="3600" dirty="0"/>
              <a:t> </a:t>
            </a:r>
            <a:r>
              <a:rPr lang="en-US" sz="3600" dirty="0" err="1"/>
              <a:t>omil</a:t>
            </a:r>
            <a:r>
              <a:rPr lang="en-US" sz="3600" dirty="0"/>
              <a:t> </a:t>
            </a:r>
            <a:r>
              <a:rPr lang="en-US" sz="3600" dirty="0" err="1"/>
              <a:t>sifatida</a:t>
            </a:r>
            <a:r>
              <a:rPr lang="en-US" sz="3600" dirty="0"/>
              <a:t> </a:t>
            </a:r>
            <a:r>
              <a:rPr lang="en-US" sz="3600" dirty="0" err="1"/>
              <a:t>o‘ziga</a:t>
            </a:r>
            <a:r>
              <a:rPr lang="en-US" sz="3600" dirty="0"/>
              <a:t> </a:t>
            </a:r>
            <a:r>
              <a:rPr lang="en-US" sz="3600" dirty="0" err="1"/>
              <a:t>xosligi</a:t>
            </a:r>
            <a:r>
              <a:rPr lang="en-US" sz="3600" dirty="0"/>
              <a:t> 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162834" y="1143000"/>
            <a:ext cx="11050875" cy="461665"/>
          </a:xfrm>
        </p:spPr>
        <p:txBody>
          <a:bodyPr/>
          <a:lstStyle/>
          <a:p>
            <a:pPr marL="0" indent="531813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Insonning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ekologik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xosligi</a:t>
            </a:r>
            <a:r>
              <a:rPr lang="uz-Cyrl-UZ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quyidagilardan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2580" y="1601572"/>
            <a:ext cx="10792495" cy="13575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Inson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tabiatga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maqsadli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ongli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ko‘rsatadi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Tabiatni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ehtiyojlariga</a:t>
            </a:r>
            <a:r>
              <a:rPr lang="uz-Cyrl-UZ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moslashtiradi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ustidan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hukmronlik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insonning</a:t>
            </a:r>
            <a:r>
              <a:rPr lang="uz-Cyrl-UZ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imkoniyatlari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kengaydi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sayyoraning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ekologik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bo‘shliqlarini</a:t>
            </a:r>
            <a:r>
              <a:rPr lang="uz-Cyrl-UZ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qudratiga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2578" y="3086100"/>
            <a:ext cx="10792495" cy="17907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biologik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cheklangan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energetik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resursga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uz-Cyrl-UZ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tabiatga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etish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imkoniyati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sezilarli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Inson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tabiatga</a:t>
            </a:r>
            <a:r>
              <a:rPr lang="uz-Cyrl-UZ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Yashil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energiyasidan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foydalansa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uz-Cyrl-UZ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o‘zidan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avvalgi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darajasining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moddalari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energiyasidan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foydalanadi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manbalarini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termoyadro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reaksiyalari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yaratadi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foydalanadi</a:t>
            </a:r>
            <a:r>
              <a:rPr lang="en-US" sz="2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99752" y="5146909"/>
            <a:ext cx="10792495" cy="10596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Insonning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ekologik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xosligi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uz-Cyrl-UZ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ijodiy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xarakterda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ekanligidir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Inson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sun’iy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olishi</a:t>
            </a:r>
            <a:r>
              <a:rPr lang="uz-Cyrl-UZ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ekologik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omillardan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ajratib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17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-16459"/>
            <a:ext cx="10972800" cy="1143000"/>
          </a:xfrm>
        </p:spPr>
        <p:txBody>
          <a:bodyPr/>
          <a:lstStyle/>
          <a:p>
            <a:r>
              <a:rPr lang="en-US" sz="4000" dirty="0"/>
              <a:t>Insonlarning </a:t>
            </a:r>
            <a:r>
              <a:rPr lang="en-US" sz="4000" dirty="0" err="1"/>
              <a:t>ekologik</a:t>
            </a:r>
            <a:r>
              <a:rPr lang="en-US" sz="4000" dirty="0"/>
              <a:t> </a:t>
            </a:r>
            <a:r>
              <a:rPr lang="en-US" sz="4000" dirty="0" err="1"/>
              <a:t>muhitga</a:t>
            </a:r>
            <a:r>
              <a:rPr lang="en-US" sz="4000" dirty="0"/>
              <a:t> </a:t>
            </a:r>
            <a:r>
              <a:rPr lang="en-US" sz="4000" dirty="0" err="1"/>
              <a:t>moslanishlari</a:t>
            </a:r>
            <a:endParaRPr lang="ru-RU" sz="4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474562" y="1426002"/>
            <a:ext cx="11107840" cy="1698927"/>
          </a:xfrm>
        </p:spPr>
        <p:txBody>
          <a:bodyPr/>
          <a:lstStyle/>
          <a:p>
            <a:pPr marL="0" indent="355600" algn="ctr">
              <a:buNone/>
            </a:pP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sun’iy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omillari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insonga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doimo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ko‘rsatadi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Sayyoraning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5600" algn="ctr">
              <a:buNone/>
            </a:pP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joylarida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insonga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omillar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ko‘rsatadi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Inson </a:t>
            </a: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rivojlanishi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5600" algn="ctr">
              <a:buNone/>
            </a:pP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kurrasi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aholisining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ekologik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moslashuvi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insonlarning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5600" algn="ctr">
              <a:buNone/>
            </a:pP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moslashgan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tiplari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chiqqan</a:t>
            </a:r>
            <a:r>
              <a:rPr lang="ru-R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500" y="3231993"/>
            <a:ext cx="7455834" cy="291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4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6000" dirty="0" err="1"/>
              <a:t>Adaptiv</a:t>
            </a:r>
            <a:r>
              <a:rPr lang="en-US" sz="6000" dirty="0"/>
              <a:t> tip</a:t>
            </a:r>
            <a:endParaRPr lang="ru-RU" sz="6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96214" y="1815738"/>
            <a:ext cx="7463485" cy="4179606"/>
          </a:xfrm>
        </p:spPr>
        <p:txBody>
          <a:bodyPr/>
          <a:lstStyle/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tip –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sharoitiga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moslanishni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ta’minlovchi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morfologik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fiziologik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biokimyoviy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belgilar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majmuasining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rivojlanishini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belgilovchi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normasidir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Reaksiya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normasi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qancha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moslanishlar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shuncha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531813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moslanishlar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o‘zgaruvchanlikka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8627" t="15141" r="3344" b="13967"/>
          <a:stretch/>
        </p:blipFill>
        <p:spPr>
          <a:xfrm>
            <a:off x="8088271" y="1823502"/>
            <a:ext cx="3414351" cy="358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2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1" y="0"/>
            <a:ext cx="10972800" cy="1143000"/>
          </a:xfrm>
        </p:spPr>
        <p:txBody>
          <a:bodyPr/>
          <a:lstStyle/>
          <a:p>
            <a:r>
              <a:rPr lang="en-US" sz="3200" dirty="0" err="1"/>
              <a:t>Arktik</a:t>
            </a:r>
            <a:r>
              <a:rPr lang="en-US" sz="3200" dirty="0"/>
              <a:t> </a:t>
            </a:r>
            <a:r>
              <a:rPr lang="en-US" sz="3200" dirty="0" err="1"/>
              <a:t>adaptiv</a:t>
            </a:r>
            <a:r>
              <a:rPr lang="en-US" sz="3200" dirty="0"/>
              <a:t> tip</a:t>
            </a: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07662" y="1327308"/>
            <a:ext cx="8010837" cy="4431983"/>
          </a:xfrm>
        </p:spPr>
        <p:txBody>
          <a:bodyPr/>
          <a:lstStyle/>
          <a:p>
            <a:pPr marL="0" indent="531813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mahsulotlari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oziqlanish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Arktika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xalqlari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tarkibidagi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vitaminini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iste’mol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moslanish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531813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Arktik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xarakterli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belgilariga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suyakmuskul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sistemasining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rivojlanganligi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ko‘krak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qafasining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kengligi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almashinuvining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jadalligi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qonda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lipid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gemoglobin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xolesterin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miqdorining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ko‘pligi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lipidlarning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oksidlanishi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almashinuvining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kuchliligi</a:t>
            </a: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termoregulatsiyaning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rivojlanganligi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4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51319" t="21714" r="2466" b="12559"/>
          <a:stretch/>
        </p:blipFill>
        <p:spPr>
          <a:xfrm>
            <a:off x="8430831" y="2202858"/>
            <a:ext cx="3527021" cy="282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219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9a0ba26529122037c01e934afd8113bfad9eb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4726</TotalTime>
  <Words>919</Words>
  <Application>Microsoft Office PowerPoint</Application>
  <PresentationFormat>Широкоэкранный</PresentationFormat>
  <Paragraphs>104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Times New Roman</vt:lpstr>
      <vt:lpstr>Tw Cen MT</vt:lpstr>
      <vt:lpstr>Wingdings</vt:lpstr>
      <vt:lpstr>Тема Office</vt:lpstr>
      <vt:lpstr>1_Тема Office</vt:lpstr>
      <vt:lpstr>Презентация PowerPoint</vt:lpstr>
      <vt:lpstr>Dars mazmuni </vt:lpstr>
      <vt:lpstr>Inson ekologiyasi</vt:lpstr>
      <vt:lpstr>Inson ekologiyasi</vt:lpstr>
      <vt:lpstr>Inson ekologiyasi</vt:lpstr>
      <vt:lpstr>Insonning ekologik omil sifatida o‘ziga xosligi </vt:lpstr>
      <vt:lpstr>Insonlarning ekologik muhitga moslanishlari</vt:lpstr>
      <vt:lpstr>Adaptiv tip</vt:lpstr>
      <vt:lpstr>Arktik adaptiv tip</vt:lpstr>
      <vt:lpstr>Tropik adaptiv tip</vt:lpstr>
      <vt:lpstr>Tog‘ adaptiv tipi</vt:lpstr>
      <vt:lpstr>Cho‘l-sahro adaptiv tipi</vt:lpstr>
      <vt:lpstr>Biosfera chegaralari</vt:lpstr>
      <vt:lpstr>Biosfera chegaralari</vt:lpstr>
      <vt:lpstr>Biosfera biomassasi</vt:lpstr>
      <vt:lpstr>Quruqlik biomassasi</vt:lpstr>
      <vt:lpstr>Dunyo okeani biomassasi</vt:lpstr>
      <vt:lpstr>Tuproq biomassasi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863</cp:revision>
  <dcterms:created xsi:type="dcterms:W3CDTF">2020-05-11T10:31:43Z</dcterms:created>
  <dcterms:modified xsi:type="dcterms:W3CDTF">2020-12-29T11:18:19Z</dcterms:modified>
</cp:coreProperties>
</file>