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65" r:id="rId4"/>
    <p:sldId id="271" r:id="rId5"/>
    <p:sldId id="267" r:id="rId6"/>
    <p:sldId id="273" r:id="rId7"/>
    <p:sldId id="274" r:id="rId8"/>
    <p:sldId id="275" r:id="rId9"/>
    <p:sldId id="276" r:id="rId10"/>
    <p:sldId id="278" r:id="rId11"/>
    <p:sldId id="279" r:id="rId12"/>
    <p:sldId id="281" r:id="rId13"/>
    <p:sldId id="287" r:id="rId14"/>
    <p:sldId id="288" r:id="rId15"/>
    <p:sldId id="280" r:id="rId16"/>
    <p:sldId id="269" r:id="rId17"/>
    <p:sldId id="266" r:id="rId18"/>
    <p:sldId id="282" r:id="rId19"/>
    <p:sldId id="262" r:id="rId20"/>
    <p:sldId id="285" r:id="rId21"/>
    <p:sldId id="286" r:id="rId22"/>
    <p:sldId id="28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D6E7D-B326-4993-B69C-9AFA1C5BF96F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3C0B7C-1F71-4E32-B7FC-D66AF599A410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705624F-24BD-4FD1-A3C7-1530254870D2}" type="parTrans" cxnId="{EA9171B8-03B2-4B99-9639-46EE771E055A}">
      <dgm:prSet/>
      <dgm:spPr/>
      <dgm:t>
        <a:bodyPr/>
        <a:lstStyle/>
        <a:p>
          <a:endParaRPr lang="ru-RU"/>
        </a:p>
      </dgm:t>
    </dgm:pt>
    <dgm:pt modelId="{A9558C29-8676-41F9-B664-FEE6B3635049}" type="sibTrans" cxnId="{EA9171B8-03B2-4B99-9639-46EE771E055A}">
      <dgm:prSet/>
      <dgm:spPr/>
      <dgm:t>
        <a:bodyPr/>
        <a:lstStyle/>
        <a:p>
          <a:endParaRPr lang="ru-RU"/>
        </a:p>
      </dgm:t>
    </dgm:pt>
    <dgm:pt modelId="{E4A7F104-563F-4CEF-BEF0-5C9E06846CBC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с придаточными места,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5BAA7-AF0A-488E-8182-51105959A806}" type="parTrans" cxnId="{6C296316-1F6B-4DBB-9D69-6DC8997B2ACE}">
      <dgm:prSet/>
      <dgm:spPr/>
      <dgm:t>
        <a:bodyPr/>
        <a:lstStyle/>
        <a:p>
          <a:endParaRPr lang="ru-RU"/>
        </a:p>
      </dgm:t>
    </dgm:pt>
    <dgm:pt modelId="{9FA9F834-02A7-4993-8045-AFB708CBAD57}" type="sibTrans" cxnId="{6C296316-1F6B-4DBB-9D69-6DC8997B2ACE}">
      <dgm:prSet/>
      <dgm:spPr/>
      <dgm:t>
        <a:bodyPr/>
        <a:lstStyle/>
        <a:p>
          <a:endParaRPr lang="ru-RU"/>
        </a:p>
      </dgm:t>
    </dgm:pt>
    <dgm:pt modelId="{D97BF2C5-FB17-4B76-A402-D8BEAAD05F1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A343B55A-28FE-49E5-8BEF-6F1CA1531B20}" type="parTrans" cxnId="{2A941FB6-2B04-4B59-983B-2011898B51E7}">
      <dgm:prSet/>
      <dgm:spPr/>
      <dgm:t>
        <a:bodyPr/>
        <a:lstStyle/>
        <a:p>
          <a:endParaRPr lang="ru-RU"/>
        </a:p>
      </dgm:t>
    </dgm:pt>
    <dgm:pt modelId="{F9D69583-EB1E-46FA-AC0C-21D343351E50}" type="sibTrans" cxnId="{2A941FB6-2B04-4B59-983B-2011898B51E7}">
      <dgm:prSet/>
      <dgm:spPr/>
      <dgm:t>
        <a:bodyPr/>
        <a:lstStyle/>
        <a:p>
          <a:endParaRPr lang="ru-RU"/>
        </a:p>
      </dgm:t>
    </dgm:pt>
    <dgm:pt modelId="{474E01CD-F9F2-47D5-9D2D-F4C63AEB8F65}">
      <dgm:prSet phldrT="[Текст]"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союзные слова. 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97AF1-CFF0-415D-A907-C77738259D09}" type="parTrans" cxnId="{8A083C41-2A6F-48DC-B23F-85F910F31B96}">
      <dgm:prSet/>
      <dgm:spPr/>
      <dgm:t>
        <a:bodyPr/>
        <a:lstStyle/>
        <a:p>
          <a:endParaRPr lang="ru-RU"/>
        </a:p>
      </dgm:t>
    </dgm:pt>
    <dgm:pt modelId="{63736EB9-707C-4A47-B8A0-B1729CB5A782}" type="sibTrans" cxnId="{8A083C41-2A6F-48DC-B23F-85F910F31B96}">
      <dgm:prSet/>
      <dgm:spPr/>
      <dgm:t>
        <a:bodyPr/>
        <a:lstStyle/>
        <a:p>
          <a:endParaRPr lang="ru-RU"/>
        </a:p>
      </dgm:t>
    </dgm:pt>
    <dgm:pt modelId="{A7476718-B393-492D-A8E5-A3720C315562}">
      <dgm:prSet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76F2D61-F732-4402-839A-A0A891F48F7D}" type="parTrans" cxnId="{A0428876-25B9-46E6-993C-2EBF8A4C3BD1}">
      <dgm:prSet/>
      <dgm:spPr/>
      <dgm:t>
        <a:bodyPr/>
        <a:lstStyle/>
        <a:p>
          <a:endParaRPr lang="ru-RU"/>
        </a:p>
      </dgm:t>
    </dgm:pt>
    <dgm:pt modelId="{F945F620-8C9C-42F4-B736-9816DD8B3341}" type="sibTrans" cxnId="{A0428876-25B9-46E6-993C-2EBF8A4C3BD1}">
      <dgm:prSet/>
      <dgm:spPr/>
      <dgm:t>
        <a:bodyPr/>
        <a:lstStyle/>
        <a:p>
          <a:endParaRPr lang="ru-RU"/>
        </a:p>
      </dgm:t>
    </dgm:pt>
    <dgm:pt modelId="{6BEDC9AA-044B-4694-8FA0-8107459DC424}">
      <dgm:prSet/>
      <dgm:spPr/>
      <dgm:t>
        <a:bodyPr/>
        <a:lstStyle/>
        <a:p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b="1" i="1" dirty="0" smtClean="0">
              <a:latin typeface="Arial" panose="020B0604020202020204" pitchFamily="34" charset="0"/>
              <a:cs typeface="Arial" panose="020B0604020202020204" pitchFamily="34" charset="0"/>
            </a:rPr>
            <a:t>где, откуда, куда</a:t>
          </a:r>
          <a:r>
            <a:rPr lang="ru-RU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38031A-9ABE-4733-8E72-3039D4FCDAF4}" type="parTrans" cxnId="{D4DBD730-D31B-40FD-8773-C559F5B69A8B}">
      <dgm:prSet/>
      <dgm:spPr/>
      <dgm:t>
        <a:bodyPr/>
        <a:lstStyle/>
        <a:p>
          <a:endParaRPr lang="ru-RU"/>
        </a:p>
      </dgm:t>
    </dgm:pt>
    <dgm:pt modelId="{F703A0FF-963B-42BD-8498-02A9F7CC2127}" type="sibTrans" cxnId="{D4DBD730-D31B-40FD-8773-C559F5B69A8B}">
      <dgm:prSet/>
      <dgm:spPr/>
      <dgm:t>
        <a:bodyPr/>
        <a:lstStyle/>
        <a:p>
          <a:endParaRPr lang="ru-RU"/>
        </a:p>
      </dgm:t>
    </dgm:pt>
    <dgm:pt modelId="{50D2D7DE-5A40-4F1C-9143-D112BE76AF74}" type="pres">
      <dgm:prSet presAssocID="{331D6E7D-B326-4993-B69C-9AFA1C5BF9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9A0064-2DE8-41EA-992F-1C7D4E5341D1}" type="pres">
      <dgm:prSet presAssocID="{A03C0B7C-1F71-4E32-B7FC-D66AF599A410}" presName="composite" presStyleCnt="0"/>
      <dgm:spPr/>
    </dgm:pt>
    <dgm:pt modelId="{9DEB7F40-556C-4390-B584-65C54E6AC046}" type="pres">
      <dgm:prSet presAssocID="{A03C0B7C-1F71-4E32-B7FC-D66AF599A4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CFA49-E099-49ED-B7B0-03C9F59B92DE}" type="pres">
      <dgm:prSet presAssocID="{A03C0B7C-1F71-4E32-B7FC-D66AF599A4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3717B-52BC-4D5E-ACD2-FC8FAA5AB549}" type="pres">
      <dgm:prSet presAssocID="{A9558C29-8676-41F9-B664-FEE6B3635049}" presName="sp" presStyleCnt="0"/>
      <dgm:spPr/>
    </dgm:pt>
    <dgm:pt modelId="{39A95DF5-04B0-43BD-9771-A90E5FE350DF}" type="pres">
      <dgm:prSet presAssocID="{A7476718-B393-492D-A8E5-A3720C315562}" presName="composite" presStyleCnt="0"/>
      <dgm:spPr/>
    </dgm:pt>
    <dgm:pt modelId="{420A8239-7AED-4AB0-908E-6E272669F6A9}" type="pres">
      <dgm:prSet presAssocID="{A7476718-B393-492D-A8E5-A3720C31556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5056B-CD9B-4059-AB9C-86B8C49B6E62}" type="pres">
      <dgm:prSet presAssocID="{A7476718-B393-492D-A8E5-A3720C31556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E8A2F-67BE-4A33-8B04-C257AA172DDE}" type="pres">
      <dgm:prSet presAssocID="{F945F620-8C9C-42F4-B736-9816DD8B3341}" presName="sp" presStyleCnt="0"/>
      <dgm:spPr/>
    </dgm:pt>
    <dgm:pt modelId="{F20D8B40-1DAF-4661-A31A-B5FF80B024BB}" type="pres">
      <dgm:prSet presAssocID="{D97BF2C5-FB17-4B76-A402-D8BEAAD05F1E}" presName="composite" presStyleCnt="0"/>
      <dgm:spPr/>
    </dgm:pt>
    <dgm:pt modelId="{AE15F480-BDEE-418D-B930-0549AD3EECB1}" type="pres">
      <dgm:prSet presAssocID="{D97BF2C5-FB17-4B76-A402-D8BEAAD05F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A82AB5-47EE-4BD1-87CB-05D65D7584D0}" type="pres">
      <dgm:prSet presAssocID="{D97BF2C5-FB17-4B76-A402-D8BEAAD05F1E}" presName="descendantText" presStyleLbl="alignAcc1" presStyleIdx="2" presStyleCnt="3" custLinFactNeighborX="1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DBD730-D31B-40FD-8773-C559F5B69A8B}" srcId="{A7476718-B393-492D-A8E5-A3720C315562}" destId="{6BEDC9AA-044B-4694-8FA0-8107459DC424}" srcOrd="0" destOrd="0" parTransId="{3B38031A-9ABE-4733-8E72-3039D4FCDAF4}" sibTransId="{F703A0FF-963B-42BD-8498-02A9F7CC2127}"/>
    <dgm:cxn modelId="{8A083C41-2A6F-48DC-B23F-85F910F31B96}" srcId="{D97BF2C5-FB17-4B76-A402-D8BEAAD05F1E}" destId="{474E01CD-F9F2-47D5-9D2D-F4C63AEB8F65}" srcOrd="0" destOrd="0" parTransId="{27197AF1-CFF0-415D-A907-C77738259D09}" sibTransId="{63736EB9-707C-4A47-B8A0-B1729CB5A782}"/>
    <dgm:cxn modelId="{A0428876-25B9-46E6-993C-2EBF8A4C3BD1}" srcId="{331D6E7D-B326-4993-B69C-9AFA1C5BF96F}" destId="{A7476718-B393-492D-A8E5-A3720C315562}" srcOrd="1" destOrd="0" parTransId="{676F2D61-F732-4402-839A-A0A891F48F7D}" sibTransId="{F945F620-8C9C-42F4-B736-9816DD8B3341}"/>
    <dgm:cxn modelId="{EA9171B8-03B2-4B99-9639-46EE771E055A}" srcId="{331D6E7D-B326-4993-B69C-9AFA1C5BF96F}" destId="{A03C0B7C-1F71-4E32-B7FC-D66AF599A410}" srcOrd="0" destOrd="0" parTransId="{A705624F-24BD-4FD1-A3C7-1530254870D2}" sibTransId="{A9558C29-8676-41F9-B664-FEE6B3635049}"/>
    <dgm:cxn modelId="{10F163A0-6DBA-4925-AE09-6A6D579D0921}" type="presOf" srcId="{E4A7F104-563F-4CEF-BEF0-5C9E06846CBC}" destId="{1EECFA49-E099-49ED-B7B0-03C9F59B92DE}" srcOrd="0" destOrd="0" presId="urn:microsoft.com/office/officeart/2005/8/layout/chevron2"/>
    <dgm:cxn modelId="{A1218D4E-8961-4016-8A96-7B2A7363AEE5}" type="presOf" srcId="{474E01CD-F9F2-47D5-9D2D-F4C63AEB8F65}" destId="{B1A82AB5-47EE-4BD1-87CB-05D65D7584D0}" srcOrd="0" destOrd="0" presId="urn:microsoft.com/office/officeart/2005/8/layout/chevron2"/>
    <dgm:cxn modelId="{793466C5-0F7E-4132-B17D-A3C6E8A8AF65}" type="presOf" srcId="{D97BF2C5-FB17-4B76-A402-D8BEAAD05F1E}" destId="{AE15F480-BDEE-418D-B930-0549AD3EECB1}" srcOrd="0" destOrd="0" presId="urn:microsoft.com/office/officeart/2005/8/layout/chevron2"/>
    <dgm:cxn modelId="{2A941FB6-2B04-4B59-983B-2011898B51E7}" srcId="{331D6E7D-B326-4993-B69C-9AFA1C5BF96F}" destId="{D97BF2C5-FB17-4B76-A402-D8BEAAD05F1E}" srcOrd="2" destOrd="0" parTransId="{A343B55A-28FE-49E5-8BEF-6F1CA1531B20}" sibTransId="{F9D69583-EB1E-46FA-AC0C-21D343351E50}"/>
    <dgm:cxn modelId="{2F73F5D3-5E2E-40BB-B7EE-C316C13C3867}" type="presOf" srcId="{6BEDC9AA-044B-4694-8FA0-8107459DC424}" destId="{8045056B-CD9B-4059-AB9C-86B8C49B6E62}" srcOrd="0" destOrd="0" presId="urn:microsoft.com/office/officeart/2005/8/layout/chevron2"/>
    <dgm:cxn modelId="{CF48A77A-DC81-4D64-B26F-8BE0BF6035F0}" type="presOf" srcId="{331D6E7D-B326-4993-B69C-9AFA1C5BF96F}" destId="{50D2D7DE-5A40-4F1C-9143-D112BE76AF74}" srcOrd="0" destOrd="0" presId="urn:microsoft.com/office/officeart/2005/8/layout/chevron2"/>
    <dgm:cxn modelId="{6C296316-1F6B-4DBB-9D69-6DC8997B2ACE}" srcId="{A03C0B7C-1F71-4E32-B7FC-D66AF599A410}" destId="{E4A7F104-563F-4CEF-BEF0-5C9E06846CBC}" srcOrd="0" destOrd="0" parTransId="{4445BAA7-AF0A-488E-8182-51105959A806}" sibTransId="{9FA9F834-02A7-4993-8045-AFB708CBAD57}"/>
    <dgm:cxn modelId="{13D2809C-B367-49EB-AAD0-145C1309A5EF}" type="presOf" srcId="{A03C0B7C-1F71-4E32-B7FC-D66AF599A410}" destId="{9DEB7F40-556C-4390-B584-65C54E6AC046}" srcOrd="0" destOrd="0" presId="urn:microsoft.com/office/officeart/2005/8/layout/chevron2"/>
    <dgm:cxn modelId="{6BE76FE8-5313-4441-8080-4D7402FF7C30}" type="presOf" srcId="{A7476718-B393-492D-A8E5-A3720C315562}" destId="{420A8239-7AED-4AB0-908E-6E272669F6A9}" srcOrd="0" destOrd="0" presId="urn:microsoft.com/office/officeart/2005/8/layout/chevron2"/>
    <dgm:cxn modelId="{3EE03914-F633-4813-9A01-358E214676CE}" type="presParOf" srcId="{50D2D7DE-5A40-4F1C-9143-D112BE76AF74}" destId="{8D9A0064-2DE8-41EA-992F-1C7D4E5341D1}" srcOrd="0" destOrd="0" presId="urn:microsoft.com/office/officeart/2005/8/layout/chevron2"/>
    <dgm:cxn modelId="{490214C5-7836-4CF5-92B4-7552A355887F}" type="presParOf" srcId="{8D9A0064-2DE8-41EA-992F-1C7D4E5341D1}" destId="{9DEB7F40-556C-4390-B584-65C54E6AC046}" srcOrd="0" destOrd="0" presId="urn:microsoft.com/office/officeart/2005/8/layout/chevron2"/>
    <dgm:cxn modelId="{F29D6EF9-F802-4335-BD3C-EA2797C04E04}" type="presParOf" srcId="{8D9A0064-2DE8-41EA-992F-1C7D4E5341D1}" destId="{1EECFA49-E099-49ED-B7B0-03C9F59B92DE}" srcOrd="1" destOrd="0" presId="urn:microsoft.com/office/officeart/2005/8/layout/chevron2"/>
    <dgm:cxn modelId="{FA2A7E71-F36A-41B7-A49F-14481FC85F24}" type="presParOf" srcId="{50D2D7DE-5A40-4F1C-9143-D112BE76AF74}" destId="{F423717B-52BC-4D5E-ACD2-FC8FAA5AB549}" srcOrd="1" destOrd="0" presId="urn:microsoft.com/office/officeart/2005/8/layout/chevron2"/>
    <dgm:cxn modelId="{64A1BF22-7CB5-4469-B945-BEF4B24B0E14}" type="presParOf" srcId="{50D2D7DE-5A40-4F1C-9143-D112BE76AF74}" destId="{39A95DF5-04B0-43BD-9771-A90E5FE350DF}" srcOrd="2" destOrd="0" presId="urn:microsoft.com/office/officeart/2005/8/layout/chevron2"/>
    <dgm:cxn modelId="{DB334117-00CC-4BBD-B251-4E5934A0FA11}" type="presParOf" srcId="{39A95DF5-04B0-43BD-9771-A90E5FE350DF}" destId="{420A8239-7AED-4AB0-908E-6E272669F6A9}" srcOrd="0" destOrd="0" presId="urn:microsoft.com/office/officeart/2005/8/layout/chevron2"/>
    <dgm:cxn modelId="{3F3A254C-1060-4597-BD3E-30124DD38A2C}" type="presParOf" srcId="{39A95DF5-04B0-43BD-9771-A90E5FE350DF}" destId="{8045056B-CD9B-4059-AB9C-86B8C49B6E62}" srcOrd="1" destOrd="0" presId="urn:microsoft.com/office/officeart/2005/8/layout/chevron2"/>
    <dgm:cxn modelId="{B06A2269-94BD-445C-A828-F83E220EB6A9}" type="presParOf" srcId="{50D2D7DE-5A40-4F1C-9143-D112BE76AF74}" destId="{F0DE8A2F-67BE-4A33-8B04-C257AA172DDE}" srcOrd="3" destOrd="0" presId="urn:microsoft.com/office/officeart/2005/8/layout/chevron2"/>
    <dgm:cxn modelId="{9228BAAD-66CC-4584-9F1C-89E266C1A8C9}" type="presParOf" srcId="{50D2D7DE-5A40-4F1C-9143-D112BE76AF74}" destId="{F20D8B40-1DAF-4661-A31A-B5FF80B024BB}" srcOrd="4" destOrd="0" presId="urn:microsoft.com/office/officeart/2005/8/layout/chevron2"/>
    <dgm:cxn modelId="{52D69143-D7B0-494F-B3AA-4999D7258651}" type="presParOf" srcId="{F20D8B40-1DAF-4661-A31A-B5FF80B024BB}" destId="{AE15F480-BDEE-418D-B930-0549AD3EECB1}" srcOrd="0" destOrd="0" presId="urn:microsoft.com/office/officeart/2005/8/layout/chevron2"/>
    <dgm:cxn modelId="{4C459812-6B49-4642-96F8-7689CF14490D}" type="presParOf" srcId="{F20D8B40-1DAF-4661-A31A-B5FF80B024BB}" destId="{B1A82AB5-47EE-4BD1-87CB-05D65D7584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B7F40-556C-4390-B584-65C54E6AC046}">
      <dsp:nvSpPr>
        <dsp:cNvPr id="0" name=""/>
        <dsp:cNvSpPr/>
      </dsp:nvSpPr>
      <dsp:spPr>
        <a:xfrm rot="5400000">
          <a:off x="-224413" y="226530"/>
          <a:ext cx="1496092" cy="104726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1" y="525748"/>
        <a:ext cx="1047264" cy="448828"/>
      </dsp:txXfrm>
    </dsp:sp>
    <dsp:sp modelId="{1EECFA49-E099-49ED-B7B0-03C9F59B92DE}">
      <dsp:nvSpPr>
        <dsp:cNvPr id="0" name=""/>
        <dsp:cNvSpPr/>
      </dsp:nvSpPr>
      <dsp:spPr>
        <a:xfrm rot="5400000">
          <a:off x="4766156" y="-3716774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повторим сложноподчинённые предложения с придаточными места,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49589"/>
        <a:ext cx="8362771" cy="877516"/>
      </dsp:txXfrm>
    </dsp:sp>
    <dsp:sp modelId="{420A8239-7AED-4AB0-908E-6E272669F6A9}">
      <dsp:nvSpPr>
        <dsp:cNvPr id="0" name=""/>
        <dsp:cNvSpPr/>
      </dsp:nvSpPr>
      <dsp:spPr>
        <a:xfrm rot="5400000">
          <a:off x="-224413" y="1527236"/>
          <a:ext cx="1496092" cy="1047264"/>
        </a:xfrm>
        <a:prstGeom prst="chevron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1" y="1826454"/>
        <a:ext cx="1047264" cy="448828"/>
      </dsp:txXfrm>
    </dsp:sp>
    <dsp:sp modelId="{8045056B-CD9B-4059-AB9C-86B8C49B6E62}">
      <dsp:nvSpPr>
        <dsp:cNvPr id="0" name=""/>
        <dsp:cNvSpPr/>
      </dsp:nvSpPr>
      <dsp:spPr>
        <a:xfrm rot="5400000">
          <a:off x="4766156" y="-2416069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узнаем больше о союзных словах </a:t>
          </a:r>
          <a:r>
            <a:rPr lang="ru-RU" sz="3100" b="1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где, откуда, куда</a:t>
          </a: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1350294"/>
        <a:ext cx="8362771" cy="877516"/>
      </dsp:txXfrm>
    </dsp:sp>
    <dsp:sp modelId="{AE15F480-BDEE-418D-B930-0549AD3EECB1}">
      <dsp:nvSpPr>
        <dsp:cNvPr id="0" name=""/>
        <dsp:cNvSpPr/>
      </dsp:nvSpPr>
      <dsp:spPr>
        <a:xfrm rot="5400000">
          <a:off x="-224413" y="2827941"/>
          <a:ext cx="1496092" cy="1047264"/>
        </a:xfrm>
        <a:prstGeom prst="chevron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1" y="3127159"/>
        <a:ext cx="1047264" cy="448828"/>
      </dsp:txXfrm>
    </dsp:sp>
    <dsp:sp modelId="{B1A82AB5-47EE-4BD1-87CB-05D65D7584D0}">
      <dsp:nvSpPr>
        <dsp:cNvPr id="0" name=""/>
        <dsp:cNvSpPr/>
      </dsp:nvSpPr>
      <dsp:spPr>
        <a:xfrm rot="5400000">
          <a:off x="4766156" y="-1115363"/>
          <a:ext cx="972460" cy="84102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19685" rIns="19685" bIns="19685" numCol="1" spcCol="1270" anchor="ctr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100" kern="1200" dirty="0" smtClean="0">
              <a:latin typeface="Arial" panose="020B0604020202020204" pitchFamily="34" charset="0"/>
              <a:cs typeface="Arial" panose="020B0604020202020204" pitchFamily="34" charset="0"/>
            </a:rPr>
            <a:t>научимся правильно употреблять союзные слова.  </a:t>
          </a:r>
          <a:endParaRPr lang="ru-RU" sz="3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047265" y="2651000"/>
        <a:ext cx="8362771" cy="87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 smtClean="0"/>
              <a:t>Fan nomi</a:t>
            </a:r>
            <a:br>
              <a:rPr lang="en-US" smtClean="0"/>
            </a:br>
            <a:r>
              <a:rPr lang="uz-Cyrl-UZ" smtClean="0"/>
              <a:t>№(</a:t>
            </a:r>
            <a:r>
              <a:rPr lang="en-US" smtClean="0"/>
              <a:t>Mavzu raqami)</a:t>
            </a:r>
            <a:br>
              <a:rPr lang="en-US" smtClean="0"/>
            </a:br>
            <a:r>
              <a:rPr lang="en-US" smtClean="0"/>
              <a:t>Mavzu</a:t>
            </a:r>
            <a:br>
              <a:rPr lang="en-US" smtClean="0"/>
            </a:br>
            <a:r>
              <a:rPr lang="en-US" smtClean="0"/>
              <a:t> </a:t>
            </a:r>
            <a:br>
              <a:rPr lang="en-US" smtClean="0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smtClean="0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mtClean="0"/>
          </a:p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0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487" y="471165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064" y="2352460"/>
            <a:ext cx="9242162" cy="4023273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Сложноподчинённые</a:t>
            </a:r>
          </a:p>
          <a:p>
            <a:pPr marL="12700"/>
            <a:r>
              <a:rPr lang="ru-RU" sz="4400" b="1" spc="-10" dirty="0">
                <a:solidFill>
                  <a:srgbClr val="0070C0"/>
                </a:solidFill>
                <a:latin typeface="Arial"/>
                <a:cs typeface="Arial"/>
              </a:rPr>
              <a:t>п</a:t>
            </a:r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редложения с придаточными </a:t>
            </a:r>
            <a:r>
              <a:rPr lang="ru-RU" sz="4400" b="1" spc="-10" dirty="0">
                <a:solidFill>
                  <a:srgbClr val="0070C0"/>
                </a:solidFill>
                <a:latin typeface="Arial"/>
                <a:cs typeface="Arial"/>
              </a:rPr>
              <a:t>м</a:t>
            </a:r>
            <a:r>
              <a:rPr lang="ru-RU" sz="4400" b="1" spc="-10" dirty="0" smtClean="0">
                <a:solidFill>
                  <a:srgbClr val="0070C0"/>
                </a:solidFill>
                <a:latin typeface="Arial"/>
                <a:cs typeface="Arial"/>
              </a:rPr>
              <a:t>еста</a:t>
            </a:r>
            <a:endParaRPr lang="ru-RU" sz="4400" b="1" spc="-1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ts val="2730"/>
              </a:lnSpc>
            </a:pPr>
            <a:endParaRPr lang="ru-RU" sz="4000" b="1" spc="-1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 smtClean="0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smtClean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7685" y="2533593"/>
            <a:ext cx="727760" cy="160100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71540" y="4544292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 smtClean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Рисунок 27" descr="D:\Маме\Учительская деятельность\школа\учебник 11 класс\фото 11\IMG_3167-1440x564_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9959" y="3982324"/>
            <a:ext cx="5867075" cy="26778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0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69459" y="944467"/>
            <a:ext cx="3814482" cy="1119281"/>
          </a:xfrm>
          <a:prstGeom prst="wedgeRoundRectCallout">
            <a:avLst>
              <a:gd name="adj1" fmla="val -47625"/>
              <a:gd name="adj2" fmla="val 10094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можно получить профессию врача?</a:t>
            </a:r>
          </a:p>
        </p:txBody>
      </p:sp>
      <p:pic>
        <p:nvPicPr>
          <p:cNvPr id="4098" name="Picture 2" descr="Коллекция студентов университета | Бесплатно векторы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29" r="31570" b="7349"/>
          <a:stretch/>
        </p:blipFill>
        <p:spPr bwMode="auto">
          <a:xfrm flipH="1">
            <a:off x="914354" y="1224287"/>
            <a:ext cx="1896036" cy="529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6598114" y="384826"/>
            <a:ext cx="4253661" cy="1678922"/>
          </a:xfrm>
          <a:prstGeom prst="wedgeRoundRectCallout">
            <a:avLst>
              <a:gd name="adj1" fmla="val -15201"/>
              <a:gd name="adj2" fmla="val 6610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Там, где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родился великий Ибн Сина – в Бухарском медицинском институте.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оллекция студентов университета | Бесплатно векторы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r="51942" b="5769"/>
          <a:stretch/>
        </p:blipFill>
        <p:spPr bwMode="auto">
          <a:xfrm>
            <a:off x="7807228" y="1602021"/>
            <a:ext cx="1835432" cy="47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54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18129" y="726141"/>
            <a:ext cx="3814482" cy="1270372"/>
          </a:xfrm>
          <a:prstGeom prst="wedgeRoundRectCallout">
            <a:avLst>
              <a:gd name="adj1" fmla="val 32046"/>
              <a:gd name="adj2" fmla="val 9247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должен сдать документы будущий программист?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6046783" y="242652"/>
            <a:ext cx="4441921" cy="2237350"/>
          </a:xfrm>
          <a:prstGeom prst="wedgeRoundRectCallout">
            <a:avLst>
              <a:gd name="adj1" fmla="val -55161"/>
              <a:gd name="adj2" fmla="val 4747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Он может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учиться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везде, где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готовят специалистов компьютерного и программного инжиниринга. </a:t>
            </a:r>
          </a:p>
        </p:txBody>
      </p:sp>
      <p:pic>
        <p:nvPicPr>
          <p:cNvPr id="5122" name="Picture 2" descr="Студент университета | Премиум векторы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t="8165" r="-1110" b="7769"/>
          <a:stretch/>
        </p:blipFill>
        <p:spPr bwMode="auto">
          <a:xfrm>
            <a:off x="2053720" y="2259106"/>
            <a:ext cx="5342600" cy="449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798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99009" y="545464"/>
            <a:ext cx="10644437" cy="5599841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сложном предложении с придаточным места выбор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указательного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слова зависит от глагола в главной части. Выбор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союзного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слова зависит от глагола в придаточной части.</a:t>
            </a:r>
          </a:p>
          <a:p>
            <a:pPr marL="0" lv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</a:t>
            </a:r>
            <a:r>
              <a:rPr lang="ru-RU" b="1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учился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(где?)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преподавали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где?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знаменитые лингвисты.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Он </a:t>
            </a:r>
            <a:r>
              <a:rPr lang="ru-RU" b="1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(куда?)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преподавали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где?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знаменитые лингвисты.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Он </a:t>
            </a:r>
            <a:r>
              <a:rPr lang="ru-RU" b="1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поступил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(куда?)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раньше </a:t>
            </a:r>
            <a:r>
              <a:rPr lang="ru-RU" b="1" i="1" u="db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поступал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куда?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мой друг.</a:t>
            </a:r>
          </a:p>
          <a:p>
            <a:endParaRPr lang="ru-RU" dirty="0"/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2608729" y="2245658"/>
            <a:ext cx="1949823" cy="5432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flipH="1">
            <a:off x="5208493" y="2245658"/>
            <a:ext cx="1949823" cy="543261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660930" y="0"/>
            <a:ext cx="1565031" cy="3000433"/>
          </a:xfrm>
          <a:prstGeom prst="rect">
            <a:avLst/>
          </a:prstGeom>
        </p:spPr>
      </p:pic>
      <p:sp>
        <p:nvSpPr>
          <p:cNvPr id="6" name="Выгнутая вверх стрелка 5"/>
          <p:cNvSpPr/>
          <p:nvPr/>
        </p:nvSpPr>
        <p:spPr>
          <a:xfrm>
            <a:off x="3124200" y="3218329"/>
            <a:ext cx="1949823" cy="5432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flipH="1">
            <a:off x="6183404" y="4155141"/>
            <a:ext cx="2400872" cy="435272"/>
          </a:xfrm>
          <a:prstGeom prst="curved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71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40436"/>
            <a:ext cx="10515600" cy="92334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выбрать указательное слово?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0490" y="1396134"/>
            <a:ext cx="10370127" cy="108383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Выбор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указательного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слова зависит от значения глагола главного предложения.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527" y="2341418"/>
            <a:ext cx="2611582" cy="2978728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живёт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работает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сидит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строит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находится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располагается</a:t>
            </a: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5950527" y="2286000"/>
            <a:ext cx="2611582" cy="2978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идёт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бежит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несёт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везёт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едет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летит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6764" y="3172691"/>
            <a:ext cx="1123591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там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13272" y="2590799"/>
            <a:ext cx="1319576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туда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047018" y="3782291"/>
            <a:ext cx="1755501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оттуда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5" y="5749636"/>
            <a:ext cx="924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находиться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располагаться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joylashmoq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joylashtirmoq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188926" y="0"/>
            <a:ext cx="1339544" cy="1227909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4565462" y="2601197"/>
            <a:ext cx="1093265" cy="19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10664450" y="2462652"/>
            <a:ext cx="1268506" cy="220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5086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564" y="185017"/>
            <a:ext cx="9885218" cy="923348"/>
          </a:xfrm>
        </p:spPr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Как выбрать союзное слово?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4016" y="1105188"/>
            <a:ext cx="11533911" cy="6820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Выбор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союзного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слова зависит от глагола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придаточног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 предложения.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87237" y="1731818"/>
            <a:ext cx="3657599" cy="356061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живёт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работает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сидит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строит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находится</a:t>
            </a: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располагается</a:t>
            </a:r>
          </a:p>
          <a:p>
            <a:endParaRPr lang="ru-RU" dirty="0"/>
          </a:p>
        </p:txBody>
      </p:sp>
      <p:sp>
        <p:nvSpPr>
          <p:cNvPr id="5" name="Содержимое 3"/>
          <p:cNvSpPr txBox="1">
            <a:spLocks/>
          </p:cNvSpPr>
          <p:nvPr/>
        </p:nvSpPr>
        <p:spPr>
          <a:xfrm>
            <a:off x="7107383" y="1482437"/>
            <a:ext cx="4668982" cy="38238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идёт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бежит</a:t>
            </a:r>
          </a:p>
          <a:p>
            <a:pPr marL="228600" indent="-228600" algn="ctr">
              <a:lnSpc>
                <a:spcPct val="90000"/>
              </a:lnSpc>
              <a:spcBef>
                <a:spcPts val="1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несёт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везёт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едет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летит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9527" y="3172691"/>
            <a:ext cx="1024024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1346" y="2535382"/>
            <a:ext cx="1308470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куда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7079671" y="3422072"/>
            <a:ext cx="1744952" cy="646331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откуда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255" y="5749636"/>
            <a:ext cx="9246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находиться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располагаться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joylashmoq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joylashtirmoq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Маме\Учительская деятельность\Модератор\myschool_web\photo_2020-09-26_19-19-1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500" r="12500" b="31250"/>
          <a:stretch>
            <a:fillRect/>
          </a:stretch>
        </p:blipFill>
        <p:spPr bwMode="auto">
          <a:xfrm>
            <a:off x="188926" y="0"/>
            <a:ext cx="1339544" cy="1227909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5915923" y="2684324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 t="15583"/>
          <a:stretch>
            <a:fillRect/>
          </a:stretch>
        </p:blipFill>
        <p:spPr bwMode="auto">
          <a:xfrm>
            <a:off x="471055" y="2670470"/>
            <a:ext cx="1112523" cy="1935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16170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6070" y="365125"/>
            <a:ext cx="9847729" cy="6299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2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987" y="1129554"/>
            <a:ext cx="10842811" cy="96818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Расскажите о своей будущей работе, дополнив предложения союзными словами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где, куда, откуда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87" y="2232214"/>
            <a:ext cx="10842813" cy="428960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хочу работать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… я больше всего нужен.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Мы поедем работать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… нас посылают.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Мы направляемся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туда,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… нам встретится много трудностей.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Я не хочу уезжать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оттуда,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… провёл годы учёбы.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Нам нужно зайти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…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выш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этот человек.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Мы решили открыть бизнес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… нас направят после защиты диплома.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1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2601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Проверьте!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423851"/>
            <a:ext cx="9206753" cy="476576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Я хочу работать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я больше всего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нужен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2. Мы поедем работать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нас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посылают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3. Мы направляемся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туда,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нам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встретится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много трудностей.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4. Я не хочу уезжать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оттуда,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провёл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годы учёбы.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Нам нужно зайти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вышёл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этот человек.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6. Мы решили открыть бизнес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нас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направят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после защиты диплома.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432330" y="3603812"/>
            <a:ext cx="1565031" cy="300043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5310" y="1022643"/>
            <a:ext cx="10565674" cy="2694124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главном предложении могут употребляться наречия места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везде, всюду, повсюду, справа, слева, впереди, позади, наверху, налево, сбоку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другие. </a:t>
            </a:r>
          </a:p>
          <a:p>
            <a:pPr marL="0" lv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Придаточное предложение обычно стоит после этих слов, уточняя место действия.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184444" y="3213847"/>
            <a:ext cx="1565031" cy="300043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5424" y="291167"/>
            <a:ext cx="10318376" cy="81821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4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5459" y="1183342"/>
            <a:ext cx="10300447" cy="887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Запишите предложения, правильно расставляя знаки препинания. Составьте схемы предложений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8248" y="2286000"/>
            <a:ext cx="10708341" cy="391785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Везде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куда 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приезжали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 принимали тепло и радушно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Всюду где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были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 приветливо встречали.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Здание института было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впереди откуда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доносились голоса студентов.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Мы повернули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направо куда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спешили все абитуриенты.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Голос лектора доносился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откуда-то сверху где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были динамики.</a:t>
            </a:r>
          </a:p>
          <a:p>
            <a:endParaRPr lang="ru-RU" dirty="0"/>
          </a:p>
        </p:txBody>
      </p:sp>
      <p:sp>
        <p:nvSpPr>
          <p:cNvPr id="5" name="Блок-схема: сортировка 4"/>
          <p:cNvSpPr/>
          <p:nvPr/>
        </p:nvSpPr>
        <p:spPr>
          <a:xfrm>
            <a:off x="1869141" y="2070847"/>
            <a:ext cx="255494" cy="369795"/>
          </a:xfrm>
          <a:prstGeom prst="flowChartSo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9439939" y="1949824"/>
            <a:ext cx="856616" cy="1642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106682" y="1949824"/>
            <a:ext cx="856616" cy="164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07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812" y="324785"/>
            <a:ext cx="3916680" cy="61650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Проверьте!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7541" y="1162594"/>
            <a:ext cx="10030441" cy="5466806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Везде, куда мы приезжали, нас принимали тепло и радушно.</a:t>
            </a:r>
          </a:p>
          <a:p>
            <a:pPr marL="51435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[везде, (куда …), ].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Всюду, где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мы были, нас приветливо встречали.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[всюду, (где …), ].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3. Здание института было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впереди, откуда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доносились голоса студентов.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[впереди], (откуда …). 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4. Мы повернули направо, куда спешили все абитуриенты.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[направо], (куда …).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5. Голос лектора доносился откуда-то сверху, где были динамики.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[откуда-то сверху], (где …).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527982" y="3628967"/>
            <a:ext cx="1565031" cy="3000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872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на уроке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78694782"/>
              </p:ext>
            </p:extLst>
          </p:nvPr>
        </p:nvGraphicFramePr>
        <p:xfrm>
          <a:off x="587830" y="1463040"/>
          <a:ext cx="9457508" cy="4101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69050" y="2896497"/>
            <a:ext cx="1754778" cy="3451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5096435"/>
            <a:ext cx="7808259" cy="108052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родился, там и пригодился. </a:t>
            </a:r>
          </a:p>
        </p:txBody>
      </p:sp>
      <p:pic>
        <p:nvPicPr>
          <p:cNvPr id="7170" name="Picture 2" descr="Где кто родился, там и пригодилс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3"/>
          <a:stretch/>
        </p:blipFill>
        <p:spPr bwMode="auto">
          <a:xfrm>
            <a:off x="1055551" y="827787"/>
            <a:ext cx="7373553" cy="3690425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2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5096435"/>
            <a:ext cx="7808259" cy="10805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Там хорошо, где нас нет.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Там хорошо, где нас н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0"/>
          <a:stretch/>
        </p:blipFill>
        <p:spPr bwMode="auto">
          <a:xfrm>
            <a:off x="388628" y="532560"/>
            <a:ext cx="6617290" cy="37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На английском языке Везде хорошо там где нас нет по-английски эквивалент  перевод аналог значени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7"/>
          <a:stretch/>
        </p:blipFill>
        <p:spPr bwMode="auto">
          <a:xfrm>
            <a:off x="7005918" y="3307976"/>
            <a:ext cx="4876800" cy="32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69388" y="3307976"/>
            <a:ext cx="1313330" cy="1882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34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588" y="365125"/>
            <a:ext cx="10515600" cy="898899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150">
            <a:extLst>
              <a:ext uri="{FF2B5EF4-FFF2-40B4-BE49-F238E27FC236}">
                <a16:creationId xmlns:a16="http://schemas.microsoft.com/office/drawing/2014/main" id="{F835269D-5E33-49BF-B5EB-476663DD79E2}"/>
              </a:ext>
            </a:extLst>
          </p:cNvPr>
          <p:cNvGrpSpPr/>
          <p:nvPr/>
        </p:nvGrpSpPr>
        <p:grpSpPr>
          <a:xfrm>
            <a:off x="1437383" y="1394652"/>
            <a:ext cx="8352076" cy="4497320"/>
            <a:chOff x="-548507" y="477868"/>
            <a:chExt cx="11570449" cy="6357177"/>
          </a:xfrm>
        </p:grpSpPr>
        <p:sp>
          <p:nvSpPr>
            <p:cNvPr id="70" name="Freeform: Shape 151">
              <a:extLst>
                <a:ext uri="{FF2B5EF4-FFF2-40B4-BE49-F238E27FC236}">
                  <a16:creationId xmlns:a16="http://schemas.microsoft.com/office/drawing/2014/main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Freeform: Shape 152">
              <a:extLst>
                <a:ext uri="{FF2B5EF4-FFF2-40B4-BE49-F238E27FC236}">
                  <a16:creationId xmlns:a16="http://schemas.microsoft.com/office/drawing/2014/main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Freeform: Shape 153">
              <a:extLst>
                <a:ext uri="{FF2B5EF4-FFF2-40B4-BE49-F238E27FC236}">
                  <a16:creationId xmlns:a16="http://schemas.microsoft.com/office/drawing/2014/main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Freeform: Shape 154">
              <a:extLst>
                <a:ext uri="{FF2B5EF4-FFF2-40B4-BE49-F238E27FC236}">
                  <a16:creationId xmlns:a16="http://schemas.microsoft.com/office/drawing/2014/main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74" name="Freeform: Shape 155">
              <a:extLst>
                <a:ext uri="{FF2B5EF4-FFF2-40B4-BE49-F238E27FC236}">
                  <a16:creationId xmlns:a16="http://schemas.microsoft.com/office/drawing/2014/main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75" name="Group 156">
              <a:extLst>
                <a:ext uri="{FF2B5EF4-FFF2-40B4-BE49-F238E27FC236}">
                  <a16:creationId xmlns:a16="http://schemas.microsoft.com/office/drawing/2014/main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0" name="Rectangle: Rounded Corners 161">
                <a:extLst>
                  <a:ext uri="{FF2B5EF4-FFF2-40B4-BE49-F238E27FC236}">
                    <a16:creationId xmlns:a16="http://schemas.microsoft.com/office/drawing/2014/main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1" name="Rectangle: Rounded Corners 162">
                <a:extLst>
                  <a:ext uri="{FF2B5EF4-FFF2-40B4-BE49-F238E27FC236}">
                    <a16:creationId xmlns:a16="http://schemas.microsoft.com/office/drawing/2014/main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76" name="Group 157">
              <a:extLst>
                <a:ext uri="{FF2B5EF4-FFF2-40B4-BE49-F238E27FC236}">
                  <a16:creationId xmlns:a16="http://schemas.microsoft.com/office/drawing/2014/main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8" name="Rectangle: Rounded Corners 159">
                <a:extLst>
                  <a:ext uri="{FF2B5EF4-FFF2-40B4-BE49-F238E27FC236}">
                    <a16:creationId xmlns:a16="http://schemas.microsoft.com/office/drawing/2014/main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79" name="Rectangle: Rounded Corners 160">
                <a:extLst>
                  <a:ext uri="{FF2B5EF4-FFF2-40B4-BE49-F238E27FC236}">
                    <a16:creationId xmlns:a16="http://schemas.microsoft.com/office/drawing/2014/main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77" name="Freeform: Shape 158">
              <a:extLst>
                <a:ext uri="{FF2B5EF4-FFF2-40B4-BE49-F238E27FC236}">
                  <a16:creationId xmlns:a16="http://schemas.microsoft.com/office/drawing/2014/main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23258" y="1732741"/>
            <a:ext cx="5731787" cy="32620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Выполните  упражнение 8.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По материалам учебников, Интернета расскажите о том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где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в Республике Узбекистан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можно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получить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интересующую вас профессию. Используйте сложноподчинённые предложения с придаточными места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43">
            <a:extLst>
              <a:ext uri="{FF2B5EF4-FFF2-40B4-BE49-F238E27FC236}">
                <a16:creationId xmlns:a16="http://schemas.microsoft.com/office/drawing/2014/main" id="{A834FAF9-76F8-4B15-A08D-51DA9224561B}"/>
              </a:ext>
            </a:extLst>
          </p:cNvPr>
          <p:cNvGrpSpPr/>
          <p:nvPr/>
        </p:nvGrpSpPr>
        <p:grpSpPr>
          <a:xfrm>
            <a:off x="3865123" y="5039610"/>
            <a:ext cx="5567573" cy="1617095"/>
            <a:chOff x="2186387" y="1618120"/>
            <a:chExt cx="4468092" cy="1297752"/>
          </a:xfrm>
        </p:grpSpPr>
        <p:grpSp>
          <p:nvGrpSpPr>
            <p:cNvPr id="26" name="Graphic 3">
              <a:extLst>
                <a:ext uri="{FF2B5EF4-FFF2-40B4-BE49-F238E27FC236}">
                  <a16:creationId xmlns:a16="http://schemas.microsoft.com/office/drawing/2014/main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5031" y="1707703"/>
              <a:ext cx="3319448" cy="1208169"/>
              <a:chOff x="353" y="1211990"/>
              <a:chExt cx="12190360" cy="4436886"/>
            </a:xfrm>
          </p:grpSpPr>
          <p:sp>
            <p:nvSpPr>
              <p:cNvPr id="43" name="Freeform: Shape 17">
                <a:extLst>
                  <a:ext uri="{FF2B5EF4-FFF2-40B4-BE49-F238E27FC236}">
                    <a16:creationId xmlns:a16="http://schemas.microsoft.com/office/drawing/2014/main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Freeform: Shape 18">
                <a:extLst>
                  <a:ext uri="{FF2B5EF4-FFF2-40B4-BE49-F238E27FC236}">
                    <a16:creationId xmlns:a16="http://schemas.microsoft.com/office/drawing/2014/main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Freeform: Shape 19">
                <a:extLst>
                  <a:ext uri="{FF2B5EF4-FFF2-40B4-BE49-F238E27FC236}">
                    <a16:creationId xmlns:a16="http://schemas.microsoft.com/office/drawing/2014/main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Freeform: Shape 20">
                <a:extLst>
                  <a:ext uri="{FF2B5EF4-FFF2-40B4-BE49-F238E27FC236}">
                    <a16:creationId xmlns:a16="http://schemas.microsoft.com/office/drawing/2014/main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Freeform: Shape 21">
                <a:extLst>
                  <a:ext uri="{FF2B5EF4-FFF2-40B4-BE49-F238E27FC236}">
                    <a16:creationId xmlns:a16="http://schemas.microsoft.com/office/drawing/2014/main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Freeform: Shape 22">
                <a:extLst>
                  <a:ext uri="{FF2B5EF4-FFF2-40B4-BE49-F238E27FC236}">
                    <a16:creationId xmlns:a16="http://schemas.microsoft.com/office/drawing/2014/main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sp>
            <p:nvSpPr>
              <p:cNvPr id="49" name="Freeform: Shape 23">
                <a:extLst>
                  <a:ext uri="{FF2B5EF4-FFF2-40B4-BE49-F238E27FC236}">
                    <a16:creationId xmlns:a16="http://schemas.microsoft.com/office/drawing/2014/main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Freeform: Shape 24">
                <a:extLst>
                  <a:ext uri="{FF2B5EF4-FFF2-40B4-BE49-F238E27FC236}">
                    <a16:creationId xmlns:a16="http://schemas.microsoft.com/office/drawing/2014/main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Freeform: Shape 25">
                <a:extLst>
                  <a:ext uri="{FF2B5EF4-FFF2-40B4-BE49-F238E27FC236}">
                    <a16:creationId xmlns:a16="http://schemas.microsoft.com/office/drawing/2014/main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2" name="Freeform: Shape 26">
                <a:extLst>
                  <a:ext uri="{FF2B5EF4-FFF2-40B4-BE49-F238E27FC236}">
                    <a16:creationId xmlns:a16="http://schemas.microsoft.com/office/drawing/2014/main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20"/>
              <a:ext cx="1183662" cy="1040678"/>
              <a:chOff x="3983887" y="4061275"/>
              <a:chExt cx="2122406" cy="1866023"/>
            </a:xfrm>
          </p:grpSpPr>
          <p:grpSp>
            <p:nvGrpSpPr>
              <p:cNvPr id="28" name="Group 28">
                <a:extLst>
                  <a:ext uri="{FF2B5EF4-FFF2-40B4-BE49-F238E27FC236}">
                    <a16:creationId xmlns:a16="http://schemas.microsoft.com/office/drawing/2014/main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1" name="Freeform 15">
                  <a:extLst>
                    <a:ext uri="{FF2B5EF4-FFF2-40B4-BE49-F238E27FC236}">
                      <a16:creationId xmlns:a16="http://schemas.microsoft.com/office/drawing/2014/main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2" name="Rectangle 22">
                  <a:extLst>
                    <a:ext uri="{FF2B5EF4-FFF2-40B4-BE49-F238E27FC236}">
                      <a16:creationId xmlns:a16="http://schemas.microsoft.com/office/drawing/2014/main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29" name="Group 29">
                <a:extLst>
                  <a:ext uri="{FF2B5EF4-FFF2-40B4-BE49-F238E27FC236}">
                    <a16:creationId xmlns:a16="http://schemas.microsoft.com/office/drawing/2014/main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Freeform 18">
                  <a:extLst>
                    <a:ext uri="{FF2B5EF4-FFF2-40B4-BE49-F238E27FC236}">
                      <a16:creationId xmlns:a16="http://schemas.microsoft.com/office/drawing/2014/main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reeform 19">
                  <a:extLst>
                    <a:ext uri="{FF2B5EF4-FFF2-40B4-BE49-F238E27FC236}">
                      <a16:creationId xmlns:a16="http://schemas.microsoft.com/office/drawing/2014/main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30">
                <a:extLst>
                  <a:ext uri="{FF2B5EF4-FFF2-40B4-BE49-F238E27FC236}">
                    <a16:creationId xmlns:a16="http://schemas.microsoft.com/office/drawing/2014/main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7" name="Freeform 21">
                  <a:extLst>
                    <a:ext uri="{FF2B5EF4-FFF2-40B4-BE49-F238E27FC236}">
                      <a16:creationId xmlns:a16="http://schemas.microsoft.com/office/drawing/2014/main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8" name="Rectangle 22">
                  <a:extLst>
                    <a:ext uri="{FF2B5EF4-FFF2-40B4-BE49-F238E27FC236}">
                      <a16:creationId xmlns:a16="http://schemas.microsoft.com/office/drawing/2014/main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1">
                <a:extLst>
                  <a:ext uri="{FF2B5EF4-FFF2-40B4-BE49-F238E27FC236}">
                    <a16:creationId xmlns:a16="http://schemas.microsoft.com/office/drawing/2014/main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5" name="Freeform 24">
                  <a:extLst>
                    <a:ext uri="{FF2B5EF4-FFF2-40B4-BE49-F238E27FC236}">
                      <a16:creationId xmlns:a16="http://schemas.microsoft.com/office/drawing/2014/main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6" name="Rectangle 22">
                  <a:extLst>
                    <a:ext uri="{FF2B5EF4-FFF2-40B4-BE49-F238E27FC236}">
                      <a16:creationId xmlns:a16="http://schemas.microsoft.com/office/drawing/2014/main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2">
                <a:extLst>
                  <a:ext uri="{FF2B5EF4-FFF2-40B4-BE49-F238E27FC236}">
                    <a16:creationId xmlns:a16="http://schemas.microsoft.com/office/drawing/2014/main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3" name="Freeform 27">
                  <a:extLst>
                    <a:ext uri="{FF2B5EF4-FFF2-40B4-BE49-F238E27FC236}">
                      <a16:creationId xmlns:a16="http://schemas.microsoft.com/office/drawing/2014/main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4" name="Freeform 28">
                  <a:extLst>
                    <a:ext uri="{FF2B5EF4-FFF2-40B4-BE49-F238E27FC236}">
                      <a16:creationId xmlns:a16="http://schemas.microsoft.com/office/drawing/2014/main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53" name="Group 106">
            <a:extLst>
              <a:ext uri="{FF2B5EF4-FFF2-40B4-BE49-F238E27FC236}">
                <a16:creationId xmlns:a16="http://schemas.microsoft.com/office/drawing/2014/main" id="{5081D6D2-7AD2-47D6-A9B7-CCCDCF5AAB8F}"/>
              </a:ext>
            </a:extLst>
          </p:cNvPr>
          <p:cNvGrpSpPr/>
          <p:nvPr/>
        </p:nvGrpSpPr>
        <p:grpSpPr>
          <a:xfrm>
            <a:off x="330013" y="4489931"/>
            <a:ext cx="1253732" cy="2341335"/>
            <a:chOff x="5358511" y="2127878"/>
            <a:chExt cx="1207437" cy="2254878"/>
          </a:xfrm>
        </p:grpSpPr>
        <p:grpSp>
          <p:nvGrpSpPr>
            <p:cNvPr id="54" name="Group 107">
              <a:extLst>
                <a:ext uri="{FF2B5EF4-FFF2-40B4-BE49-F238E27FC236}">
                  <a16:creationId xmlns:a16="http://schemas.microsoft.com/office/drawing/2014/main" id="{80955EDE-93CF-474D-A7BD-4FD713680E5F}"/>
                </a:ext>
              </a:extLst>
            </p:cNvPr>
            <p:cNvGrpSpPr/>
            <p:nvPr/>
          </p:nvGrpSpPr>
          <p:grpSpPr>
            <a:xfrm>
              <a:off x="5671846" y="2127878"/>
              <a:ext cx="894102" cy="1668797"/>
              <a:chOff x="3501573" y="3178068"/>
              <a:chExt cx="1340594" cy="2737840"/>
            </a:xfrm>
          </p:grpSpPr>
          <p:sp>
            <p:nvSpPr>
              <p:cNvPr id="57" name="Freeform: Shape 110">
                <a:extLst>
                  <a:ext uri="{FF2B5EF4-FFF2-40B4-BE49-F238E27FC236}">
                    <a16:creationId xmlns:a16="http://schemas.microsoft.com/office/drawing/2014/main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8" name="Freeform: Shape 111">
                <a:extLst>
                  <a:ext uri="{FF2B5EF4-FFF2-40B4-BE49-F238E27FC236}">
                    <a16:creationId xmlns:a16="http://schemas.microsoft.com/office/drawing/2014/main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9" name="Freeform: Shape 112">
                <a:extLst>
                  <a:ext uri="{FF2B5EF4-FFF2-40B4-BE49-F238E27FC236}">
                    <a16:creationId xmlns:a16="http://schemas.microsoft.com/office/drawing/2014/main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0" name="Freeform: Shape 113">
                <a:extLst>
                  <a:ext uri="{FF2B5EF4-FFF2-40B4-BE49-F238E27FC236}">
                    <a16:creationId xmlns:a16="http://schemas.microsoft.com/office/drawing/2014/main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1" name="Freeform: Shape 114">
                <a:extLst>
                  <a:ext uri="{FF2B5EF4-FFF2-40B4-BE49-F238E27FC236}">
                    <a16:creationId xmlns:a16="http://schemas.microsoft.com/office/drawing/2014/main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2" name="Freeform: Shape 115">
                <a:extLst>
                  <a:ext uri="{FF2B5EF4-FFF2-40B4-BE49-F238E27FC236}">
                    <a16:creationId xmlns:a16="http://schemas.microsoft.com/office/drawing/2014/main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</p:txBody>
          </p:sp>
          <p:grpSp>
            <p:nvGrpSpPr>
              <p:cNvPr id="63" name="Group 116">
                <a:extLst>
                  <a:ext uri="{FF2B5EF4-FFF2-40B4-BE49-F238E27FC236}">
                    <a16:creationId xmlns:a16="http://schemas.microsoft.com/office/drawing/2014/main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67" name="Oval 120">
                  <a:extLst>
                    <a:ext uri="{FF2B5EF4-FFF2-40B4-BE49-F238E27FC236}">
                      <a16:creationId xmlns:a16="http://schemas.microsoft.com/office/drawing/2014/main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8" name="Oval 121">
                  <a:extLst>
                    <a:ext uri="{FF2B5EF4-FFF2-40B4-BE49-F238E27FC236}">
                      <a16:creationId xmlns:a16="http://schemas.microsoft.com/office/drawing/2014/main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64" name="Freeform: Shape 117">
                <a:extLst>
                  <a:ext uri="{FF2B5EF4-FFF2-40B4-BE49-F238E27FC236}">
                    <a16:creationId xmlns:a16="http://schemas.microsoft.com/office/drawing/2014/main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: Rounded Corners 118">
                <a:extLst>
                  <a:ext uri="{FF2B5EF4-FFF2-40B4-BE49-F238E27FC236}">
                    <a16:creationId xmlns:a16="http://schemas.microsoft.com/office/drawing/2014/main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6" name="Oval 119">
                <a:extLst>
                  <a:ext uri="{FF2B5EF4-FFF2-40B4-BE49-F238E27FC236}">
                    <a16:creationId xmlns:a16="http://schemas.microsoft.com/office/drawing/2014/main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sp>
          <p:nvSpPr>
            <p:cNvPr id="55" name="Freeform 62">
              <a:extLst>
                <a:ext uri="{FF2B5EF4-FFF2-40B4-BE49-F238E27FC236}">
                  <a16:creationId xmlns:a16="http://schemas.microsoft.com/office/drawing/2014/main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Freeform: Shape 109">
              <a:extLst>
                <a:ext uri="{FF2B5EF4-FFF2-40B4-BE49-F238E27FC236}">
                  <a16:creationId xmlns:a16="http://schemas.microsoft.com/office/drawing/2014/main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791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0315" y="404949"/>
            <a:ext cx="10255626" cy="5808495"/>
          </a:xfr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Придаточные предложения места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отвечают на вопросы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где? куда? откуда?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Они сочетаются с главными при помощи союзных слов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где, куда, откуда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В главном предложении могут быть указательные слова 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там, туда, оттуда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Порядок частей предложения свободный. Если есть указательное слово, придаточное всегда стоит после него.</a:t>
            </a:r>
          </a:p>
          <a:p>
            <a:pPr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 друг изучает филологию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ТГПУ имени Низами,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же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учились Саид Ахмад и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Гафур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Гулям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там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], (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где …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располагается музей истории университета, всегда много студентов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(где …),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[ ]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buNone/>
            </a:pP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Там,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находится главный вход в университет, поставлен памятник Низами.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[там, (где …), ].</a:t>
            </a:r>
          </a:p>
          <a:p>
            <a:pPr lvl="0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10626969" y="3467603"/>
            <a:ext cx="1565031" cy="300043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2841" y="431074"/>
            <a:ext cx="7646535" cy="43499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r="65838"/>
          <a:stretch>
            <a:fillRect/>
          </a:stretch>
        </p:blipFill>
        <p:spPr bwMode="auto">
          <a:xfrm>
            <a:off x="8243434" y="288154"/>
            <a:ext cx="2624065" cy="29514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68926"/>
          <a:stretch>
            <a:fillRect/>
          </a:stretch>
        </p:blipFill>
        <p:spPr bwMode="auto">
          <a:xfrm>
            <a:off x="8294917" y="3479845"/>
            <a:ext cx="2534191" cy="31336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3" t="39040" r="61029"/>
          <a:stretch/>
        </p:blipFill>
        <p:spPr>
          <a:xfrm>
            <a:off x="6729886" y="3951698"/>
            <a:ext cx="1565031" cy="300043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2364" y="389964"/>
            <a:ext cx="10515600" cy="6052099"/>
          </a:xfr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высшее образование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высшее учебное заведение = вуз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поступать –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kabilarga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qirmoq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преподавать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= давать уроки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o‘qitmoq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bermoq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направляться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namoq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находиться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turmoq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joylashmoq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любоваться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zavq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qaramoq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общежитие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yotoqxona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радушно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xushmuomalalik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зарубежный –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eldagi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xorijiy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4822" y="0"/>
            <a:ext cx="4882507" cy="10456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Словарная работа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C:\Users\Маманя\AppData\Local\Microsoft\Windows\Temporary Internet Files\Content.Word\1496855416_fhs-968-version1-prijim2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4294" y="3618117"/>
            <a:ext cx="3773670" cy="26894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0883" y="230655"/>
            <a:ext cx="5392271" cy="99302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Упражнение 1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328085"/>
            <a:ext cx="9986682" cy="11865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Прочитайте текст. Задайте вопросы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где? куда? откуда?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 придаточным предложениям места. Обратите внимание на указательные и союзные слова.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988" y="2619003"/>
            <a:ext cx="7274859" cy="3983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Где можно получить высшее образование в Республике Узбекистан? Для умной и талантливой молодёжи всюду открыты двери.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Там, где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родился великий философ и целитель, готовит врачей Бухарский медицинский институт имени Абу Али ибн Сины. </a:t>
            </a:r>
            <a:endParaRPr lang="ru-RU" dirty="0"/>
          </a:p>
        </p:txBody>
      </p:sp>
      <p:sp>
        <p:nvSpPr>
          <p:cNvPr id="6" name="AutoShape 2" descr="Бухарский Государственный Медицинский институт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Бухарский Государственный Медицинский институт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Медицинский Университет Караган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212" y="3388658"/>
            <a:ext cx="4625787" cy="346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6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7883" y="887505"/>
            <a:ext cx="7261412" cy="37161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Будущему журналисту не стоит уезжать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оттуда, где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всё напоминает 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Бабуре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Нодире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Его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примут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Андижанский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или Наманганский государственный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университет. Вы с детства любовались постройками времён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Тимуридов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там, куда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приезжают миллионы туристов? Самаркандский архитектурно-строительный институт откроет перед вами двери. </a:t>
            </a:r>
          </a:p>
          <a:p>
            <a:endParaRPr lang="ru-RU" dirty="0"/>
          </a:p>
        </p:txBody>
      </p:sp>
      <p:pic>
        <p:nvPicPr>
          <p:cNvPr id="3074" name="Picture 2" descr="Samarkand State Architectural and Civil Engineering Institute -  Publicaciones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82" y="0"/>
            <a:ext cx="3558988" cy="355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Андижанский государственный университет приглашает на учёбу по совместным  образовательным программам с заребежными вуз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882" y="3204880"/>
            <a:ext cx="3653118" cy="365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3412" y="363071"/>
            <a:ext cx="6535270" cy="58138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Стороннику образования в зарубежном вузе не хочется улетать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оттуда,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он вырос? Поступайте в Ташкентские филиалы МГУ, Вестминстерского, Сингапурского или Туринского университетов. Любитель информатики может учиться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везде, где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готовят специалистов компьютерного и программного инжиниринга. В университете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Инха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есть ещё факультет логистики. В Ташкентском университете информационных технологий имени аль Хорезми имеется также факультет телевизионных технологий. </a:t>
            </a:r>
          </a:p>
        </p:txBody>
      </p:sp>
      <p:pic>
        <p:nvPicPr>
          <p:cNvPr id="2050" name="Picture 2" descr="Ташкентский университет информационных технологий — Википед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32" y="0"/>
            <a:ext cx="5110285" cy="333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ниверситет Инха в Ташкенте планирует сотрудничество с мировыми вузами в  рамках Центра инноваций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/>
          <a:stretch/>
        </p:blipFill>
        <p:spPr bwMode="auto">
          <a:xfrm>
            <a:off x="7086600" y="3333479"/>
            <a:ext cx="5105400" cy="322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9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51329" y="430306"/>
            <a:ext cx="6831106" cy="5746657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Там, где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находится старейший в Средней Азии Национальный университет имени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Мирзо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Улугбека, построен настоящий студенческий городок геологов, астрономов, историков и биологов.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знаете и любите русский язык? Направляйтесь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туда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вы получите специальность преподавателя или переводчика. Вас ждут Узбекский государственный институт мировых языков или Ташкентский государственный педагогический университет имени Низами. </a:t>
            </a:r>
          </a:p>
          <a:p>
            <a:endParaRPr lang="ru-RU" dirty="0"/>
          </a:p>
        </p:txBody>
      </p:sp>
      <p:pic>
        <p:nvPicPr>
          <p:cNvPr id="5" name="Рисунок 4" descr="D:\Маме\Учительская деятельность\школа\учебник 11 класс\фото 11\IMG_3167-1440x564_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2435" y="0"/>
            <a:ext cx="4809565" cy="278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Белорусско-узбекский образовательный центр открылся в Ташкентском  педуниверситете – Sp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435" y="2782099"/>
            <a:ext cx="4846665" cy="32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999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1070</Words>
  <Application>Microsoft Office PowerPoint</Application>
  <PresentationFormat>Широкоэкранный</PresentationFormat>
  <Paragraphs>122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맑은 고딕</vt:lpstr>
      <vt:lpstr>Arial</vt:lpstr>
      <vt:lpstr>Calibri</vt:lpstr>
      <vt:lpstr>Calibri Light</vt:lpstr>
      <vt:lpstr>Тема Office</vt:lpstr>
      <vt:lpstr>Русский язык</vt:lpstr>
      <vt:lpstr>Сегодня на уроке</vt:lpstr>
      <vt:lpstr>Презентация PowerPoint</vt:lpstr>
      <vt:lpstr>Презентация PowerPoint</vt:lpstr>
      <vt:lpstr>Словарная работа</vt:lpstr>
      <vt:lpstr>Упражнение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выбрать указательное слово?</vt:lpstr>
      <vt:lpstr>Как выбрать союзное слово?</vt:lpstr>
      <vt:lpstr>Упражнение 2</vt:lpstr>
      <vt:lpstr>Проверьте!</vt:lpstr>
      <vt:lpstr>Презентация PowerPoint</vt:lpstr>
      <vt:lpstr>Упражнение 4</vt:lpstr>
      <vt:lpstr>Проверьте!</vt:lpstr>
      <vt:lpstr>Презентация PowerPoint</vt:lpstr>
      <vt:lpstr>Презентация PowerPoint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Пользователь</cp:lastModifiedBy>
  <cp:revision>47</cp:revision>
  <dcterms:created xsi:type="dcterms:W3CDTF">2018-08-03T11:59:51Z</dcterms:created>
  <dcterms:modified xsi:type="dcterms:W3CDTF">2021-02-02T05:02:56Z</dcterms:modified>
</cp:coreProperties>
</file>