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4.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7.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8.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8" r:id="rId3"/>
    <p:sldMasterId id="2147483957" r:id="rId4"/>
    <p:sldMasterId id="2147484016" r:id="rId5"/>
    <p:sldMasterId id="2147484075" r:id="rId6"/>
    <p:sldMasterId id="2147484134" r:id="rId7"/>
    <p:sldMasterId id="2147484193" r:id="rId8"/>
    <p:sldMasterId id="2147484252" r:id="rId9"/>
    <p:sldMasterId id="2147484311" r:id="rId10"/>
  </p:sldMasterIdLst>
  <p:notesMasterIdLst>
    <p:notesMasterId r:id="rId42"/>
  </p:notesMasterIdLst>
  <p:sldIdLst>
    <p:sldId id="1356" r:id="rId11"/>
    <p:sldId id="1402" r:id="rId12"/>
    <p:sldId id="1418" r:id="rId13"/>
    <p:sldId id="1419" r:id="rId14"/>
    <p:sldId id="1420" r:id="rId15"/>
    <p:sldId id="1414" r:id="rId16"/>
    <p:sldId id="1421" r:id="rId17"/>
    <p:sldId id="1416" r:id="rId18"/>
    <p:sldId id="1415" r:id="rId19"/>
    <p:sldId id="1422" r:id="rId20"/>
    <p:sldId id="1423" r:id="rId21"/>
    <p:sldId id="1424" r:id="rId22"/>
    <p:sldId id="1425" r:id="rId23"/>
    <p:sldId id="1426" r:id="rId24"/>
    <p:sldId id="1427" r:id="rId25"/>
    <p:sldId id="1428" r:id="rId26"/>
    <p:sldId id="1429" r:id="rId27"/>
    <p:sldId id="1430" r:id="rId28"/>
    <p:sldId id="1431" r:id="rId29"/>
    <p:sldId id="1432" r:id="rId30"/>
    <p:sldId id="1433" r:id="rId31"/>
    <p:sldId id="1434" r:id="rId32"/>
    <p:sldId id="1435" r:id="rId33"/>
    <p:sldId id="1436" r:id="rId34"/>
    <p:sldId id="1438" r:id="rId35"/>
    <p:sldId id="1439" r:id="rId36"/>
    <p:sldId id="1440" r:id="rId37"/>
    <p:sldId id="1437" r:id="rId38"/>
    <p:sldId id="1417" r:id="rId39"/>
    <p:sldId id="1400" r:id="rId40"/>
    <p:sldId id="1441" r:id="rId41"/>
  </p:sldIdLst>
  <p:sldSz cx="9144000" cy="5143500" type="screen16x9"/>
  <p:notesSz cx="6858000" cy="9144000"/>
  <p:defaultTextStyle>
    <a:defPPr>
      <a:defRPr lang="en-US"/>
    </a:defPPr>
    <a:lvl1pPr marL="0" algn="l" defTabSz="914233" rtl="0" eaLnBrk="1" latinLnBrk="0" hangingPunct="1">
      <a:defRPr sz="1800" kern="1200">
        <a:solidFill>
          <a:schemeClr val="tx1"/>
        </a:solidFill>
        <a:latin typeface="+mn-lt"/>
        <a:ea typeface="+mn-ea"/>
        <a:cs typeface="+mn-cs"/>
      </a:defRPr>
    </a:lvl1pPr>
    <a:lvl2pPr marL="457117"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49" algn="l" defTabSz="914233" rtl="0" eaLnBrk="1" latinLnBrk="0" hangingPunct="1">
      <a:defRPr sz="1800" kern="1200">
        <a:solidFill>
          <a:schemeClr val="tx1"/>
        </a:solidFill>
        <a:latin typeface="+mn-lt"/>
        <a:ea typeface="+mn-ea"/>
        <a:cs typeface="+mn-cs"/>
      </a:defRPr>
    </a:lvl4pPr>
    <a:lvl5pPr marL="1828465" algn="l" defTabSz="914233" rtl="0" eaLnBrk="1" latinLnBrk="0" hangingPunct="1">
      <a:defRPr sz="1800" kern="1200">
        <a:solidFill>
          <a:schemeClr val="tx1"/>
        </a:solidFill>
        <a:latin typeface="+mn-lt"/>
        <a:ea typeface="+mn-ea"/>
        <a:cs typeface="+mn-cs"/>
      </a:defRPr>
    </a:lvl5pPr>
    <a:lvl6pPr marL="2285582" algn="l" defTabSz="914233" rtl="0" eaLnBrk="1" latinLnBrk="0" hangingPunct="1">
      <a:defRPr sz="1800" kern="1200">
        <a:solidFill>
          <a:schemeClr val="tx1"/>
        </a:solidFill>
        <a:latin typeface="+mn-lt"/>
        <a:ea typeface="+mn-ea"/>
        <a:cs typeface="+mn-cs"/>
      </a:defRPr>
    </a:lvl6pPr>
    <a:lvl7pPr marL="2742698" algn="l" defTabSz="914233" rtl="0" eaLnBrk="1" latinLnBrk="0" hangingPunct="1">
      <a:defRPr sz="1800" kern="1200">
        <a:solidFill>
          <a:schemeClr val="tx1"/>
        </a:solidFill>
        <a:latin typeface="+mn-lt"/>
        <a:ea typeface="+mn-ea"/>
        <a:cs typeface="+mn-cs"/>
      </a:defRPr>
    </a:lvl7pPr>
    <a:lvl8pPr marL="3199816" algn="l" defTabSz="914233" rtl="0" eaLnBrk="1" latinLnBrk="0" hangingPunct="1">
      <a:defRPr sz="1800" kern="1200">
        <a:solidFill>
          <a:schemeClr val="tx1"/>
        </a:solidFill>
        <a:latin typeface="+mn-lt"/>
        <a:ea typeface="+mn-ea"/>
        <a:cs typeface="+mn-cs"/>
      </a:defRPr>
    </a:lvl8pPr>
    <a:lvl9pPr marL="3656933" algn="l" defTabSz="91423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356"/>
            <p14:sldId id="1402"/>
            <p14:sldId id="1418"/>
            <p14:sldId id="1419"/>
            <p14:sldId id="1420"/>
            <p14:sldId id="1414"/>
            <p14:sldId id="1421"/>
            <p14:sldId id="1416"/>
            <p14:sldId id="1415"/>
            <p14:sldId id="1422"/>
            <p14:sldId id="1423"/>
            <p14:sldId id="1424"/>
            <p14:sldId id="1425"/>
            <p14:sldId id="1426"/>
            <p14:sldId id="1427"/>
            <p14:sldId id="1428"/>
            <p14:sldId id="1429"/>
            <p14:sldId id="1430"/>
            <p14:sldId id="1431"/>
            <p14:sldId id="1432"/>
            <p14:sldId id="1433"/>
            <p14:sldId id="1434"/>
            <p14:sldId id="1435"/>
            <p14:sldId id="1436"/>
            <p14:sldId id="1438"/>
            <p14:sldId id="1439"/>
            <p14:sldId id="1440"/>
            <p14:sldId id="1437"/>
            <p14:sldId id="1417"/>
            <p14:sldId id="1400"/>
            <p14:sldId id="1441"/>
          </p14:sldIdLst>
        </p14:section>
        <p14:section name="Custom icons" id="{AE7553D5-C09E-4928-A948-69A0E1F717F4}">
          <p14:sldIdLst/>
        </p14:section>
      </p14:sectionLst>
    </p:ext>
    <p:ext uri="{EFAFB233-063F-42B5-8137-9DF3F51BA10A}">
      <p15:sldGuideLst xmlns:p15="http://schemas.microsoft.com/office/powerpoint/2012/main">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guide id="5" orient="horz" pos="1178">
          <p15:clr>
            <a:srgbClr val="A4A3A4"/>
          </p15:clr>
        </p15:guide>
        <p15:guide id="6" orient="horz" pos="821">
          <p15:clr>
            <a:srgbClr val="A4A3A4"/>
          </p15:clr>
        </p15:guide>
        <p15:guide id="7" pos="2988">
          <p15:clr>
            <a:srgbClr val="A4A3A4"/>
          </p15:clr>
        </p15:guide>
        <p15:guide id="8" pos="248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6600"/>
    <a:srgbClr val="CCFFFF"/>
    <a:srgbClr val="FFCC99"/>
    <a:srgbClr val="B2B2B2"/>
    <a:srgbClr val="5F5F5F"/>
    <a:srgbClr val="DDDDDD"/>
    <a:srgbClr val="FFFFFF"/>
    <a:srgbClr val="80808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autoAdjust="0"/>
    <p:restoredTop sz="95491" autoAdjust="0"/>
  </p:normalViewPr>
  <p:slideViewPr>
    <p:cSldViewPr snapToObjects="1">
      <p:cViewPr varScale="1">
        <p:scale>
          <a:sx n="141" d="100"/>
          <a:sy n="141" d="100"/>
        </p:scale>
        <p:origin x="672" y="114"/>
      </p:cViewPr>
      <p:guideLst>
        <p:guide orient="horz" pos="742"/>
        <p:guide pos="1882"/>
        <p:guide orient="horz" pos="517"/>
        <p:guide pos="1568"/>
        <p:guide orient="horz" pos="1178"/>
        <p:guide orient="horz" pos="821"/>
        <p:guide pos="2988"/>
        <p:guide pos="2489"/>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12/30/2020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457117" rtl="0" eaLnBrk="1" latinLnBrk="0" hangingPunct="1">
      <a:defRPr sz="1200" kern="1200">
        <a:solidFill>
          <a:schemeClr val="tx1"/>
        </a:solidFill>
        <a:latin typeface="+mn-lt"/>
        <a:ea typeface="+mn-ea"/>
        <a:cs typeface="+mn-cs"/>
      </a:defRPr>
    </a:lvl1pPr>
    <a:lvl2pPr marL="457117" algn="l" defTabSz="457117" rtl="0" eaLnBrk="1" latinLnBrk="0" hangingPunct="1">
      <a:defRPr sz="1200" kern="1200">
        <a:solidFill>
          <a:schemeClr val="tx1"/>
        </a:solidFill>
        <a:latin typeface="+mn-lt"/>
        <a:ea typeface="+mn-ea"/>
        <a:cs typeface="+mn-cs"/>
      </a:defRPr>
    </a:lvl2pPr>
    <a:lvl3pPr marL="914233" algn="l" defTabSz="457117" rtl="0" eaLnBrk="1" latinLnBrk="0" hangingPunct="1">
      <a:defRPr sz="1200" kern="1200">
        <a:solidFill>
          <a:schemeClr val="tx1"/>
        </a:solidFill>
        <a:latin typeface="+mn-lt"/>
        <a:ea typeface="+mn-ea"/>
        <a:cs typeface="+mn-cs"/>
      </a:defRPr>
    </a:lvl3pPr>
    <a:lvl4pPr marL="1371349" algn="l" defTabSz="457117" rtl="0" eaLnBrk="1" latinLnBrk="0" hangingPunct="1">
      <a:defRPr sz="1200" kern="1200">
        <a:solidFill>
          <a:schemeClr val="tx1"/>
        </a:solidFill>
        <a:latin typeface="+mn-lt"/>
        <a:ea typeface="+mn-ea"/>
        <a:cs typeface="+mn-cs"/>
      </a:defRPr>
    </a:lvl4pPr>
    <a:lvl5pPr marL="1828465" algn="l" defTabSz="457117" rtl="0" eaLnBrk="1" latinLnBrk="0" hangingPunct="1">
      <a:defRPr sz="1200" kern="1200">
        <a:solidFill>
          <a:schemeClr val="tx1"/>
        </a:solidFill>
        <a:latin typeface="+mn-lt"/>
        <a:ea typeface="+mn-ea"/>
        <a:cs typeface="+mn-cs"/>
      </a:defRPr>
    </a:lvl5pPr>
    <a:lvl6pPr marL="2285582" algn="l" defTabSz="457117" rtl="0" eaLnBrk="1" latinLnBrk="0" hangingPunct="1">
      <a:defRPr sz="1200" kern="1200">
        <a:solidFill>
          <a:schemeClr val="tx1"/>
        </a:solidFill>
        <a:latin typeface="+mn-lt"/>
        <a:ea typeface="+mn-ea"/>
        <a:cs typeface="+mn-cs"/>
      </a:defRPr>
    </a:lvl6pPr>
    <a:lvl7pPr marL="2742698" algn="l" defTabSz="457117" rtl="0" eaLnBrk="1" latinLnBrk="0" hangingPunct="1">
      <a:defRPr sz="1200" kern="1200">
        <a:solidFill>
          <a:schemeClr val="tx1"/>
        </a:solidFill>
        <a:latin typeface="+mn-lt"/>
        <a:ea typeface="+mn-ea"/>
        <a:cs typeface="+mn-cs"/>
      </a:defRPr>
    </a:lvl7pPr>
    <a:lvl8pPr marL="3199816" algn="l" defTabSz="457117" rtl="0" eaLnBrk="1" latinLnBrk="0" hangingPunct="1">
      <a:defRPr sz="1200" kern="1200">
        <a:solidFill>
          <a:schemeClr val="tx1"/>
        </a:solidFill>
        <a:latin typeface="+mn-lt"/>
        <a:ea typeface="+mn-ea"/>
        <a:cs typeface="+mn-cs"/>
      </a:defRPr>
    </a:lvl8pPr>
    <a:lvl9pPr marL="3656933" algn="l" defTabSz="45711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78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8588764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788254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734394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64900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7593083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8056572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544507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123839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4478634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859581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8217993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05973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226486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459957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7953379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004740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2879704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230595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5624394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0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1446318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110304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2934559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4700481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7078278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927781"/>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10495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5247542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8441149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908526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6531985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0765932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376199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4947252"/>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83023915"/>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491367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2421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5015265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220967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013079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0084008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391056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15282144"/>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179588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069922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2346713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500872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0694424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95985714"/>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3376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501876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819789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957483"/>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25336712"/>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151192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7552689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355464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97187"/>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5277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74637157"/>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5367663"/>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0541431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1792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84739480"/>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1413735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59980346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53663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4646963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354295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7932571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7886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11143765"/>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7176381"/>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921694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419552"/>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1865909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05882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995690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94281918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3992795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422901329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266459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368719438"/>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2173615"/>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5026498"/>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900497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183437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35087"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63316"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91544"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7089756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860332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4321615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1431757"/>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133592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6132936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9532758"/>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60408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9890584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194544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21388674"/>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5641303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15010480"/>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14393041"/>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64892834"/>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9864450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4811051"/>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190479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23411978"/>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0541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51799782"/>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8745135"/>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74615073"/>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22504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143864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8620857"/>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3512394"/>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4602066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2611329"/>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894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2640016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1225823"/>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1523801"/>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624357"/>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4204611979"/>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33452258"/>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084663455"/>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813167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246991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82424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05791167"/>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970541"/>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87634780"/>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349317"/>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4084419"/>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671520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5025979"/>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485961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12189205"/>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6375201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5681426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543864297"/>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05969785"/>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68246473"/>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21077410"/>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8351889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458112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2084432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39853715"/>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03482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90549139"/>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524181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70873418"/>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1512863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9740518"/>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1477694"/>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52013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7280325"/>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9280608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06017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7031264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63522534"/>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159198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70364755"/>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5430300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51673689"/>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58081160"/>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42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15325510"/>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86410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67400219"/>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562798"/>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02906902"/>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2459135"/>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3987314"/>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69522711"/>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854263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6501476"/>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01101515"/>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952203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39443190"/>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76325"/>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751273801"/>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885827430"/>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26161018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38258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864137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3155008"/>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37172055"/>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887251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058209"/>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7397177"/>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7441884"/>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837122"/>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9791823"/>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4901256"/>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892121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684108998"/>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04360091"/>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1527113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3102783"/>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32961979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549348"/>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6989469"/>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842411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97378054"/>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52762559"/>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47659027"/>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46711791"/>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75039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93247100"/>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1485955"/>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4053736"/>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909063"/>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334069922"/>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56720755"/>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4772028"/>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0714623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6688269"/>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985943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21581513"/>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76425549"/>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3675552"/>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6262321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315331"/>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9121500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07769506"/>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7779177"/>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43225016"/>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789231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49471848"/>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409437"/>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72592"/>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42762027"/>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3277465"/>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966124"/>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3595200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329207"/>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3957833"/>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376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6818030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647117931"/>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70649914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8392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24319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404039"/>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42036277"/>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5014318"/>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8795628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52187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9256602"/>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566912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6635463"/>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8488220"/>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327755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44037115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45125397"/>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887128113"/>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73930922"/>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2291837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91735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96651083"/>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53644569"/>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27671881"/>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45937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05597086"/>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29963594"/>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825803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111638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3432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8435721"/>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1842112"/>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1136257"/>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084502"/>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373875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0459190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45829942"/>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7960403"/>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154764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049083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55387105"/>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82320944"/>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30587942"/>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5961946"/>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076190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854845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2530198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918475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5549622"/>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20603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4785957"/>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702402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9489935"/>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6918537"/>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0554033"/>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999708"/>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347856"/>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27809"/>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45208348"/>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6297047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32351690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030319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81430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58960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6537542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6508567"/>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3978236"/>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5677539"/>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03975483"/>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88645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11081070"/>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6198012"/>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91406028"/>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745939814"/>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9427246"/>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08094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1036264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826579514"/>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46554131"/>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512262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40178231"/>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58933061"/>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65096231"/>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3573466"/>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19045411"/>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050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0448446"/>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69614714"/>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423836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705642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36104506"/>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1936585"/>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9342117"/>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061864"/>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68643185"/>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36938554"/>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8816792"/>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338044"/>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94223741"/>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849525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4591557"/>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7267805"/>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22046640"/>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169967"/>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58972636"/>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4460341"/>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3859978"/>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4821724"/>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8060300"/>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7740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40661"/>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0189643"/>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40690328"/>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2995185"/>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3896411"/>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4346"/>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35101975"/>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570310023"/>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080018092"/>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6387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8301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318128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87527327"/>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8309109"/>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85322904"/>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921681"/>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5815082"/>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619123"/>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5374876"/>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02586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77867405"/>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447707661"/>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57371461"/>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042634309"/>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1258891"/>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89772925"/>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0008128"/>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40478455"/>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227354"/>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3989006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8767264"/>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35492868"/>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2045072"/>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914944"/>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28353028"/>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6520186"/>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7666038"/>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1971335"/>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89035701"/>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2340761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55483112"/>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81889966"/>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32014347"/>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45091896"/>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43848918"/>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4624364"/>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8139491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873892"/>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1081107"/>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598980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9467"/>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398850"/>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79047380"/>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8509571"/>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23307807"/>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5282134"/>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96222851"/>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83511663"/>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5383918"/>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03287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84022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4845680"/>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28756705"/>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51485"/>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9279269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824627144"/>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213416047"/>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64050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041356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31448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4704535"/>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230456"/>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99972214"/>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010900"/>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5441194"/>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5051984"/>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6633513"/>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8332972"/>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66162546"/>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86310803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38321325"/>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1172272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0239444"/>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645574992"/>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84596754"/>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17947868"/>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45094559"/>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64610202"/>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5196826"/>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6568423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89182833"/>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2617912"/>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84457527"/>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804011"/>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942235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2442303"/>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43296181"/>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71316317"/>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7171822"/>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6379226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70526740"/>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46780366"/>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2198145"/>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50023260"/>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2405943"/>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2821934"/>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85297982"/>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37672075"/>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2375048"/>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4750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0" y="3735426"/>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3735426"/>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16" name="bg object 16"/>
          <p:cNvSpPr/>
          <p:nvPr/>
        </p:nvSpPr>
        <p:spPr>
          <a:xfrm>
            <a:off x="106003" y="849895"/>
            <a:ext cx="8961725" cy="419935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800"/>
          </a:p>
        </p:txBody>
      </p:sp>
      <p:sp>
        <p:nvSpPr>
          <p:cNvPr id="17" name="bg object 17"/>
          <p:cNvSpPr/>
          <p:nvPr/>
        </p:nvSpPr>
        <p:spPr>
          <a:xfrm>
            <a:off x="106015" y="112796"/>
            <a:ext cx="8961725" cy="68043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200" b="1" i="0">
                <a:solidFill>
                  <a:srgbClr val="FEFEFE"/>
                </a:solidFill>
                <a:latin typeface="Arial"/>
                <a:cs typeface="Arial"/>
              </a:defRPr>
            </a:lvl1pPr>
          </a:lstStyle>
          <a:p>
            <a:endParaRPr/>
          </a:p>
        </p:txBody>
      </p:sp>
      <p:sp>
        <p:nvSpPr>
          <p:cNvPr id="3" name="Holder 3"/>
          <p:cNvSpPr>
            <a:spLocks noGrp="1"/>
          </p:cNvSpPr>
          <p:nvPr>
            <p:ph sz="half" idx="2"/>
          </p:nvPr>
        </p:nvSpPr>
        <p:spPr>
          <a:xfrm>
            <a:off x="393480" y="1142502"/>
            <a:ext cx="2893251" cy="341498"/>
          </a:xfrm>
          <a:prstGeom prst="rect">
            <a:avLst/>
          </a:prstGeom>
        </p:spPr>
        <p:txBody>
          <a:bodyPr wrap="square" lIns="0" tIns="0" rIns="0" bIns="0">
            <a:spAutoFit/>
          </a:bodyPr>
          <a:lstStyle>
            <a:lvl1pPr>
              <a:defRPr sz="2200" b="0" i="0">
                <a:solidFill>
                  <a:srgbClr val="FEFEFE"/>
                </a:solidFill>
                <a:latin typeface="Arial"/>
                <a:cs typeface="Arial"/>
              </a:defRPr>
            </a:lvl1pPr>
          </a:lstStyle>
          <a:p>
            <a:endParaRPr/>
          </a:p>
        </p:txBody>
      </p:sp>
      <p:sp>
        <p:nvSpPr>
          <p:cNvPr id="4" name="Holder 4"/>
          <p:cNvSpPr>
            <a:spLocks noGrp="1"/>
          </p:cNvSpPr>
          <p:nvPr>
            <p:ph sz="half" idx="3"/>
          </p:nvPr>
        </p:nvSpPr>
        <p:spPr>
          <a:xfrm>
            <a:off x="4709161" y="1183005"/>
            <a:ext cx="3977640" cy="2308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12/30/2020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7073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hyperlink" Target="https://twitter.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hyperlink" Target="https://www.facebook.com" TargetMode="Externa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linkedin.com/" TargetMode="Externa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44.xml"/><Relationship Id="rId18" Type="http://schemas.openxmlformats.org/officeDocument/2006/relationships/slideLayout" Target="../slideLayouts/slideLayout549.xml"/><Relationship Id="rId26" Type="http://schemas.openxmlformats.org/officeDocument/2006/relationships/slideLayout" Target="../slideLayouts/slideLayout557.xml"/><Relationship Id="rId39" Type="http://schemas.openxmlformats.org/officeDocument/2006/relationships/slideLayout" Target="../slideLayouts/slideLayout570.xml"/><Relationship Id="rId21" Type="http://schemas.openxmlformats.org/officeDocument/2006/relationships/slideLayout" Target="../slideLayouts/slideLayout552.xml"/><Relationship Id="rId34" Type="http://schemas.openxmlformats.org/officeDocument/2006/relationships/slideLayout" Target="../slideLayouts/slideLayout565.xml"/><Relationship Id="rId42" Type="http://schemas.openxmlformats.org/officeDocument/2006/relationships/slideLayout" Target="../slideLayouts/slideLayout573.xml"/><Relationship Id="rId47" Type="http://schemas.openxmlformats.org/officeDocument/2006/relationships/slideLayout" Target="../slideLayouts/slideLayout578.xml"/><Relationship Id="rId50" Type="http://schemas.openxmlformats.org/officeDocument/2006/relationships/slideLayout" Target="../slideLayouts/slideLayout581.xml"/><Relationship Id="rId55" Type="http://schemas.openxmlformats.org/officeDocument/2006/relationships/slideLayout" Target="../slideLayouts/slideLayout586.xml"/><Relationship Id="rId7" Type="http://schemas.openxmlformats.org/officeDocument/2006/relationships/slideLayout" Target="../slideLayouts/slideLayout538.xml"/><Relationship Id="rId2" Type="http://schemas.openxmlformats.org/officeDocument/2006/relationships/slideLayout" Target="../slideLayouts/slideLayout533.xml"/><Relationship Id="rId16" Type="http://schemas.openxmlformats.org/officeDocument/2006/relationships/slideLayout" Target="../slideLayouts/slideLayout547.xml"/><Relationship Id="rId20" Type="http://schemas.openxmlformats.org/officeDocument/2006/relationships/slideLayout" Target="../slideLayouts/slideLayout551.xml"/><Relationship Id="rId29" Type="http://schemas.openxmlformats.org/officeDocument/2006/relationships/slideLayout" Target="../slideLayouts/slideLayout560.xml"/><Relationship Id="rId41" Type="http://schemas.openxmlformats.org/officeDocument/2006/relationships/slideLayout" Target="../slideLayouts/slideLayout572.xml"/><Relationship Id="rId54" Type="http://schemas.openxmlformats.org/officeDocument/2006/relationships/slideLayout" Target="../slideLayouts/slideLayout585.xml"/><Relationship Id="rId62" Type="http://schemas.openxmlformats.org/officeDocument/2006/relationships/hyperlink" Target="https://twitter.com/" TargetMode="Externa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24" Type="http://schemas.openxmlformats.org/officeDocument/2006/relationships/slideLayout" Target="../slideLayouts/slideLayout555.xml"/><Relationship Id="rId32" Type="http://schemas.openxmlformats.org/officeDocument/2006/relationships/slideLayout" Target="../slideLayouts/slideLayout563.xml"/><Relationship Id="rId37" Type="http://schemas.openxmlformats.org/officeDocument/2006/relationships/slideLayout" Target="../slideLayouts/slideLayout568.xml"/><Relationship Id="rId40" Type="http://schemas.openxmlformats.org/officeDocument/2006/relationships/slideLayout" Target="../slideLayouts/slideLayout571.xml"/><Relationship Id="rId45" Type="http://schemas.openxmlformats.org/officeDocument/2006/relationships/slideLayout" Target="../slideLayouts/slideLayout576.xml"/><Relationship Id="rId53" Type="http://schemas.openxmlformats.org/officeDocument/2006/relationships/slideLayout" Target="../slideLayouts/slideLayout584.xml"/><Relationship Id="rId58" Type="http://schemas.openxmlformats.org/officeDocument/2006/relationships/slideLayout" Target="../slideLayouts/slideLayout589.xml"/><Relationship Id="rId5" Type="http://schemas.openxmlformats.org/officeDocument/2006/relationships/slideLayout" Target="../slideLayouts/slideLayout536.xml"/><Relationship Id="rId15" Type="http://schemas.openxmlformats.org/officeDocument/2006/relationships/slideLayout" Target="../slideLayouts/slideLayout546.xml"/><Relationship Id="rId23" Type="http://schemas.openxmlformats.org/officeDocument/2006/relationships/slideLayout" Target="../slideLayouts/slideLayout554.xml"/><Relationship Id="rId28" Type="http://schemas.openxmlformats.org/officeDocument/2006/relationships/slideLayout" Target="../slideLayouts/slideLayout559.xml"/><Relationship Id="rId36" Type="http://schemas.openxmlformats.org/officeDocument/2006/relationships/slideLayout" Target="../slideLayouts/slideLayout567.xml"/><Relationship Id="rId49" Type="http://schemas.openxmlformats.org/officeDocument/2006/relationships/slideLayout" Target="../slideLayouts/slideLayout580.xml"/><Relationship Id="rId57" Type="http://schemas.openxmlformats.org/officeDocument/2006/relationships/slideLayout" Target="../slideLayouts/slideLayout588.xml"/><Relationship Id="rId61" Type="http://schemas.openxmlformats.org/officeDocument/2006/relationships/hyperlink" Target="https://www.linkedin.com/" TargetMode="External"/><Relationship Id="rId10" Type="http://schemas.openxmlformats.org/officeDocument/2006/relationships/slideLayout" Target="../slideLayouts/slideLayout541.xml"/><Relationship Id="rId19" Type="http://schemas.openxmlformats.org/officeDocument/2006/relationships/slideLayout" Target="../slideLayouts/slideLayout550.xml"/><Relationship Id="rId31" Type="http://schemas.openxmlformats.org/officeDocument/2006/relationships/slideLayout" Target="../slideLayouts/slideLayout562.xml"/><Relationship Id="rId44" Type="http://schemas.openxmlformats.org/officeDocument/2006/relationships/slideLayout" Target="../slideLayouts/slideLayout575.xml"/><Relationship Id="rId52" Type="http://schemas.openxmlformats.org/officeDocument/2006/relationships/slideLayout" Target="../slideLayouts/slideLayout583.xml"/><Relationship Id="rId60" Type="http://schemas.openxmlformats.org/officeDocument/2006/relationships/hyperlink" Target="https://www.facebook.com" TargetMode="Externa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slideLayout" Target="../slideLayouts/slideLayout545.xml"/><Relationship Id="rId22" Type="http://schemas.openxmlformats.org/officeDocument/2006/relationships/slideLayout" Target="../slideLayouts/slideLayout553.xml"/><Relationship Id="rId27" Type="http://schemas.openxmlformats.org/officeDocument/2006/relationships/slideLayout" Target="../slideLayouts/slideLayout558.xml"/><Relationship Id="rId30" Type="http://schemas.openxmlformats.org/officeDocument/2006/relationships/slideLayout" Target="../slideLayouts/slideLayout561.xml"/><Relationship Id="rId35" Type="http://schemas.openxmlformats.org/officeDocument/2006/relationships/slideLayout" Target="../slideLayouts/slideLayout566.xml"/><Relationship Id="rId43" Type="http://schemas.openxmlformats.org/officeDocument/2006/relationships/slideLayout" Target="../slideLayouts/slideLayout574.xml"/><Relationship Id="rId48" Type="http://schemas.openxmlformats.org/officeDocument/2006/relationships/slideLayout" Target="../slideLayouts/slideLayout579.xml"/><Relationship Id="rId56" Type="http://schemas.openxmlformats.org/officeDocument/2006/relationships/slideLayout" Target="../slideLayouts/slideLayout587.xml"/><Relationship Id="rId8" Type="http://schemas.openxmlformats.org/officeDocument/2006/relationships/slideLayout" Target="../slideLayouts/slideLayout539.xml"/><Relationship Id="rId51" Type="http://schemas.openxmlformats.org/officeDocument/2006/relationships/slideLayout" Target="../slideLayouts/slideLayout582.xml"/><Relationship Id="rId3" Type="http://schemas.openxmlformats.org/officeDocument/2006/relationships/slideLayout" Target="../slideLayouts/slideLayout534.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5" Type="http://schemas.openxmlformats.org/officeDocument/2006/relationships/slideLayout" Target="../slideLayouts/slideLayout556.xml"/><Relationship Id="rId33" Type="http://schemas.openxmlformats.org/officeDocument/2006/relationships/slideLayout" Target="../slideLayouts/slideLayout564.xml"/><Relationship Id="rId38" Type="http://schemas.openxmlformats.org/officeDocument/2006/relationships/slideLayout" Target="../slideLayouts/slideLayout569.xml"/><Relationship Id="rId46" Type="http://schemas.openxmlformats.org/officeDocument/2006/relationships/slideLayout" Target="../slideLayouts/slideLayout577.xml"/><Relationship Id="rId5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hyperlink" Target="https://twitter.com/" TargetMode="Externa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61" Type="http://schemas.openxmlformats.org/officeDocument/2006/relationships/hyperlink" Target="https://www.linkedin.com/" TargetMode="Externa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hyperlink" Target="https://www.facebook.com" TargetMode="Externa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hyperlink" Target="https://twitter.com/" TargetMode="Externa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61" Type="http://schemas.openxmlformats.org/officeDocument/2006/relationships/hyperlink" Target="https://www.linkedin.com/" TargetMode="Externa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hyperlink" Target="https://www.facebook.com" TargetMode="Externa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62" Type="http://schemas.openxmlformats.org/officeDocument/2006/relationships/hyperlink" Target="https://twitter.com/" TargetMode="Externa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53" Type="http://schemas.openxmlformats.org/officeDocument/2006/relationships/slideLayout" Target="../slideLayouts/slideLayout236.xml"/><Relationship Id="rId58" Type="http://schemas.openxmlformats.org/officeDocument/2006/relationships/slideLayout" Target="../slideLayouts/slideLayout241.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slideLayout" Target="../slideLayouts/slideLayout240.xml"/><Relationship Id="rId61" Type="http://schemas.openxmlformats.org/officeDocument/2006/relationships/hyperlink" Target="https://www.linkedin.com/" TargetMode="Externa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hyperlink" Target="https://www.facebook.com" TargetMode="Externa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50" Type="http://schemas.openxmlformats.org/officeDocument/2006/relationships/slideLayout" Target="../slideLayouts/slideLayout291.xml"/><Relationship Id="rId55" Type="http://schemas.openxmlformats.org/officeDocument/2006/relationships/slideLayout" Target="../slideLayouts/slideLayout296.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54" Type="http://schemas.openxmlformats.org/officeDocument/2006/relationships/slideLayout" Target="../slideLayouts/slideLayout295.xml"/><Relationship Id="rId62" Type="http://schemas.openxmlformats.org/officeDocument/2006/relationships/hyperlink" Target="https://twitter.com/" TargetMode="Externa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49" Type="http://schemas.openxmlformats.org/officeDocument/2006/relationships/slideLayout" Target="../slideLayouts/slideLayout290.xml"/><Relationship Id="rId57" Type="http://schemas.openxmlformats.org/officeDocument/2006/relationships/slideLayout" Target="../slideLayouts/slideLayout298.xml"/><Relationship Id="rId61" Type="http://schemas.openxmlformats.org/officeDocument/2006/relationships/hyperlink" Target="https://www.linkedin.com/" TargetMode="Externa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4" Type="http://schemas.openxmlformats.org/officeDocument/2006/relationships/slideLayout" Target="../slideLayouts/slideLayout285.xml"/><Relationship Id="rId52" Type="http://schemas.openxmlformats.org/officeDocument/2006/relationships/slideLayout" Target="../slideLayouts/slideLayout293.xml"/><Relationship Id="rId60" Type="http://schemas.openxmlformats.org/officeDocument/2006/relationships/hyperlink" Target="https://www.facebook.com" TargetMode="Externa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56" Type="http://schemas.openxmlformats.org/officeDocument/2006/relationships/slideLayout" Target="../slideLayouts/slideLayout297.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46" Type="http://schemas.openxmlformats.org/officeDocument/2006/relationships/slideLayout" Target="../slideLayouts/slideLayout287.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9" Type="http://schemas.openxmlformats.org/officeDocument/2006/relationships/slideLayout" Target="../slideLayouts/slideLayout338.xml"/><Relationship Id="rId21" Type="http://schemas.openxmlformats.org/officeDocument/2006/relationships/slideLayout" Target="../slideLayouts/slideLayout320.xml"/><Relationship Id="rId34" Type="http://schemas.openxmlformats.org/officeDocument/2006/relationships/slideLayout" Target="../slideLayouts/slideLayout333.xml"/><Relationship Id="rId42" Type="http://schemas.openxmlformats.org/officeDocument/2006/relationships/slideLayout" Target="../slideLayouts/slideLayout341.xml"/><Relationship Id="rId47" Type="http://schemas.openxmlformats.org/officeDocument/2006/relationships/slideLayout" Target="../slideLayouts/slideLayout346.xml"/><Relationship Id="rId50" Type="http://schemas.openxmlformats.org/officeDocument/2006/relationships/slideLayout" Target="../slideLayouts/slideLayout349.xml"/><Relationship Id="rId55" Type="http://schemas.openxmlformats.org/officeDocument/2006/relationships/slideLayout" Target="../slideLayouts/slideLayout354.xml"/><Relationship Id="rId7" Type="http://schemas.openxmlformats.org/officeDocument/2006/relationships/slideLayout" Target="../slideLayouts/slideLayout30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41" Type="http://schemas.openxmlformats.org/officeDocument/2006/relationships/slideLayout" Target="../slideLayouts/slideLayout340.xml"/><Relationship Id="rId54" Type="http://schemas.openxmlformats.org/officeDocument/2006/relationships/slideLayout" Target="../slideLayouts/slideLayout353.xml"/><Relationship Id="rId62" Type="http://schemas.openxmlformats.org/officeDocument/2006/relationships/hyperlink" Target="https://twitter.com/" TargetMode="Externa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37" Type="http://schemas.openxmlformats.org/officeDocument/2006/relationships/slideLayout" Target="../slideLayouts/slideLayout336.xml"/><Relationship Id="rId40" Type="http://schemas.openxmlformats.org/officeDocument/2006/relationships/slideLayout" Target="../slideLayouts/slideLayout339.xml"/><Relationship Id="rId45" Type="http://schemas.openxmlformats.org/officeDocument/2006/relationships/slideLayout" Target="../slideLayouts/slideLayout344.xml"/><Relationship Id="rId53" Type="http://schemas.openxmlformats.org/officeDocument/2006/relationships/slideLayout" Target="../slideLayouts/slideLayout352.xml"/><Relationship Id="rId58" Type="http://schemas.openxmlformats.org/officeDocument/2006/relationships/slideLayout" Target="../slideLayouts/slideLayout357.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36" Type="http://schemas.openxmlformats.org/officeDocument/2006/relationships/slideLayout" Target="../slideLayouts/slideLayout335.xml"/><Relationship Id="rId49" Type="http://schemas.openxmlformats.org/officeDocument/2006/relationships/slideLayout" Target="../slideLayouts/slideLayout348.xml"/><Relationship Id="rId57" Type="http://schemas.openxmlformats.org/officeDocument/2006/relationships/slideLayout" Target="../slideLayouts/slideLayout356.xml"/><Relationship Id="rId61" Type="http://schemas.openxmlformats.org/officeDocument/2006/relationships/hyperlink" Target="https://www.linkedin.com/" TargetMode="Externa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4" Type="http://schemas.openxmlformats.org/officeDocument/2006/relationships/slideLayout" Target="../slideLayouts/slideLayout343.xml"/><Relationship Id="rId52" Type="http://schemas.openxmlformats.org/officeDocument/2006/relationships/slideLayout" Target="../slideLayouts/slideLayout351.xml"/><Relationship Id="rId60" Type="http://schemas.openxmlformats.org/officeDocument/2006/relationships/hyperlink" Target="https://www.facebook.com" TargetMode="Externa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35" Type="http://schemas.openxmlformats.org/officeDocument/2006/relationships/slideLayout" Target="../slideLayouts/slideLayout334.xml"/><Relationship Id="rId43" Type="http://schemas.openxmlformats.org/officeDocument/2006/relationships/slideLayout" Target="../slideLayouts/slideLayout342.xml"/><Relationship Id="rId48" Type="http://schemas.openxmlformats.org/officeDocument/2006/relationships/slideLayout" Target="../slideLayouts/slideLayout347.xml"/><Relationship Id="rId56" Type="http://schemas.openxmlformats.org/officeDocument/2006/relationships/slideLayout" Target="../slideLayouts/slideLayout355.xml"/><Relationship Id="rId8" Type="http://schemas.openxmlformats.org/officeDocument/2006/relationships/slideLayout" Target="../slideLayouts/slideLayout307.xml"/><Relationship Id="rId51" Type="http://schemas.openxmlformats.org/officeDocument/2006/relationships/slideLayout" Target="../slideLayouts/slideLayout350.xml"/><Relationship Id="rId3" Type="http://schemas.openxmlformats.org/officeDocument/2006/relationships/slideLayout" Target="../slideLayouts/slideLayout302.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slideLayout" Target="../slideLayouts/slideLayout332.xml"/><Relationship Id="rId38" Type="http://schemas.openxmlformats.org/officeDocument/2006/relationships/slideLayout" Target="../slideLayouts/slideLayout337.xml"/><Relationship Id="rId46" Type="http://schemas.openxmlformats.org/officeDocument/2006/relationships/slideLayout" Target="../slideLayouts/slideLayout345.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9" Type="http://schemas.openxmlformats.org/officeDocument/2006/relationships/slideLayout" Target="../slideLayouts/slideLayout396.xml"/><Relationship Id="rId21" Type="http://schemas.openxmlformats.org/officeDocument/2006/relationships/slideLayout" Target="../slideLayouts/slideLayout378.xml"/><Relationship Id="rId34" Type="http://schemas.openxmlformats.org/officeDocument/2006/relationships/slideLayout" Target="../slideLayouts/slideLayout391.xml"/><Relationship Id="rId42" Type="http://schemas.openxmlformats.org/officeDocument/2006/relationships/slideLayout" Target="../slideLayouts/slideLayout399.xml"/><Relationship Id="rId47" Type="http://schemas.openxmlformats.org/officeDocument/2006/relationships/slideLayout" Target="../slideLayouts/slideLayout404.xml"/><Relationship Id="rId50" Type="http://schemas.openxmlformats.org/officeDocument/2006/relationships/slideLayout" Target="../slideLayouts/slideLayout407.xml"/><Relationship Id="rId55" Type="http://schemas.openxmlformats.org/officeDocument/2006/relationships/slideLayout" Target="../slideLayouts/slideLayout412.xml"/><Relationship Id="rId7" Type="http://schemas.openxmlformats.org/officeDocument/2006/relationships/slideLayout" Target="../slideLayouts/slideLayout364.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slideLayout" Target="../slideLayouts/slideLayout377.xml"/><Relationship Id="rId29" Type="http://schemas.openxmlformats.org/officeDocument/2006/relationships/slideLayout" Target="../slideLayouts/slideLayout386.xml"/><Relationship Id="rId41" Type="http://schemas.openxmlformats.org/officeDocument/2006/relationships/slideLayout" Target="../slideLayouts/slideLayout398.xml"/><Relationship Id="rId54" Type="http://schemas.openxmlformats.org/officeDocument/2006/relationships/slideLayout" Target="../slideLayouts/slideLayout411.xml"/><Relationship Id="rId62" Type="http://schemas.openxmlformats.org/officeDocument/2006/relationships/hyperlink" Target="https://twitter.com/" TargetMode="Externa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slideLayout" Target="../slideLayouts/slideLayout402.xml"/><Relationship Id="rId53" Type="http://schemas.openxmlformats.org/officeDocument/2006/relationships/slideLayout" Target="../slideLayouts/slideLayout410.xml"/><Relationship Id="rId58" Type="http://schemas.openxmlformats.org/officeDocument/2006/relationships/slideLayout" Target="../slideLayouts/slideLayout415.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49" Type="http://schemas.openxmlformats.org/officeDocument/2006/relationships/slideLayout" Target="../slideLayouts/slideLayout406.xml"/><Relationship Id="rId57" Type="http://schemas.openxmlformats.org/officeDocument/2006/relationships/slideLayout" Target="../slideLayouts/slideLayout414.xml"/><Relationship Id="rId61" Type="http://schemas.openxmlformats.org/officeDocument/2006/relationships/hyperlink" Target="https://www.linkedin.com/" TargetMode="Externa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31" Type="http://schemas.openxmlformats.org/officeDocument/2006/relationships/slideLayout" Target="../slideLayouts/slideLayout388.xml"/><Relationship Id="rId44" Type="http://schemas.openxmlformats.org/officeDocument/2006/relationships/slideLayout" Target="../slideLayouts/slideLayout401.xml"/><Relationship Id="rId52" Type="http://schemas.openxmlformats.org/officeDocument/2006/relationships/slideLayout" Target="../slideLayouts/slideLayout409.xml"/><Relationship Id="rId60" Type="http://schemas.openxmlformats.org/officeDocument/2006/relationships/hyperlink" Target="https://www.facebook.com" TargetMode="Externa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48" Type="http://schemas.openxmlformats.org/officeDocument/2006/relationships/slideLayout" Target="../slideLayouts/slideLayout405.xml"/><Relationship Id="rId56" Type="http://schemas.openxmlformats.org/officeDocument/2006/relationships/slideLayout" Target="../slideLayouts/slideLayout413.xml"/><Relationship Id="rId8" Type="http://schemas.openxmlformats.org/officeDocument/2006/relationships/slideLayout" Target="../slideLayouts/slideLayout365.xml"/><Relationship Id="rId51" Type="http://schemas.openxmlformats.org/officeDocument/2006/relationships/slideLayout" Target="../slideLayouts/slideLayout408.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46" Type="http://schemas.openxmlformats.org/officeDocument/2006/relationships/slideLayout" Target="../slideLayouts/slideLayout403.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9" Type="http://schemas.openxmlformats.org/officeDocument/2006/relationships/slideLayout" Target="../slideLayouts/slideLayout454.xml"/><Relationship Id="rId21" Type="http://schemas.openxmlformats.org/officeDocument/2006/relationships/slideLayout" Target="../slideLayouts/slideLayout436.xml"/><Relationship Id="rId34" Type="http://schemas.openxmlformats.org/officeDocument/2006/relationships/slideLayout" Target="../slideLayouts/slideLayout449.xml"/><Relationship Id="rId42" Type="http://schemas.openxmlformats.org/officeDocument/2006/relationships/slideLayout" Target="../slideLayouts/slideLayout457.xml"/><Relationship Id="rId47" Type="http://schemas.openxmlformats.org/officeDocument/2006/relationships/slideLayout" Target="../slideLayouts/slideLayout462.xml"/><Relationship Id="rId50" Type="http://schemas.openxmlformats.org/officeDocument/2006/relationships/slideLayout" Target="../slideLayouts/slideLayout465.xml"/><Relationship Id="rId55" Type="http://schemas.openxmlformats.org/officeDocument/2006/relationships/slideLayout" Target="../slideLayouts/slideLayout470.xml"/><Relationship Id="rId7" Type="http://schemas.openxmlformats.org/officeDocument/2006/relationships/slideLayout" Target="../slideLayouts/slideLayout422.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29" Type="http://schemas.openxmlformats.org/officeDocument/2006/relationships/slideLayout" Target="../slideLayouts/slideLayout444.xml"/><Relationship Id="rId41" Type="http://schemas.openxmlformats.org/officeDocument/2006/relationships/slideLayout" Target="../slideLayouts/slideLayout456.xml"/><Relationship Id="rId54" Type="http://schemas.openxmlformats.org/officeDocument/2006/relationships/slideLayout" Target="../slideLayouts/slideLayout469.xml"/><Relationship Id="rId62" Type="http://schemas.openxmlformats.org/officeDocument/2006/relationships/hyperlink" Target="https://twitter.com/" TargetMode="Externa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32" Type="http://schemas.openxmlformats.org/officeDocument/2006/relationships/slideLayout" Target="../slideLayouts/slideLayout447.xml"/><Relationship Id="rId37" Type="http://schemas.openxmlformats.org/officeDocument/2006/relationships/slideLayout" Target="../slideLayouts/slideLayout452.xml"/><Relationship Id="rId40" Type="http://schemas.openxmlformats.org/officeDocument/2006/relationships/slideLayout" Target="../slideLayouts/slideLayout455.xml"/><Relationship Id="rId45" Type="http://schemas.openxmlformats.org/officeDocument/2006/relationships/slideLayout" Target="../slideLayouts/slideLayout460.xml"/><Relationship Id="rId53" Type="http://schemas.openxmlformats.org/officeDocument/2006/relationships/slideLayout" Target="../slideLayouts/slideLayout468.xml"/><Relationship Id="rId58" Type="http://schemas.openxmlformats.org/officeDocument/2006/relationships/slideLayout" Target="../slideLayouts/slideLayout473.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slideLayout" Target="../slideLayouts/slideLayout443.xml"/><Relationship Id="rId36" Type="http://schemas.openxmlformats.org/officeDocument/2006/relationships/slideLayout" Target="../slideLayouts/slideLayout451.xml"/><Relationship Id="rId49" Type="http://schemas.openxmlformats.org/officeDocument/2006/relationships/slideLayout" Target="../slideLayouts/slideLayout464.xml"/><Relationship Id="rId57" Type="http://schemas.openxmlformats.org/officeDocument/2006/relationships/slideLayout" Target="../slideLayouts/slideLayout472.xml"/><Relationship Id="rId61" Type="http://schemas.openxmlformats.org/officeDocument/2006/relationships/hyperlink" Target="https://www.linkedin.com/" TargetMode="External"/><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31" Type="http://schemas.openxmlformats.org/officeDocument/2006/relationships/slideLayout" Target="../slideLayouts/slideLayout446.xml"/><Relationship Id="rId44" Type="http://schemas.openxmlformats.org/officeDocument/2006/relationships/slideLayout" Target="../slideLayouts/slideLayout459.xml"/><Relationship Id="rId52" Type="http://schemas.openxmlformats.org/officeDocument/2006/relationships/slideLayout" Target="../slideLayouts/slideLayout467.xml"/><Relationship Id="rId60" Type="http://schemas.openxmlformats.org/officeDocument/2006/relationships/hyperlink" Target="https://www.facebook.com" TargetMode="Externa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slideLayout" Target="../slideLayouts/slideLayout442.xml"/><Relationship Id="rId30" Type="http://schemas.openxmlformats.org/officeDocument/2006/relationships/slideLayout" Target="../slideLayouts/slideLayout445.xml"/><Relationship Id="rId35" Type="http://schemas.openxmlformats.org/officeDocument/2006/relationships/slideLayout" Target="../slideLayouts/slideLayout450.xml"/><Relationship Id="rId43" Type="http://schemas.openxmlformats.org/officeDocument/2006/relationships/slideLayout" Target="../slideLayouts/slideLayout458.xml"/><Relationship Id="rId48" Type="http://schemas.openxmlformats.org/officeDocument/2006/relationships/slideLayout" Target="../slideLayouts/slideLayout463.xml"/><Relationship Id="rId56" Type="http://schemas.openxmlformats.org/officeDocument/2006/relationships/slideLayout" Target="../slideLayouts/slideLayout471.xml"/><Relationship Id="rId8" Type="http://schemas.openxmlformats.org/officeDocument/2006/relationships/slideLayout" Target="../slideLayouts/slideLayout423.xml"/><Relationship Id="rId51" Type="http://schemas.openxmlformats.org/officeDocument/2006/relationships/slideLayout" Target="../slideLayouts/slideLayout466.xml"/><Relationship Id="rId3" Type="http://schemas.openxmlformats.org/officeDocument/2006/relationships/slideLayout" Target="../slideLayouts/slideLayout418.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33" Type="http://schemas.openxmlformats.org/officeDocument/2006/relationships/slideLayout" Target="../slideLayouts/slideLayout448.xml"/><Relationship Id="rId38" Type="http://schemas.openxmlformats.org/officeDocument/2006/relationships/slideLayout" Target="../slideLayouts/slideLayout453.xml"/><Relationship Id="rId46" Type="http://schemas.openxmlformats.org/officeDocument/2006/relationships/slideLayout" Target="../slideLayouts/slideLayout461.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86.xml"/><Relationship Id="rId18" Type="http://schemas.openxmlformats.org/officeDocument/2006/relationships/slideLayout" Target="../slideLayouts/slideLayout491.xml"/><Relationship Id="rId26" Type="http://schemas.openxmlformats.org/officeDocument/2006/relationships/slideLayout" Target="../slideLayouts/slideLayout499.xml"/><Relationship Id="rId39" Type="http://schemas.openxmlformats.org/officeDocument/2006/relationships/slideLayout" Target="../slideLayouts/slideLayout512.xml"/><Relationship Id="rId21" Type="http://schemas.openxmlformats.org/officeDocument/2006/relationships/slideLayout" Target="../slideLayouts/slideLayout494.xml"/><Relationship Id="rId34" Type="http://schemas.openxmlformats.org/officeDocument/2006/relationships/slideLayout" Target="../slideLayouts/slideLayout507.xml"/><Relationship Id="rId42" Type="http://schemas.openxmlformats.org/officeDocument/2006/relationships/slideLayout" Target="../slideLayouts/slideLayout515.xml"/><Relationship Id="rId47" Type="http://schemas.openxmlformats.org/officeDocument/2006/relationships/slideLayout" Target="../slideLayouts/slideLayout520.xml"/><Relationship Id="rId50" Type="http://schemas.openxmlformats.org/officeDocument/2006/relationships/slideLayout" Target="../slideLayouts/slideLayout523.xml"/><Relationship Id="rId55" Type="http://schemas.openxmlformats.org/officeDocument/2006/relationships/slideLayout" Target="../slideLayouts/slideLayout528.xml"/><Relationship Id="rId7" Type="http://schemas.openxmlformats.org/officeDocument/2006/relationships/slideLayout" Target="../slideLayouts/slideLayout48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20" Type="http://schemas.openxmlformats.org/officeDocument/2006/relationships/slideLayout" Target="../slideLayouts/slideLayout493.xml"/><Relationship Id="rId29" Type="http://schemas.openxmlformats.org/officeDocument/2006/relationships/slideLayout" Target="../slideLayouts/slideLayout502.xml"/><Relationship Id="rId41" Type="http://schemas.openxmlformats.org/officeDocument/2006/relationships/slideLayout" Target="../slideLayouts/slideLayout514.xml"/><Relationship Id="rId54" Type="http://schemas.openxmlformats.org/officeDocument/2006/relationships/slideLayout" Target="../slideLayouts/slideLayout527.xml"/><Relationship Id="rId62" Type="http://schemas.openxmlformats.org/officeDocument/2006/relationships/hyperlink" Target="https://twitter.com/" TargetMode="Externa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24" Type="http://schemas.openxmlformats.org/officeDocument/2006/relationships/slideLayout" Target="../slideLayouts/slideLayout497.xml"/><Relationship Id="rId32" Type="http://schemas.openxmlformats.org/officeDocument/2006/relationships/slideLayout" Target="../slideLayouts/slideLayout505.xml"/><Relationship Id="rId37" Type="http://schemas.openxmlformats.org/officeDocument/2006/relationships/slideLayout" Target="../slideLayouts/slideLayout510.xml"/><Relationship Id="rId40" Type="http://schemas.openxmlformats.org/officeDocument/2006/relationships/slideLayout" Target="../slideLayouts/slideLayout513.xml"/><Relationship Id="rId45" Type="http://schemas.openxmlformats.org/officeDocument/2006/relationships/slideLayout" Target="../slideLayouts/slideLayout518.xml"/><Relationship Id="rId53" Type="http://schemas.openxmlformats.org/officeDocument/2006/relationships/slideLayout" Target="../slideLayouts/slideLayout526.xml"/><Relationship Id="rId58" Type="http://schemas.openxmlformats.org/officeDocument/2006/relationships/slideLayout" Target="../slideLayouts/slideLayout531.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23" Type="http://schemas.openxmlformats.org/officeDocument/2006/relationships/slideLayout" Target="../slideLayouts/slideLayout496.xml"/><Relationship Id="rId28" Type="http://schemas.openxmlformats.org/officeDocument/2006/relationships/slideLayout" Target="../slideLayouts/slideLayout501.xml"/><Relationship Id="rId36" Type="http://schemas.openxmlformats.org/officeDocument/2006/relationships/slideLayout" Target="../slideLayouts/slideLayout509.xml"/><Relationship Id="rId49" Type="http://schemas.openxmlformats.org/officeDocument/2006/relationships/slideLayout" Target="../slideLayouts/slideLayout522.xml"/><Relationship Id="rId57" Type="http://schemas.openxmlformats.org/officeDocument/2006/relationships/slideLayout" Target="../slideLayouts/slideLayout530.xml"/><Relationship Id="rId61" Type="http://schemas.openxmlformats.org/officeDocument/2006/relationships/hyperlink" Target="https://www.linkedin.com/" TargetMode="External"/><Relationship Id="rId10" Type="http://schemas.openxmlformats.org/officeDocument/2006/relationships/slideLayout" Target="../slideLayouts/slideLayout483.xml"/><Relationship Id="rId19" Type="http://schemas.openxmlformats.org/officeDocument/2006/relationships/slideLayout" Target="../slideLayouts/slideLayout492.xml"/><Relationship Id="rId31" Type="http://schemas.openxmlformats.org/officeDocument/2006/relationships/slideLayout" Target="../slideLayouts/slideLayout504.xml"/><Relationship Id="rId44" Type="http://schemas.openxmlformats.org/officeDocument/2006/relationships/slideLayout" Target="../slideLayouts/slideLayout517.xml"/><Relationship Id="rId52" Type="http://schemas.openxmlformats.org/officeDocument/2006/relationships/slideLayout" Target="../slideLayouts/slideLayout525.xml"/><Relationship Id="rId60" Type="http://schemas.openxmlformats.org/officeDocument/2006/relationships/hyperlink" Target="https://www.facebook.com" TargetMode="Externa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 Id="rId22" Type="http://schemas.openxmlformats.org/officeDocument/2006/relationships/slideLayout" Target="../slideLayouts/slideLayout495.xml"/><Relationship Id="rId27" Type="http://schemas.openxmlformats.org/officeDocument/2006/relationships/slideLayout" Target="../slideLayouts/slideLayout500.xml"/><Relationship Id="rId30" Type="http://schemas.openxmlformats.org/officeDocument/2006/relationships/slideLayout" Target="../slideLayouts/slideLayout503.xml"/><Relationship Id="rId35" Type="http://schemas.openxmlformats.org/officeDocument/2006/relationships/slideLayout" Target="../slideLayouts/slideLayout508.xml"/><Relationship Id="rId43" Type="http://schemas.openxmlformats.org/officeDocument/2006/relationships/slideLayout" Target="../slideLayouts/slideLayout516.xml"/><Relationship Id="rId48" Type="http://schemas.openxmlformats.org/officeDocument/2006/relationships/slideLayout" Target="../slideLayouts/slideLayout521.xml"/><Relationship Id="rId56" Type="http://schemas.openxmlformats.org/officeDocument/2006/relationships/slideLayout" Target="../slideLayouts/slideLayout529.xml"/><Relationship Id="rId8" Type="http://schemas.openxmlformats.org/officeDocument/2006/relationships/slideLayout" Target="../slideLayouts/slideLayout481.xml"/><Relationship Id="rId51" Type="http://schemas.openxmlformats.org/officeDocument/2006/relationships/slideLayout" Target="../slideLayouts/slideLayout524.xml"/><Relationship Id="rId3" Type="http://schemas.openxmlformats.org/officeDocument/2006/relationships/slideLayout" Target="../slideLayouts/slideLayout476.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5" Type="http://schemas.openxmlformats.org/officeDocument/2006/relationships/slideLayout" Target="../slideLayouts/slideLayout498.xml"/><Relationship Id="rId33" Type="http://schemas.openxmlformats.org/officeDocument/2006/relationships/slideLayout" Target="../slideLayouts/slideLayout506.xml"/><Relationship Id="rId38" Type="http://schemas.openxmlformats.org/officeDocument/2006/relationships/slideLayout" Target="../slideLayouts/slideLayout511.xml"/><Relationship Id="rId46" Type="http://schemas.openxmlformats.org/officeDocument/2006/relationships/slideLayout" Target="../slideLayouts/slideLayout519.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userDrawn="1"/>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solidFill>
                  <a:schemeClr val="tx1"/>
                </a:solidFill>
              </a:rPr>
              <a:pPr algn="ctr"/>
              <a:t>‹#›</a:t>
            </a:fld>
            <a:endParaRPr lang="en-US" sz="900" dirty="0">
              <a:solidFill>
                <a:schemeClr val="tx1"/>
              </a:solidFill>
            </a:endParaRPr>
          </a:p>
        </p:txBody>
      </p:sp>
      <p:sp>
        <p:nvSpPr>
          <p:cNvPr id="10" name="Oval 9"/>
          <p:cNvSpPr/>
          <p:nvPr/>
        </p:nvSpPr>
        <p:spPr>
          <a:xfrm>
            <a:off x="538557"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userDrawn="1"/>
        </p:nvSpPr>
        <p:spPr>
          <a:xfrm>
            <a:off x="8351423"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userDrawn="1"/>
        </p:nvSpPr>
        <p:spPr>
          <a:xfrm>
            <a:off x="802426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userDrawn="1"/>
        </p:nvSpPr>
        <p:spPr>
          <a:xfrm rot="10800000">
            <a:off x="867858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69"/>
          </p:cNvPr>
          <p:cNvSpPr/>
          <p:nvPr userDrawn="1"/>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70"/>
          </p:cNvPr>
          <p:cNvSpPr/>
          <p:nvPr userDrawn="1"/>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71"/>
          </p:cNvPr>
          <p:cNvSpPr/>
          <p:nvPr userDrawn="1"/>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userDrawn="1"/>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userDrawn="1"/>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val="289061279"/>
      </p:ext>
    </p:extLst>
  </p:cSld>
  <p:clrMap bg1="dk1" tx1="lt1" bg2="dk2" tx2="lt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97" r:id="rId67"/>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7697252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1" r:id="rId50"/>
    <p:sldLayoutId id="2147484362" r:id="rId51"/>
    <p:sldLayoutId id="2147484363" r:id="rId52"/>
    <p:sldLayoutId id="2147484364" r:id="rId53"/>
    <p:sldLayoutId id="2147484365" r:id="rId54"/>
    <p:sldLayoutId id="2147484366" r:id="rId55"/>
    <p:sldLayoutId id="2147484367" r:id="rId56"/>
    <p:sldLayoutId id="2147484368" r:id="rId57"/>
    <p:sldLayoutId id="2147484369"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userDrawn="1"/>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pPr algn="ctr"/>
              <a:t>‹#›</a:t>
            </a:fld>
            <a:endParaRPr lang="en-US" sz="900" dirty="0"/>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60"/>
          </p:cNvPr>
          <p:cNvSpPr/>
          <p:nvPr userDrawn="1"/>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61"/>
          </p:cNvPr>
          <p:cNvSpPr/>
          <p:nvPr userDrawn="1"/>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62"/>
          </p:cNvPr>
          <p:cNvSpPr/>
          <p:nvPr userDrawn="1"/>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userDrawn="1"/>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userDrawn="1"/>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 id="2147484437" r:id="rId58"/>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147607437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92549406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87644815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 id="2147484119" r:id="rId44"/>
    <p:sldLayoutId id="2147484120" r:id="rId45"/>
    <p:sldLayoutId id="2147484121" r:id="rId46"/>
    <p:sldLayoutId id="2147484122" r:id="rId47"/>
    <p:sldLayoutId id="2147484123" r:id="rId48"/>
    <p:sldLayoutId id="2147484124" r:id="rId49"/>
    <p:sldLayoutId id="2147484125" r:id="rId50"/>
    <p:sldLayoutId id="2147484126" r:id="rId51"/>
    <p:sldLayoutId id="2147484127" r:id="rId52"/>
    <p:sldLayoutId id="2147484128" r:id="rId53"/>
    <p:sldLayoutId id="2147484129" r:id="rId54"/>
    <p:sldLayoutId id="2147484130" r:id="rId55"/>
    <p:sldLayoutId id="2147484131" r:id="rId56"/>
    <p:sldLayoutId id="2147484132" r:id="rId57"/>
    <p:sldLayoutId id="2147484133"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7984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 id="2147484175" r:id="rId41"/>
    <p:sldLayoutId id="2147484176" r:id="rId42"/>
    <p:sldLayoutId id="2147484177" r:id="rId43"/>
    <p:sldLayoutId id="2147484178" r:id="rId44"/>
    <p:sldLayoutId id="2147484179" r:id="rId45"/>
    <p:sldLayoutId id="2147484180" r:id="rId46"/>
    <p:sldLayoutId id="2147484181" r:id="rId47"/>
    <p:sldLayoutId id="2147484182" r:id="rId48"/>
    <p:sldLayoutId id="2147484183" r:id="rId49"/>
    <p:sldLayoutId id="2147484184" r:id="rId50"/>
    <p:sldLayoutId id="2147484185" r:id="rId51"/>
    <p:sldLayoutId id="2147484186" r:id="rId52"/>
    <p:sldLayoutId id="2147484187" r:id="rId53"/>
    <p:sldLayoutId id="2147484188" r:id="rId54"/>
    <p:sldLayoutId id="2147484189" r:id="rId55"/>
    <p:sldLayoutId id="2147484190" r:id="rId56"/>
    <p:sldLayoutId id="2147484191" r:id="rId57"/>
    <p:sldLayoutId id="2147484192"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27689102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5" r:id="rId42"/>
    <p:sldLayoutId id="2147484236" r:id="rId43"/>
    <p:sldLayoutId id="2147484237" r:id="rId44"/>
    <p:sldLayoutId id="2147484238" r:id="rId45"/>
    <p:sldLayoutId id="2147484239" r:id="rId46"/>
    <p:sldLayoutId id="2147484240" r:id="rId47"/>
    <p:sldLayoutId id="2147484241" r:id="rId48"/>
    <p:sldLayoutId id="2147484242" r:id="rId49"/>
    <p:sldLayoutId id="2147484243" r:id="rId50"/>
    <p:sldLayoutId id="2147484244" r:id="rId51"/>
    <p:sldLayoutId id="2147484245" r:id="rId52"/>
    <p:sldLayoutId id="2147484246" r:id="rId53"/>
    <p:sldLayoutId id="2147484247" r:id="rId54"/>
    <p:sldLayoutId id="2147484248" r:id="rId55"/>
    <p:sldLayoutId id="2147484249" r:id="rId56"/>
    <p:sldLayoutId id="2147484250" r:id="rId57"/>
    <p:sldLayoutId id="2147484251"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98338687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 id="2147484302" r:id="rId50"/>
    <p:sldLayoutId id="2147484303" r:id="rId51"/>
    <p:sldLayoutId id="2147484304" r:id="rId52"/>
    <p:sldLayoutId id="2147484305" r:id="rId53"/>
    <p:sldLayoutId id="2147484306" r:id="rId54"/>
    <p:sldLayoutId id="2147484307" r:id="rId55"/>
    <p:sldLayoutId id="2147484308" r:id="rId56"/>
    <p:sldLayoutId id="2147484309" r:id="rId57"/>
    <p:sldLayoutId id="2147484310"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17.xml"/><Relationship Id="rId2" Type="http://schemas.openxmlformats.org/officeDocument/2006/relationships/slide" Target="slide13.xml"/><Relationship Id="rId1" Type="http://schemas.openxmlformats.org/officeDocument/2006/relationships/slideLayout" Target="../slideLayouts/slideLayout67.xml"/><Relationship Id="rId6" Type="http://schemas.openxmlformats.org/officeDocument/2006/relationships/image" Target="../media/image10.png"/><Relationship Id="rId5" Type="http://schemas.openxmlformats.org/officeDocument/2006/relationships/slide" Target="slide16.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67.xml"/><Relationship Id="rId6" Type="http://schemas.openxmlformats.org/officeDocument/2006/relationships/slide" Target="slide21.xml"/><Relationship Id="rId5" Type="http://schemas.openxmlformats.org/officeDocument/2006/relationships/image" Target="../media/image13.png"/><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4.xml"/><Relationship Id="rId7" Type="http://schemas.microsoft.com/office/2007/relationships/hdphoto" Target="../media/hdphoto1.wdp"/><Relationship Id="rId2" Type="http://schemas.openxmlformats.org/officeDocument/2006/relationships/slide" Target="slide3.xml"/><Relationship Id="rId1" Type="http://schemas.openxmlformats.org/officeDocument/2006/relationships/slideLayout" Target="../slideLayouts/slideLayout67.xml"/><Relationship Id="rId6" Type="http://schemas.openxmlformats.org/officeDocument/2006/relationships/image" Target="../media/image2.png"/><Relationship Id="rId5" Type="http://schemas.openxmlformats.org/officeDocument/2006/relationships/slide" Target="slide6.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5.xml"/><Relationship Id="rId2" Type="http://schemas.openxmlformats.org/officeDocument/2006/relationships/slide" Target="slide22.xml"/><Relationship Id="rId1" Type="http://schemas.openxmlformats.org/officeDocument/2006/relationships/slideLayout" Target="../slideLayouts/slideLayout67.xml"/><Relationship Id="rId6" Type="http://schemas.microsoft.com/office/2007/relationships/hdphoto" Target="../media/hdphoto9.wdp"/><Relationship Id="rId5" Type="http://schemas.openxmlformats.org/officeDocument/2006/relationships/image" Target="../media/image18.png"/><Relationship Id="rId4" Type="http://schemas.openxmlformats.org/officeDocument/2006/relationships/slide" Target="slide24.xml"/></Relationships>
</file>

<file path=ppt/slides/_rels/slide22.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slide" Target="slide29.xml"/><Relationship Id="rId2" Type="http://schemas.openxmlformats.org/officeDocument/2006/relationships/slide" Target="slide26.xml"/><Relationship Id="rId1" Type="http://schemas.openxmlformats.org/officeDocument/2006/relationships/slideLayout" Target="../slideLayouts/slideLayout67.xml"/><Relationship Id="rId6" Type="http://schemas.microsoft.com/office/2007/relationships/hdphoto" Target="../media/hdphoto11.wdp"/><Relationship Id="rId5" Type="http://schemas.openxmlformats.org/officeDocument/2006/relationships/image" Target="../media/image21.png"/><Relationship Id="rId4" Type="http://schemas.openxmlformats.org/officeDocument/2006/relationships/slide" Target="slide28.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5.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125.xml"/><Relationship Id="rId6" Type="http://schemas.microsoft.com/office/2007/relationships/hdphoto" Target="../media/hdphoto14.wdp"/><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7.png"/><Relationship Id="rId1" Type="http://schemas.openxmlformats.org/officeDocument/2006/relationships/slideLayout" Target="../slideLayouts/slideLayout427.xml"/></Relationships>
</file>

<file path=ppt/slides/_rels/slide3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2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12.xml"/><Relationship Id="rId2" Type="http://schemas.openxmlformats.org/officeDocument/2006/relationships/slide" Target="slide8.xml"/><Relationship Id="rId1" Type="http://schemas.openxmlformats.org/officeDocument/2006/relationships/slideLayout" Target="../slideLayouts/slideLayout67.xml"/><Relationship Id="rId6" Type="http://schemas.openxmlformats.org/officeDocument/2006/relationships/image" Target="../media/image6.png"/><Relationship Id="rId5" Type="http://schemas.openxmlformats.org/officeDocument/2006/relationships/slide" Target="slide11.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1679" y="2436"/>
            <a:ext cx="9131586" cy="161854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a:p>
        </p:txBody>
      </p:sp>
      <p:sp>
        <p:nvSpPr>
          <p:cNvPr id="14" name="object 3">
            <a:extLst>
              <a:ext uri="{FF2B5EF4-FFF2-40B4-BE49-F238E27FC236}">
                <a16:creationId xmlns:a16="http://schemas.microsoft.com/office/drawing/2014/main" id="{648E54F6-8C15-4BB3-94E3-7B81F0C680D4}"/>
              </a:ext>
            </a:extLst>
          </p:cNvPr>
          <p:cNvSpPr txBox="1">
            <a:spLocks noGrp="1"/>
          </p:cNvSpPr>
          <p:nvPr>
            <p:ph type="title"/>
          </p:nvPr>
        </p:nvSpPr>
        <p:spPr>
          <a:xfrm>
            <a:off x="1566044" y="348917"/>
            <a:ext cx="3789140" cy="852744"/>
          </a:xfrm>
          <a:prstGeom prst="rect">
            <a:avLst/>
          </a:prstGeom>
        </p:spPr>
        <p:txBody>
          <a:bodyPr vert="horz" wrap="square" lIns="0" tIns="23151" rIns="0" bIns="0" rtlCol="0" anchor="ctr">
            <a:spAutoFit/>
          </a:bodyPr>
          <a:lstStyle/>
          <a:p>
            <a:pPr marL="20131" algn="l">
              <a:lnSpc>
                <a:spcPct val="100000"/>
              </a:lnSpc>
              <a:spcBef>
                <a:spcPts val="181"/>
              </a:spcBef>
            </a:pPr>
            <a:r>
              <a:rPr lang="en-US" sz="5400" b="1" spc="8" dirty="0" err="1">
                <a:solidFill>
                  <a:schemeClr val="bg1"/>
                </a:solidFill>
                <a:latin typeface="Arial" panose="020B0604020202020204" pitchFamily="34" charset="0"/>
                <a:cs typeface="Arial" panose="020B0604020202020204" pitchFamily="34" charset="0"/>
              </a:rPr>
              <a:t>Français</a:t>
            </a:r>
            <a:endParaRPr sz="5400" b="1" dirty="0">
              <a:solidFill>
                <a:schemeClr val="bg1"/>
              </a:solidFill>
              <a:latin typeface="Arial" panose="020B0604020202020204" pitchFamily="34" charset="0"/>
              <a:cs typeface="Arial" panose="020B0604020202020204" pitchFamily="34" charset="0"/>
            </a:endParaRPr>
          </a:p>
        </p:txBody>
      </p:sp>
      <p:sp>
        <p:nvSpPr>
          <p:cNvPr id="15" name="object 4">
            <a:extLst>
              <a:ext uri="{FF2B5EF4-FFF2-40B4-BE49-F238E27FC236}">
                <a16:creationId xmlns:a16="http://schemas.microsoft.com/office/drawing/2014/main" id="{96789AA7-9596-4F83-89FD-AEC28EE179F1}"/>
              </a:ext>
            </a:extLst>
          </p:cNvPr>
          <p:cNvSpPr txBox="1"/>
          <p:nvPr/>
        </p:nvSpPr>
        <p:spPr>
          <a:xfrm>
            <a:off x="1115616" y="2025111"/>
            <a:ext cx="5256584" cy="2146019"/>
          </a:xfrm>
          <a:prstGeom prst="rect">
            <a:avLst/>
          </a:prstGeom>
        </p:spPr>
        <p:txBody>
          <a:bodyPr vert="horz" wrap="square" lIns="0" tIns="22144" rIns="0" bIns="0" rtlCol="0">
            <a:spAutoFit/>
          </a:bodyPr>
          <a:lstStyle/>
          <a:p>
            <a:pPr marL="29189">
              <a:spcAft>
                <a:spcPts val="1200"/>
              </a:spcAft>
            </a:pPr>
            <a:r>
              <a:rPr lang="fr-FR" sz="3200" dirty="0">
                <a:solidFill>
                  <a:srgbClr val="002060"/>
                </a:solidFill>
                <a:latin typeface="Arial"/>
                <a:cs typeface="Arial"/>
              </a:rPr>
              <a:t>Thème:  </a:t>
            </a:r>
            <a:endParaRPr lang="fr-FR" sz="3200" dirty="0" smtClean="0">
              <a:solidFill>
                <a:srgbClr val="002060"/>
              </a:solidFill>
              <a:latin typeface="Arial"/>
              <a:cs typeface="Arial"/>
            </a:endParaRPr>
          </a:p>
          <a:p>
            <a:pPr marL="29189"/>
            <a:r>
              <a:rPr lang="fr-FR" sz="3200" b="1" dirty="0" smtClean="0">
                <a:solidFill>
                  <a:srgbClr val="002060"/>
                </a:solidFill>
                <a:latin typeface="Arial"/>
                <a:cs typeface="Arial"/>
              </a:rPr>
              <a:t>L’importance de l’économie dans la vie de l’homme</a:t>
            </a:r>
            <a:endParaRPr sz="3200" b="1" dirty="0">
              <a:solidFill>
                <a:srgbClr val="002060"/>
              </a:solidFill>
              <a:latin typeface="Arial"/>
              <a:cs typeface="Arial"/>
            </a:endParaRPr>
          </a:p>
        </p:txBody>
      </p:sp>
      <p:sp>
        <p:nvSpPr>
          <p:cNvPr id="16" name="object 5">
            <a:extLst>
              <a:ext uri="{FF2B5EF4-FFF2-40B4-BE49-F238E27FC236}">
                <a16:creationId xmlns:a16="http://schemas.microsoft.com/office/drawing/2014/main" id="{A8BAE388-D6D2-40E9-8208-E39C1E0E7029}"/>
              </a:ext>
            </a:extLst>
          </p:cNvPr>
          <p:cNvSpPr/>
          <p:nvPr/>
        </p:nvSpPr>
        <p:spPr>
          <a:xfrm>
            <a:off x="422905" y="1983316"/>
            <a:ext cx="545620" cy="1164497"/>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a:p>
        </p:txBody>
      </p:sp>
      <p:sp>
        <p:nvSpPr>
          <p:cNvPr id="17" name="object 6">
            <a:extLst>
              <a:ext uri="{FF2B5EF4-FFF2-40B4-BE49-F238E27FC236}">
                <a16:creationId xmlns:a16="http://schemas.microsoft.com/office/drawing/2014/main" id="{ACB4B4C4-B96E-4D3D-A3B1-019ECDA735A1}"/>
              </a:ext>
            </a:extLst>
          </p:cNvPr>
          <p:cNvSpPr/>
          <p:nvPr/>
        </p:nvSpPr>
        <p:spPr>
          <a:xfrm>
            <a:off x="422905" y="3328579"/>
            <a:ext cx="545620" cy="1164497"/>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232" y="2142281"/>
            <a:ext cx="2422240" cy="1495369"/>
          </a:xfrm>
          <a:prstGeom prst="rect">
            <a:avLst/>
          </a:prstGeom>
        </p:spPr>
      </p:pic>
      <p:sp>
        <p:nvSpPr>
          <p:cNvPr id="11" name="object 9">
            <a:extLst>
              <a:ext uri="{FF2B5EF4-FFF2-40B4-BE49-F238E27FC236}">
                <a16:creationId xmlns:a16="http://schemas.microsoft.com/office/drawing/2014/main" id="{F294EAD7-CAB8-401C-B12D-6064AA1177E0}"/>
              </a:ext>
            </a:extLst>
          </p:cNvPr>
          <p:cNvSpPr/>
          <p:nvPr/>
        </p:nvSpPr>
        <p:spPr>
          <a:xfrm>
            <a:off x="6876256" y="361576"/>
            <a:ext cx="1728192" cy="957235"/>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a:ln w="38100">
            <a:solidFill>
              <a:schemeClr val="bg1"/>
            </a:solidFill>
          </a:ln>
        </p:spPr>
        <p:txBody>
          <a:bodyPr wrap="square" lIns="0" tIns="0" rIns="0" bIns="0" rtlCol="0"/>
          <a:lstStyle/>
          <a:p>
            <a:endParaRPr/>
          </a:p>
        </p:txBody>
      </p:sp>
      <p:sp>
        <p:nvSpPr>
          <p:cNvPr id="12" name="object 12">
            <a:extLst>
              <a:ext uri="{FF2B5EF4-FFF2-40B4-BE49-F238E27FC236}">
                <a16:creationId xmlns:a16="http://schemas.microsoft.com/office/drawing/2014/main" id="{CAFE6579-511C-4CCB-9A5C-300ACC2F553A}"/>
              </a:ext>
            </a:extLst>
          </p:cNvPr>
          <p:cNvSpPr txBox="1"/>
          <p:nvPr/>
        </p:nvSpPr>
        <p:spPr>
          <a:xfrm>
            <a:off x="6804248" y="453007"/>
            <a:ext cx="1944216" cy="764075"/>
          </a:xfrm>
          <a:prstGeom prst="rect">
            <a:avLst/>
          </a:prstGeom>
        </p:spPr>
        <p:txBody>
          <a:bodyPr vert="horz" wrap="square" lIns="0" tIns="25165" rIns="0" bIns="0" rtlCol="0">
            <a:spAutoFit/>
          </a:bodyPr>
          <a:lstStyle/>
          <a:p>
            <a:pPr algn="ctr"/>
            <a:r>
              <a:rPr lang="fr-FR" sz="2400" b="1" spc="16" dirty="0" smtClean="0">
                <a:solidFill>
                  <a:srgbClr val="FEFEFE"/>
                </a:solidFill>
                <a:latin typeface="Arial"/>
                <a:cs typeface="Arial"/>
              </a:rPr>
              <a:t>11 </a:t>
            </a:r>
          </a:p>
          <a:p>
            <a:pPr algn="ctr"/>
            <a:r>
              <a:rPr lang="fr-FR" sz="2400" b="1" spc="16" dirty="0" smtClean="0">
                <a:solidFill>
                  <a:srgbClr val="FEFEFE"/>
                </a:solidFill>
                <a:latin typeface="Arial"/>
                <a:cs typeface="Arial"/>
              </a:rPr>
              <a:t>classe</a:t>
            </a:r>
            <a:endParaRPr sz="2400" dirty="0">
              <a:latin typeface="Arial"/>
              <a:cs typeface="Arial"/>
            </a:endParaRPr>
          </a:p>
        </p:txBody>
      </p:sp>
    </p:spTree>
    <p:extLst>
      <p:ext uri="{BB962C8B-B14F-4D97-AF65-F5344CB8AC3E}">
        <p14:creationId xmlns:p14="http://schemas.microsoft.com/office/powerpoint/2010/main" val="840335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4"/>
          <p:cNvSpPr/>
          <p:nvPr/>
        </p:nvSpPr>
        <p:spPr>
          <a:xfrm>
            <a:off x="539552" y="303498"/>
            <a:ext cx="675074" cy="674991"/>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7</a:t>
            </a:r>
          </a:p>
        </p:txBody>
      </p:sp>
      <p:sp>
        <p:nvSpPr>
          <p:cNvPr id="3" name="Прямоугольник 2"/>
          <p:cNvSpPr/>
          <p:nvPr/>
        </p:nvSpPr>
        <p:spPr>
          <a:xfrm>
            <a:off x="1331640" y="440938"/>
            <a:ext cx="4572000" cy="461665"/>
          </a:xfrm>
          <a:prstGeom prst="rect">
            <a:avLst/>
          </a:prstGeom>
        </p:spPr>
        <p:txBody>
          <a:bodyPr>
            <a:spAutoFit/>
          </a:bodyPr>
          <a:lstStyle/>
          <a:p>
            <a:pPr defTabSz="914298">
              <a:spcAft>
                <a:spcPts val="149"/>
              </a:spcAft>
              <a:defRPr/>
            </a:pPr>
            <a:r>
              <a:rPr lang="fr-FR" sz="2400" b="1" kern="0" dirty="0">
                <a:solidFill>
                  <a:srgbClr val="57565A"/>
                </a:solidFill>
              </a:rPr>
              <a:t>Trouvez  le  synonyme</a:t>
            </a:r>
            <a:r>
              <a:rPr lang="fr-FR" sz="2400" b="1" kern="0" dirty="0" smtClean="0">
                <a:solidFill>
                  <a:srgbClr val="57565A"/>
                </a:solidFill>
              </a:rPr>
              <a:t>:</a:t>
            </a:r>
            <a:endParaRPr lang="en-US" sz="2400" b="1" kern="0" spc="-52" dirty="0">
              <a:solidFill>
                <a:srgbClr val="57565A"/>
              </a:solidFill>
              <a:latin typeface="Open Sans" panose="020B0606030504020204" pitchFamily="34" charset="0"/>
            </a:endParaRPr>
          </a:p>
        </p:txBody>
      </p:sp>
      <p:sp>
        <p:nvSpPr>
          <p:cNvPr id="4" name="Прямоугольник 3"/>
          <p:cNvSpPr/>
          <p:nvPr/>
        </p:nvSpPr>
        <p:spPr>
          <a:xfrm>
            <a:off x="525678" y="1131590"/>
            <a:ext cx="5054434" cy="2372444"/>
          </a:xfrm>
          <a:prstGeom prst="rect">
            <a:avLst/>
          </a:prstGeom>
        </p:spPr>
        <p:txBody>
          <a:bodyPr wrap="square">
            <a:spAutoFit/>
          </a:bodyPr>
          <a:lstStyle/>
          <a:p>
            <a:pPr defTabSz="914298">
              <a:spcAft>
                <a:spcPts val="149"/>
              </a:spcAft>
              <a:defRPr/>
            </a:pPr>
            <a:r>
              <a:rPr lang="fr-FR" sz="2400" kern="0" dirty="0" smtClean="0"/>
              <a:t>toujours        =  tout  le  temps </a:t>
            </a:r>
          </a:p>
          <a:p>
            <a:pPr defTabSz="914298">
              <a:spcAft>
                <a:spcPts val="149"/>
              </a:spcAft>
              <a:defRPr/>
            </a:pPr>
            <a:r>
              <a:rPr lang="fr-FR" sz="2400" kern="0" dirty="0" smtClean="0"/>
              <a:t>un  avis         =  une  opinion</a:t>
            </a:r>
          </a:p>
          <a:p>
            <a:pPr defTabSz="914298">
              <a:spcAft>
                <a:spcPts val="149"/>
              </a:spcAft>
              <a:defRPr/>
            </a:pPr>
            <a:r>
              <a:rPr lang="fr-FR" sz="2400" kern="0" dirty="0" smtClean="0"/>
              <a:t>respecter      =  estimer</a:t>
            </a:r>
          </a:p>
          <a:p>
            <a:pPr defTabSz="914298">
              <a:spcAft>
                <a:spcPts val="149"/>
              </a:spcAft>
              <a:defRPr/>
            </a:pPr>
            <a:r>
              <a:rPr lang="fr-FR" sz="2400" kern="0" dirty="0" smtClean="0"/>
              <a:t>savoir           =  connaître</a:t>
            </a:r>
          </a:p>
          <a:p>
            <a:pPr defTabSz="914298">
              <a:spcAft>
                <a:spcPts val="149"/>
              </a:spcAft>
              <a:defRPr/>
            </a:pPr>
            <a:r>
              <a:rPr lang="fr-FR" sz="2400" kern="0" dirty="0" smtClean="0"/>
              <a:t>vouloir          =  avoir  envie  de</a:t>
            </a:r>
          </a:p>
          <a:p>
            <a:pPr defTabSz="914298">
              <a:spcAft>
                <a:spcPts val="149"/>
              </a:spcAft>
              <a:defRPr/>
            </a:pPr>
            <a:r>
              <a:rPr lang="fr-FR" sz="2400" kern="0" dirty="0" smtClean="0"/>
              <a:t>le  </a:t>
            </a:r>
            <a:r>
              <a:rPr lang="fr-FR" sz="2400" kern="0" dirty="0"/>
              <a:t>foyer</a:t>
            </a:r>
            <a:r>
              <a:rPr lang="en-US" sz="2400" kern="0" spc="-52" dirty="0">
                <a:latin typeface="Open Sans" panose="020B0606030504020204" pitchFamily="34" charset="0"/>
              </a:rPr>
              <a:t> </a:t>
            </a:r>
            <a:r>
              <a:rPr lang="en-US" sz="2400" kern="0" spc="-52" dirty="0" smtClean="0">
                <a:latin typeface="Open Sans" panose="020B0606030504020204" pitchFamily="34" charset="0"/>
              </a:rPr>
              <a:t>        =  la  </a:t>
            </a:r>
            <a:r>
              <a:rPr lang="en-US" sz="2400" kern="0" spc="-52" dirty="0" err="1" smtClean="0">
                <a:latin typeface="Open Sans" panose="020B0606030504020204" pitchFamily="34" charset="0"/>
              </a:rPr>
              <a:t>maison</a:t>
            </a:r>
            <a:endParaRPr lang="en-US" sz="2400" kern="0" spc="-52" dirty="0">
              <a:latin typeface="Open Sans" panose="020B0606030504020204"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95236" y="1031937"/>
            <a:ext cx="1371358" cy="2571750"/>
          </a:xfrm>
          <a:prstGeom prst="rect">
            <a:avLst/>
          </a:prstGeom>
        </p:spPr>
      </p:pic>
      <p:sp>
        <p:nvSpPr>
          <p:cNvPr id="6" name="Управляющая кнопка: назад 5">
            <a:hlinkClick r:id="rId3" action="ppaction://hlinksldjump" highlightClick="1"/>
          </p:cNvPr>
          <p:cNvSpPr/>
          <p:nvPr/>
        </p:nvSpPr>
        <p:spPr>
          <a:xfrm>
            <a:off x="4307272" y="46007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6377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1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 fill="hold"/>
                                            <p:tgtEl>
                                              <p:spTgt spid="2"/>
                                            </p:tgtEl>
                                            <p:attrNameLst>
                                              <p:attrName>ppt_x</p:attrName>
                                            </p:attrNameLst>
                                          </p:cBhvr>
                                          <p:tavLst>
                                            <p:tav tm="0">
                                              <p:val>
                                                <p:strVal val="#ppt_x"/>
                                              </p:val>
                                            </p:tav>
                                            <p:tav tm="100000">
                                              <p:val>
                                                <p:strVal val="#ppt_x"/>
                                              </p:val>
                                            </p:tav>
                                          </p:tavLst>
                                        </p:anim>
                                        <p:anim calcmode="lin" valueType="num">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5"/>
          <p:cNvSpPr/>
          <p:nvPr/>
        </p:nvSpPr>
        <p:spPr>
          <a:xfrm>
            <a:off x="575556" y="303498"/>
            <a:ext cx="675074" cy="674991"/>
          </a:xfrm>
          <a:prstGeom prst="ellipse">
            <a:avLst/>
          </a:prstGeom>
          <a:solidFill>
            <a:srgbClr val="00B05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8</a:t>
            </a:r>
          </a:p>
        </p:txBody>
      </p:sp>
      <p:sp>
        <p:nvSpPr>
          <p:cNvPr id="3" name="Прямоугольник 2"/>
          <p:cNvSpPr/>
          <p:nvPr/>
        </p:nvSpPr>
        <p:spPr>
          <a:xfrm>
            <a:off x="1249152" y="281358"/>
            <a:ext cx="7715336" cy="707886"/>
          </a:xfrm>
          <a:prstGeom prst="rect">
            <a:avLst/>
          </a:prstGeom>
        </p:spPr>
        <p:txBody>
          <a:bodyPr wrap="square">
            <a:spAutoFit/>
          </a:bodyPr>
          <a:lstStyle/>
          <a:p>
            <a:pPr defTabSz="914298">
              <a:spcAft>
                <a:spcPts val="149"/>
              </a:spcAft>
              <a:defRPr/>
            </a:pPr>
            <a:r>
              <a:rPr lang="en-US" sz="2000" b="1" kern="0" spc="-52" dirty="0" err="1">
                <a:latin typeface="Open Sans" panose="020B0606030504020204" pitchFamily="34" charset="0"/>
              </a:rPr>
              <a:t>Relevez</a:t>
            </a:r>
            <a:r>
              <a:rPr lang="en-US" sz="2000" b="1" kern="0" spc="-52" dirty="0">
                <a:latin typeface="Open Sans" panose="020B0606030504020204" pitchFamily="34" charset="0"/>
              </a:rPr>
              <a:t> </a:t>
            </a:r>
            <a:r>
              <a:rPr lang="en-US" sz="2000" b="1" kern="0" spc="-52" dirty="0" err="1" smtClean="0">
                <a:latin typeface="Open Sans" panose="020B0606030504020204" pitchFamily="34" charset="0"/>
              </a:rPr>
              <a:t>dans</a:t>
            </a:r>
            <a:r>
              <a:rPr lang="en-US" sz="2000" b="1" kern="0" spc="-52" dirty="0" smtClean="0">
                <a:latin typeface="Open Sans" panose="020B0606030504020204" pitchFamily="34" charset="0"/>
              </a:rPr>
              <a:t> le </a:t>
            </a:r>
            <a:r>
              <a:rPr lang="en-US" sz="2000" b="1" kern="0" spc="-52" dirty="0" err="1" smtClean="0">
                <a:latin typeface="Open Sans" panose="020B0606030504020204" pitchFamily="34" charset="0"/>
              </a:rPr>
              <a:t>texte</a:t>
            </a:r>
            <a:r>
              <a:rPr lang="en-US" sz="2000" b="1" kern="0" spc="-52" dirty="0" smtClean="0">
                <a:latin typeface="Open Sans" panose="020B0606030504020204" pitchFamily="34" charset="0"/>
              </a:rPr>
              <a:t> les phrases qui </a:t>
            </a:r>
            <a:r>
              <a:rPr lang="en-US" sz="2000" b="1" kern="0" spc="-52" dirty="0" err="1" smtClean="0">
                <a:latin typeface="Open Sans" panose="020B0606030504020204" pitchFamily="34" charset="0"/>
              </a:rPr>
              <a:t>prouvent</a:t>
            </a:r>
            <a:r>
              <a:rPr lang="en-US" sz="2000" b="1" kern="0" spc="-52" dirty="0" smtClean="0">
                <a:latin typeface="Open Sans" panose="020B0606030504020204" pitchFamily="34" charset="0"/>
              </a:rPr>
              <a:t> </a:t>
            </a:r>
            <a:r>
              <a:rPr lang="en-US" sz="2000" b="1" kern="0" spc="-52" dirty="0" err="1">
                <a:latin typeface="Open Sans" panose="020B0606030504020204" pitchFamily="34" charset="0"/>
              </a:rPr>
              <a:t>l’optimisme</a:t>
            </a:r>
            <a:r>
              <a:rPr lang="en-US" sz="2000" b="1" kern="0" spc="-52" dirty="0">
                <a:latin typeface="Open Sans" panose="020B0606030504020204" pitchFamily="34" charset="0"/>
              </a:rPr>
              <a:t> </a:t>
            </a:r>
            <a:r>
              <a:rPr lang="en-US" sz="2000" b="1" kern="0" spc="-52" dirty="0" smtClean="0">
                <a:latin typeface="Open Sans" panose="020B0606030504020204" pitchFamily="34" charset="0"/>
              </a:rPr>
              <a:t>de </a:t>
            </a:r>
            <a:r>
              <a:rPr lang="en-US" sz="2000" b="1" kern="0" spc="-52" dirty="0" err="1">
                <a:latin typeface="Open Sans" panose="020B0606030504020204" pitchFamily="34" charset="0"/>
              </a:rPr>
              <a:t>cette</a:t>
            </a:r>
            <a:r>
              <a:rPr lang="en-US" sz="2000" b="1" kern="0" spc="-52" dirty="0">
                <a:latin typeface="Open Sans" panose="020B0606030504020204" pitchFamily="34" charset="0"/>
              </a:rPr>
              <a:t> </a:t>
            </a:r>
            <a:r>
              <a:rPr lang="en-US" sz="2000" b="1" kern="0" spc="-52" dirty="0" smtClean="0">
                <a:latin typeface="Open Sans" panose="020B0606030504020204" pitchFamily="34" charset="0"/>
              </a:rPr>
              <a:t>femme</a:t>
            </a:r>
            <a:r>
              <a:rPr lang="en-US" sz="2000" b="1" kern="0" spc="-52" dirty="0">
                <a:latin typeface="Open Sans" panose="020B0606030504020204" pitchFamily="34" charset="0"/>
              </a:rPr>
              <a:t>.     </a:t>
            </a:r>
            <a:r>
              <a:rPr lang="en-US" sz="2000" kern="0" dirty="0"/>
              <a:t>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4826" b="18499"/>
          <a:stretch/>
        </p:blipFill>
        <p:spPr bwMode="auto">
          <a:xfrm>
            <a:off x="3635896" y="2837384"/>
            <a:ext cx="2664296" cy="163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7544" y="1002494"/>
            <a:ext cx="8352927" cy="1384995"/>
          </a:xfrm>
          <a:prstGeom prst="rect">
            <a:avLst/>
          </a:prstGeom>
          <a:noFill/>
        </p:spPr>
        <p:txBody>
          <a:bodyPr wrap="square" rtlCol="0">
            <a:spAutoFit/>
          </a:bodyPr>
          <a:lstStyle/>
          <a:p>
            <a:r>
              <a:rPr lang="fr-FR" sz="2800" dirty="0" smtClean="0"/>
              <a:t>«Je respecte la politique de mon pays et je sais   que j’aurai toujours mon travail, mes enfants auront tout ce qu’ils veulent. Mon foyer vivera en paix». </a:t>
            </a:r>
            <a:endParaRPr lang="ru-RU" sz="2800" dirty="0"/>
          </a:p>
        </p:txBody>
      </p:sp>
      <p:sp>
        <p:nvSpPr>
          <p:cNvPr id="6" name="Управляющая кнопка: назад 5">
            <a:hlinkClick r:id="rId3" action="ppaction://hlinksldjump" highlightClick="1"/>
          </p:cNvPr>
          <p:cNvSpPr/>
          <p:nvPr/>
        </p:nvSpPr>
        <p:spPr>
          <a:xfrm>
            <a:off x="4319972" y="4693096"/>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066051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2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2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ppt_x"/>
                                              </p:val>
                                            </p:tav>
                                            <p:tav tm="100000">
                                              <p:val>
                                                <p:strVal val="#ppt_x"/>
                                              </p:val>
                                            </p:tav>
                                          </p:tavLst>
                                        </p:anim>
                                        <p:anim calcmode="lin" valueType="num">
                                          <p:cBhvr additive="base">
                                            <p:cTn id="8" dur="12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852" y="229056"/>
            <a:ext cx="8922301" cy="411148"/>
          </a:xfrm>
          <a:prstGeom prst="rect">
            <a:avLst/>
          </a:prstGeom>
        </p:spPr>
        <p:txBody>
          <a:bodyPr vert="horz" wrap="square" lIns="0" tIns="26172" rIns="0" bIns="0" rtlCol="0" anchor="ctr">
            <a:spAutoFit/>
          </a:bodyPr>
          <a:lstStyle/>
          <a:p>
            <a:pPr marL="20131">
              <a:lnSpc>
                <a:spcPct val="100000"/>
              </a:lnSpc>
              <a:spcBef>
                <a:spcPts val="206"/>
              </a:spcBef>
            </a:pPr>
            <a:r>
              <a:rPr lang="fr-FR" sz="2500" dirty="0" smtClean="0"/>
              <a:t>Travail et économie font riche un domestique  </a:t>
            </a:r>
            <a:endParaRPr sz="2500" dirty="0"/>
          </a:p>
        </p:txBody>
      </p:sp>
      <p:sp>
        <p:nvSpPr>
          <p:cNvPr id="16" name="TextBox 15"/>
          <p:cNvSpPr txBox="1"/>
          <p:nvPr/>
        </p:nvSpPr>
        <p:spPr>
          <a:xfrm>
            <a:off x="5547038" y="880953"/>
            <a:ext cx="3492115" cy="1008354"/>
          </a:xfrm>
          <a:prstGeom prst="rect">
            <a:avLst/>
          </a:prstGeom>
          <a:noFill/>
        </p:spPr>
        <p:txBody>
          <a:bodyPr wrap="square" lIns="145161" tIns="72581" rIns="145161" bIns="72581" rtlCol="0">
            <a:spAutoFit/>
          </a:bodyPr>
          <a:lstStyle/>
          <a:p>
            <a:pPr defTabSz="914298">
              <a:spcAft>
                <a:spcPts val="149"/>
              </a:spcAft>
              <a:defRPr/>
            </a:pPr>
            <a:r>
              <a:rPr lang="en-US" sz="1400" b="1" kern="0" spc="-52" dirty="0">
                <a:latin typeface="Open Sans" panose="020B0606030504020204" pitchFamily="34" charset="0"/>
                <a:ea typeface="Open Sans" panose="020B0606030504020204" pitchFamily="34" charset="0"/>
                <a:cs typeface="Open Sans" panose="020B0606030504020204" pitchFamily="34" charset="0"/>
              </a:rPr>
              <a:t>Questions:</a:t>
            </a:r>
            <a:r>
              <a:rPr lang="en-US" sz="1400" kern="0" spc="-52" dirty="0">
                <a:latin typeface="Open Sans" panose="020B0606030504020204" pitchFamily="34" charset="0"/>
                <a:ea typeface="Open Sans" panose="020B0606030504020204" pitchFamily="34" charset="0"/>
                <a:cs typeface="Open Sans" panose="020B0606030504020204" pitchFamily="34" charset="0"/>
              </a:rPr>
              <a:t>  </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Qui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parle</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Elle  a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quel</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âge</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Comment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Léna</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comprend</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Quel</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son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avis</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Quel</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son  métier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préféré</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endParaRPr lang="en-US" sz="1400" kern="0" spc="-52"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568108" y="1937135"/>
            <a:ext cx="3363575" cy="639022"/>
          </a:xfrm>
          <a:prstGeom prst="rect">
            <a:avLst/>
          </a:prstGeom>
          <a:noFill/>
        </p:spPr>
        <p:txBody>
          <a:bodyPr wrap="square" lIns="145161" tIns="72581" rIns="145161" bIns="72581" rtlCol="0">
            <a:spAutoFit/>
          </a:bodyPr>
          <a:lstStyle/>
          <a:p>
            <a:pPr defTabSz="914298">
              <a:spcAft>
                <a:spcPts val="149"/>
              </a:spcAft>
              <a:defRPr/>
            </a:pPr>
            <a:r>
              <a:rPr lang="en-US" sz="1600" kern="0" spc="-52" dirty="0" err="1" smtClean="0">
                <a:latin typeface="Open Sans" panose="020B0606030504020204" pitchFamily="34" charset="0"/>
              </a:rPr>
              <a:t>Faites</a:t>
            </a:r>
            <a:r>
              <a:rPr lang="en-US" sz="1600" kern="0" spc="-52" dirty="0" smtClean="0">
                <a:latin typeface="Open Sans" panose="020B0606030504020204" pitchFamily="34" charset="0"/>
              </a:rPr>
              <a:t> la carte </a:t>
            </a:r>
            <a:r>
              <a:rPr lang="en-US" sz="1600" kern="0" spc="-52" dirty="0" err="1" smtClean="0">
                <a:latin typeface="Open Sans" panose="020B0606030504020204" pitchFamily="34" charset="0"/>
              </a:rPr>
              <a:t>mentale</a:t>
            </a:r>
            <a:r>
              <a:rPr lang="en-US" sz="1600" kern="0" spc="-52" dirty="0" smtClean="0">
                <a:latin typeface="Open Sans" panose="020B0606030504020204" pitchFamily="34" charset="0"/>
              </a:rPr>
              <a:t> du mot:  </a:t>
            </a:r>
            <a:r>
              <a:rPr lang="en-US" sz="1600" kern="0" spc="-52" dirty="0" err="1" smtClean="0">
                <a:latin typeface="Open Sans" panose="020B0606030504020204" pitchFamily="34" charset="0"/>
              </a:rPr>
              <a:t>informatique</a:t>
            </a:r>
            <a:r>
              <a:rPr lang="en-US" sz="1600" kern="0" spc="-52" dirty="0" smtClean="0">
                <a:latin typeface="Open Sans" panose="020B0606030504020204" pitchFamily="34" charset="0"/>
              </a:rPr>
              <a:t>.   </a:t>
            </a:r>
            <a:endParaRPr lang="en-US" sz="1600" kern="0" dirty="0"/>
          </a:p>
        </p:txBody>
      </p:sp>
      <p:sp>
        <p:nvSpPr>
          <p:cNvPr id="18" name="TextBox 17"/>
          <p:cNvSpPr txBox="1"/>
          <p:nvPr/>
        </p:nvSpPr>
        <p:spPr>
          <a:xfrm>
            <a:off x="5549346" y="3586520"/>
            <a:ext cx="3363574" cy="639022"/>
          </a:xfrm>
          <a:prstGeom prst="rect">
            <a:avLst/>
          </a:prstGeom>
          <a:noFill/>
        </p:spPr>
        <p:txBody>
          <a:bodyPr wrap="square" lIns="145161" tIns="72581" rIns="145161" bIns="72581" rtlCol="0">
            <a:spAutoFit/>
          </a:bodyPr>
          <a:lstStyle/>
          <a:p>
            <a:pPr defTabSz="914298">
              <a:spcAft>
                <a:spcPts val="149"/>
              </a:spcAft>
              <a:defRPr/>
            </a:pPr>
            <a:r>
              <a:rPr lang="en-US" sz="1600" b="1" kern="0" spc="-52" dirty="0" err="1" smtClean="0">
                <a:latin typeface="Open Sans" panose="020B0606030504020204" pitchFamily="34" charset="0"/>
              </a:rPr>
              <a:t>Trouvez</a:t>
            </a:r>
            <a:r>
              <a:rPr lang="en-US" sz="1600" b="1" kern="0" spc="-52" dirty="0" smtClean="0">
                <a:latin typeface="Open Sans" panose="020B0606030504020204" pitchFamily="34" charset="0"/>
              </a:rPr>
              <a:t> le contraire: </a:t>
            </a:r>
            <a:r>
              <a:rPr lang="en-US" sz="1600" kern="0" spc="-52" dirty="0" smtClean="0">
                <a:latin typeface="Open Sans" panose="020B0606030504020204" pitchFamily="34" charset="0"/>
              </a:rPr>
              <a:t>bon, la fin,  sans, </a:t>
            </a:r>
            <a:r>
              <a:rPr lang="en-US" sz="1600" kern="0" spc="-52" dirty="0" err="1" smtClean="0">
                <a:latin typeface="Open Sans" panose="020B0606030504020204" pitchFamily="34" charset="0"/>
              </a:rPr>
              <a:t>une</a:t>
            </a:r>
            <a:r>
              <a:rPr lang="en-US" sz="1600" kern="0" spc="-52" dirty="0" smtClean="0">
                <a:latin typeface="Open Sans" panose="020B0606030504020204" pitchFamily="34" charset="0"/>
              </a:rPr>
              <a:t> langue </a:t>
            </a:r>
            <a:r>
              <a:rPr lang="en-US" sz="1600" kern="0" spc="-52" dirty="0" err="1" smtClean="0">
                <a:latin typeface="Open Sans" panose="020B0606030504020204" pitchFamily="34" charset="0"/>
              </a:rPr>
              <a:t>étrangère</a:t>
            </a:r>
            <a:r>
              <a:rPr lang="en-US" sz="1600" kern="0" spc="-52" dirty="0" smtClean="0">
                <a:latin typeface="Open Sans" panose="020B0606030504020204" pitchFamily="34" charset="0"/>
              </a:rPr>
              <a:t>, mal     </a:t>
            </a:r>
            <a:r>
              <a:rPr lang="en-US" sz="1600" kern="0" dirty="0" smtClean="0"/>
              <a:t>  </a:t>
            </a:r>
            <a:endParaRPr lang="en-US" sz="1600" kern="0" dirty="0"/>
          </a:p>
        </p:txBody>
      </p:sp>
      <p:sp>
        <p:nvSpPr>
          <p:cNvPr id="19" name="TextBox 18"/>
          <p:cNvSpPr txBox="1"/>
          <p:nvPr/>
        </p:nvSpPr>
        <p:spPr>
          <a:xfrm>
            <a:off x="5550113" y="2736787"/>
            <a:ext cx="3363574" cy="792910"/>
          </a:xfrm>
          <a:prstGeom prst="rect">
            <a:avLst/>
          </a:prstGeom>
          <a:noFill/>
        </p:spPr>
        <p:txBody>
          <a:bodyPr wrap="square" lIns="145161" tIns="72581" rIns="145161" bIns="72581" rtlCol="0">
            <a:spAutoFit/>
          </a:bodyPr>
          <a:lstStyle/>
          <a:p>
            <a:pPr defTabSz="914298">
              <a:spcAft>
                <a:spcPts val="149"/>
              </a:spcAft>
              <a:defRPr/>
            </a:pPr>
            <a:r>
              <a:rPr lang="fr-FR" sz="1400" b="1" kern="0" dirty="0" smtClean="0"/>
              <a:t>Trouvez  le  synonyme</a:t>
            </a:r>
            <a:r>
              <a:rPr lang="fr-FR" sz="1400" kern="0" dirty="0" smtClean="0"/>
              <a:t>:  bien  sûr,  le  développement,  bientôt,  pas  mal,  servir</a:t>
            </a:r>
            <a:endParaRPr lang="en-US" sz="1400" kern="0" spc="-52" dirty="0" smtClean="0">
              <a:latin typeface="Open Sans" panose="020B0606030504020204" pitchFamily="34" charset="0"/>
            </a:endParaRPr>
          </a:p>
        </p:txBody>
      </p:sp>
      <p:cxnSp>
        <p:nvCxnSpPr>
          <p:cNvPr id="20" name="Straight Connector 9"/>
          <p:cNvCxnSpPr/>
          <p:nvPr/>
        </p:nvCxnSpPr>
        <p:spPr>
          <a:xfrm>
            <a:off x="4608004" y="1187417"/>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719038" y="1071452"/>
            <a:ext cx="828000" cy="648000"/>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000" kern="0" dirty="0">
                <a:solidFill>
                  <a:srgbClr val="FFFFFF"/>
                </a:solidFill>
                <a:latin typeface="Open Sans Light"/>
              </a:rPr>
              <a:t>9</a:t>
            </a:r>
          </a:p>
        </p:txBody>
      </p:sp>
      <p:sp>
        <p:nvSpPr>
          <p:cNvPr id="22" name="Oval 13">
            <a:hlinkClick r:id="rId3" action="ppaction://hlinksldjump"/>
          </p:cNvPr>
          <p:cNvSpPr/>
          <p:nvPr/>
        </p:nvSpPr>
        <p:spPr>
          <a:xfrm>
            <a:off x="4719038" y="1947908"/>
            <a:ext cx="828000" cy="648000"/>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000" b="1" kern="0" dirty="0" smtClean="0">
                <a:solidFill>
                  <a:srgbClr val="FFFFFF"/>
                </a:solidFill>
                <a:latin typeface="Open Sans Light"/>
              </a:rPr>
              <a:t>10</a:t>
            </a:r>
            <a:endParaRPr lang="en-US" sz="2000" b="1" kern="0" dirty="0">
              <a:solidFill>
                <a:srgbClr val="FFFFFF"/>
              </a:solidFill>
              <a:latin typeface="Open Sans Light"/>
            </a:endParaRPr>
          </a:p>
        </p:txBody>
      </p:sp>
      <p:sp>
        <p:nvSpPr>
          <p:cNvPr id="23" name="Oval 14">
            <a:hlinkClick r:id="rId4" action="ppaction://hlinksldjump"/>
          </p:cNvPr>
          <p:cNvSpPr/>
          <p:nvPr/>
        </p:nvSpPr>
        <p:spPr>
          <a:xfrm>
            <a:off x="4719038" y="2824364"/>
            <a:ext cx="828000" cy="648000"/>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11</a:t>
            </a:r>
            <a:endParaRPr lang="en-US" sz="2000" kern="0" dirty="0">
              <a:solidFill>
                <a:srgbClr val="FFFFFF"/>
              </a:solidFill>
              <a:latin typeface="Open Sans Light"/>
            </a:endParaRPr>
          </a:p>
        </p:txBody>
      </p:sp>
      <p:sp>
        <p:nvSpPr>
          <p:cNvPr id="24" name="Oval 15">
            <a:hlinkClick r:id="rId5" action="ppaction://hlinksldjump"/>
          </p:cNvPr>
          <p:cNvSpPr/>
          <p:nvPr/>
        </p:nvSpPr>
        <p:spPr>
          <a:xfrm>
            <a:off x="4719038" y="3700820"/>
            <a:ext cx="828000" cy="648000"/>
          </a:xfrm>
          <a:prstGeom prst="ellipse">
            <a:avLst/>
          </a:prstGeom>
          <a:solidFill>
            <a:srgbClr val="00B05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12</a:t>
            </a:r>
            <a:endParaRPr lang="en-US" sz="2000" kern="0" dirty="0">
              <a:solidFill>
                <a:srgbClr val="FFFFFF"/>
              </a:solidFill>
              <a:latin typeface="Open Sans Light"/>
            </a:endParaRPr>
          </a:p>
        </p:txBody>
      </p:sp>
      <p:sp>
        <p:nvSpPr>
          <p:cNvPr id="5" name="TextBox 4"/>
          <p:cNvSpPr txBox="1"/>
          <p:nvPr/>
        </p:nvSpPr>
        <p:spPr>
          <a:xfrm>
            <a:off x="215516" y="3327834"/>
            <a:ext cx="4392488" cy="1600438"/>
          </a:xfrm>
          <a:prstGeom prst="rect">
            <a:avLst/>
          </a:prstGeom>
          <a:noFill/>
        </p:spPr>
        <p:txBody>
          <a:bodyPr wrap="square" rtlCol="0">
            <a:spAutoFit/>
          </a:bodyPr>
          <a:lstStyle/>
          <a:p>
            <a:r>
              <a:rPr lang="fr-FR" sz="1400" dirty="0" smtClean="0">
                <a:solidFill>
                  <a:schemeClr val="bg1"/>
                </a:solidFill>
              </a:rPr>
              <a:t>- Une  puissante  économie  c’est  un  pays  puissant!  J’estime  que  de  vrais  patriotes luttent  contre  la  guerre,  pour  la  paix.  Parce  que  la  paix  permt  de  développer  une  économie  stable  du  pays.  Moi,  je  suis  économiste.  Je  le  comprends  bien.  En  général,  le  développement  de  l’économie  dépend  de  nous  tous.</a:t>
            </a:r>
            <a:endParaRPr lang="ru-RU" sz="1400" dirty="0">
              <a:solidFill>
                <a:schemeClr val="bg1"/>
              </a:solidFill>
            </a:endParaRPr>
          </a:p>
        </p:txBody>
      </p:sp>
      <p:sp>
        <p:nvSpPr>
          <p:cNvPr id="6" name="TextBox 5"/>
          <p:cNvSpPr txBox="1"/>
          <p:nvPr/>
        </p:nvSpPr>
        <p:spPr>
          <a:xfrm>
            <a:off x="183407" y="2832272"/>
            <a:ext cx="4424597" cy="2031325"/>
          </a:xfrm>
          <a:prstGeom prst="rect">
            <a:avLst/>
          </a:prstGeom>
          <a:noFill/>
        </p:spPr>
        <p:txBody>
          <a:bodyPr wrap="square" rtlCol="0">
            <a:spAutoFit/>
          </a:bodyPr>
          <a:lstStyle/>
          <a:p>
            <a:pPr indent="355600"/>
            <a:r>
              <a:rPr lang="fr-FR" sz="1400" dirty="0" smtClean="0"/>
              <a:t>- À  quoi  sert  l’économie?  Bien  sûr  c’est  un  développement  du  pays,  c’est  son  épanouissement.  Je  suis  en  11-e  et  bientôt  c’est  la  fin  des  études.  Je  sais  déjà  qui  je  serai:  informaticienne!  À  notre  époque  aucune  industrie  ne  peut  se  développer  sans  informatique!  Et  bien  sûr  les  langues  étrangères:  l’anglais,  le  français,  l’allemand,  l’espagnole,  le  chinois ...  Moi,  je  parle  pas  mal  français  et  anglais. </a:t>
            </a:r>
            <a:endParaRPr lang="ru-RU" sz="1400" dirty="0"/>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3731" b="22890"/>
          <a:stretch/>
        </p:blipFill>
        <p:spPr bwMode="auto">
          <a:xfrm>
            <a:off x="1511660" y="957867"/>
            <a:ext cx="2152637" cy="1773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Управляющая кнопка: далее 14">
            <a:hlinkClick r:id="rId7" action="ppaction://hlinksldjump" highlightClick="1"/>
          </p:cNvPr>
          <p:cNvSpPr/>
          <p:nvPr/>
        </p:nvSpPr>
        <p:spPr>
          <a:xfrm>
            <a:off x="4496303" y="4758521"/>
            <a:ext cx="360040" cy="339502"/>
          </a:xfrm>
          <a:prstGeom prst="actionButtonForwardNex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402268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14:presetBounceEnd="66667">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14:bounceEnd="66667">
                                          <p:cBhvr additive="base">
                                            <p:cTn id="31"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32" dur="1200" fill="hold"/>
                                            <p:tgtEl>
                                              <p:spTgt spid="24"/>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200" fill="hold"/>
                                            <p:tgtEl>
                                              <p:spTgt spid="24"/>
                                            </p:tgtEl>
                                            <p:attrNameLst>
                                              <p:attrName>ppt_x</p:attrName>
                                            </p:attrNameLst>
                                          </p:cBhvr>
                                          <p:tavLst>
                                            <p:tav tm="0">
                                              <p:val>
                                                <p:strVal val="#ppt_x"/>
                                              </p:val>
                                            </p:tav>
                                            <p:tav tm="100000">
                                              <p:val>
                                                <p:strVal val="#ppt_x"/>
                                              </p:val>
                                            </p:tav>
                                          </p:tavLst>
                                        </p:anim>
                                        <p:anim calcmode="lin" valueType="num">
                                          <p:cBhvr additive="base">
                                            <p:cTn id="32" dur="1200" fill="hold"/>
                                            <p:tgtEl>
                                              <p:spTgt spid="24"/>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P spid="2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1"/>
          <p:cNvSpPr/>
          <p:nvPr/>
        </p:nvSpPr>
        <p:spPr>
          <a:xfrm>
            <a:off x="503548" y="396462"/>
            <a:ext cx="902892"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000" kern="0" dirty="0">
                <a:solidFill>
                  <a:srgbClr val="FFFFFF"/>
                </a:solidFill>
                <a:latin typeface="Open Sans Light"/>
              </a:rPr>
              <a:t>9</a:t>
            </a:r>
          </a:p>
        </p:txBody>
      </p:sp>
      <p:sp>
        <p:nvSpPr>
          <p:cNvPr id="3" name="Прямоугольник 2"/>
          <p:cNvSpPr/>
          <p:nvPr/>
        </p:nvSpPr>
        <p:spPr>
          <a:xfrm>
            <a:off x="1727684" y="423747"/>
            <a:ext cx="1584176" cy="400110"/>
          </a:xfrm>
          <a:prstGeom prst="rect">
            <a:avLst/>
          </a:prstGeom>
        </p:spPr>
        <p:txBody>
          <a:bodyPr wrap="square">
            <a:spAutoFit/>
          </a:bodyPr>
          <a:lstStyle/>
          <a:p>
            <a:pPr defTabSz="914298">
              <a:spcAft>
                <a:spcPts val="149"/>
              </a:spcAft>
              <a:defRPr/>
            </a:pPr>
            <a:r>
              <a:rPr lang="en-US" sz="2000" b="1"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Questions</a:t>
            </a:r>
            <a:r>
              <a:rPr lang="en-US" sz="2000" b="1"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a:t>
            </a:r>
            <a:endParaRPr lang="en-US" sz="20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Прямоугольник 3"/>
          <p:cNvSpPr/>
          <p:nvPr/>
        </p:nvSpPr>
        <p:spPr>
          <a:xfrm>
            <a:off x="503548" y="1186755"/>
            <a:ext cx="5796644" cy="3182923"/>
          </a:xfrm>
          <a:prstGeom prst="rect">
            <a:avLst/>
          </a:prstGeom>
        </p:spPr>
        <p:txBody>
          <a:bodyPr wrap="square">
            <a:spAutoFit/>
          </a:bodyPr>
          <a:lstStyle/>
          <a:p>
            <a:pPr defTabSz="914298">
              <a:spcAft>
                <a:spcPts val="600"/>
              </a:spcAft>
              <a:defRPr/>
            </a:pPr>
            <a:r>
              <a:rPr lang="en-US" kern="0" spc="-52" dirty="0">
                <a:latin typeface="Open Sans" panose="020B0606030504020204" pitchFamily="34" charset="0"/>
                <a:ea typeface="Open Sans" panose="020B0606030504020204" pitchFamily="34" charset="0"/>
                <a:cs typeface="Open Sans" panose="020B0606030504020204" pitchFamily="34" charset="0"/>
              </a:rPr>
              <a:t>Qui  </a:t>
            </a:r>
            <a:r>
              <a:rPr lang="en-US" kern="0" spc="-52" dirty="0" err="1">
                <a:latin typeface="Open Sans" panose="020B0606030504020204" pitchFamily="34" charset="0"/>
                <a:ea typeface="Open Sans" panose="020B0606030504020204" pitchFamily="34" charset="0"/>
                <a:cs typeface="Open Sans" panose="020B0606030504020204" pitchFamily="34" charset="0"/>
              </a:rPr>
              <a:t>parle</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smtClean="0">
                <a:latin typeface="Open Sans" panose="020B0606030504020204" pitchFamily="34" charset="0"/>
                <a:ea typeface="Open Sans" panose="020B0606030504020204" pitchFamily="34" charset="0"/>
                <a:cs typeface="Open Sans" panose="020B0606030504020204" pitchFamily="34" charset="0"/>
              </a:rPr>
              <a:t>               -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C’est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Léna</a:t>
            </a:r>
            <a:r>
              <a:rPr lang="en-US" kern="0" spc="-52" dirty="0" smtClean="0">
                <a:latin typeface="Open Sans" panose="020B0606030504020204" pitchFamily="34" charset="0"/>
                <a:ea typeface="Open Sans" panose="020B0606030504020204" pitchFamily="34" charset="0"/>
                <a:cs typeface="Open Sans" panose="020B0606030504020204" pitchFamily="34" charset="0"/>
              </a:rPr>
              <a:t>  qui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parle</a:t>
            </a:r>
            <a:r>
              <a:rPr lang="en-US"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600"/>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Elle  </a:t>
            </a:r>
            <a:r>
              <a:rPr lang="en-US" kern="0" spc="-52" dirty="0">
                <a:latin typeface="Open Sans" panose="020B0606030504020204" pitchFamily="34" charset="0"/>
                <a:ea typeface="Open Sans" panose="020B0606030504020204" pitchFamily="34" charset="0"/>
                <a:cs typeface="Open Sans" panose="020B0606030504020204" pitchFamily="34" charset="0"/>
              </a:rPr>
              <a:t>a  </a:t>
            </a:r>
            <a:r>
              <a:rPr lang="en-US" kern="0" spc="-52" dirty="0" err="1">
                <a:latin typeface="Open Sans" panose="020B0606030504020204" pitchFamily="34" charset="0"/>
                <a:ea typeface="Open Sans" panose="020B0606030504020204" pitchFamily="34" charset="0"/>
                <a:cs typeface="Open Sans" panose="020B0606030504020204" pitchFamily="34" charset="0"/>
              </a:rPr>
              <a:t>quel</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err="1">
                <a:latin typeface="Open Sans" panose="020B0606030504020204" pitchFamily="34" charset="0"/>
                <a:ea typeface="Open Sans" panose="020B0606030504020204" pitchFamily="34" charset="0"/>
                <a:cs typeface="Open Sans" panose="020B0606030504020204" pitchFamily="34" charset="0"/>
              </a:rPr>
              <a:t>âge</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smtClean="0">
                <a:latin typeface="Open Sans" panose="020B0606030504020204" pitchFamily="34" charset="0"/>
                <a:ea typeface="Open Sans" panose="020B0606030504020204" pitchFamily="34" charset="0"/>
                <a:cs typeface="Open Sans" panose="020B0606030504020204" pitchFamily="34" charset="0"/>
              </a:rPr>
              <a:t>   -  Elle  a  16 ans.</a:t>
            </a:r>
          </a:p>
          <a:p>
            <a:pPr defTabSz="914298">
              <a:spcAft>
                <a:spcPts val="600"/>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En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quelle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classe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est-elle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 Elle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en 11-e.</a:t>
            </a:r>
          </a:p>
          <a:p>
            <a:pPr defTabSz="914298">
              <a:spcAft>
                <a:spcPts val="149"/>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Comment  </a:t>
            </a:r>
            <a:r>
              <a:rPr lang="en-US" kern="0" spc="-52" dirty="0" err="1">
                <a:latin typeface="Open Sans" panose="020B0606030504020204" pitchFamily="34" charset="0"/>
                <a:ea typeface="Open Sans" panose="020B0606030504020204" pitchFamily="34" charset="0"/>
                <a:cs typeface="Open Sans" panose="020B0606030504020204" pitchFamily="34" charset="0"/>
              </a:rPr>
              <a:t>Léna</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err="1">
                <a:latin typeface="Open Sans" panose="020B0606030504020204" pitchFamily="34" charset="0"/>
                <a:ea typeface="Open Sans" panose="020B0606030504020204" pitchFamily="34" charset="0"/>
                <a:cs typeface="Open Sans" panose="020B0606030504020204" pitchFamily="34" charset="0"/>
              </a:rPr>
              <a:t>comprend</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err="1">
                <a:latin typeface="Open Sans" panose="020B0606030504020204" pitchFamily="34" charset="0"/>
                <a:ea typeface="Open Sans" panose="020B0606030504020204" pitchFamily="34" charset="0"/>
                <a:cs typeface="Open Sans" panose="020B0606030504020204" pitchFamily="34" charset="0"/>
              </a:rPr>
              <a:t>l’économie</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smtClean="0">
                <a:latin typeface="Open Sans" panose="020B0606030504020204" pitchFamily="34" charset="0"/>
                <a:ea typeface="Open Sans" panose="020B0606030504020204" pitchFamily="34" charset="0"/>
                <a:cs typeface="Open Sans" panose="020B0606030504020204" pitchFamily="34" charset="0"/>
              </a:rPr>
              <a:t>- Elle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dit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que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sert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au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développement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du  pays.</a:t>
            </a:r>
          </a:p>
          <a:p>
            <a:pPr defTabSz="914298">
              <a:spcAft>
                <a:spcPts val="600"/>
              </a:spcAft>
              <a:defRPr/>
            </a:pPr>
            <a:r>
              <a:rPr lang="en-US" kern="0" spc="-52" dirty="0" err="1" smtClean="0">
                <a:latin typeface="Open Sans" panose="020B0606030504020204" pitchFamily="34" charset="0"/>
                <a:ea typeface="Open Sans" panose="020B0606030504020204" pitchFamily="34" charset="0"/>
                <a:cs typeface="Open Sans" panose="020B0606030504020204" pitchFamily="34" charset="0"/>
              </a:rPr>
              <a:t>Quel</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a:latin typeface="Open Sans" panose="020B0606030504020204" pitchFamily="34" charset="0"/>
                <a:ea typeface="Open Sans" panose="020B0606030504020204" pitchFamily="34" charset="0"/>
                <a:cs typeface="Open Sans" panose="020B0606030504020204" pitchFamily="34" charset="0"/>
              </a:rPr>
              <a:t>est</a:t>
            </a:r>
            <a:r>
              <a:rPr lang="en-US" kern="0" spc="-52" dirty="0">
                <a:latin typeface="Open Sans" panose="020B0606030504020204" pitchFamily="34" charset="0"/>
                <a:ea typeface="Open Sans" panose="020B0606030504020204" pitchFamily="34" charset="0"/>
                <a:cs typeface="Open Sans" panose="020B0606030504020204" pitchFamily="34" charset="0"/>
              </a:rPr>
              <a:t>  son  </a:t>
            </a:r>
            <a:r>
              <a:rPr lang="en-US" kern="0" spc="-52" dirty="0" err="1">
                <a:latin typeface="Open Sans" panose="020B0606030504020204" pitchFamily="34" charset="0"/>
                <a:ea typeface="Open Sans" panose="020B0606030504020204" pitchFamily="34" charset="0"/>
                <a:cs typeface="Open Sans" panose="020B0606030504020204" pitchFamily="34" charset="0"/>
              </a:rPr>
              <a:t>avis</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smtClean="0">
                <a:latin typeface="Open Sans" panose="020B0606030504020204" pitchFamily="34" charset="0"/>
                <a:ea typeface="Open Sans" panose="020B0606030504020204" pitchFamily="34" charset="0"/>
                <a:cs typeface="Open Sans" panose="020B0606030504020204" pitchFamily="34" charset="0"/>
              </a:rPr>
              <a:t>  -  Elle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sûre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qu’à</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notre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époque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aucune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industrie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ne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peut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se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développer</a:t>
            </a:r>
            <a:r>
              <a:rPr lang="en-US" kern="0" spc="-52" dirty="0" smtClean="0">
                <a:latin typeface="Open Sans" panose="020B0606030504020204" pitchFamily="34" charset="0"/>
                <a:ea typeface="Open Sans" panose="020B0606030504020204" pitchFamily="34" charset="0"/>
                <a:cs typeface="Open Sans" panose="020B0606030504020204" pitchFamily="34" charset="0"/>
              </a:rPr>
              <a:t>  sans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informatique</a:t>
            </a:r>
            <a:r>
              <a:rPr lang="en-US"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149"/>
              </a:spcAft>
              <a:defRPr/>
            </a:pPr>
            <a:r>
              <a:rPr lang="en-US" kern="0" spc="-52" dirty="0" err="1" smtClean="0">
                <a:latin typeface="Open Sans" panose="020B0606030504020204" pitchFamily="34" charset="0"/>
                <a:ea typeface="Open Sans" panose="020B0606030504020204" pitchFamily="34" charset="0"/>
                <a:cs typeface="Open Sans" panose="020B0606030504020204" pitchFamily="34" charset="0"/>
              </a:rPr>
              <a:t>Quel</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a:latin typeface="Open Sans" panose="020B0606030504020204" pitchFamily="34" charset="0"/>
                <a:ea typeface="Open Sans" panose="020B0606030504020204" pitchFamily="34" charset="0"/>
                <a:cs typeface="Open Sans" panose="020B0606030504020204" pitchFamily="34" charset="0"/>
              </a:rPr>
              <a:t>est</a:t>
            </a:r>
            <a:r>
              <a:rPr lang="en-US" kern="0" spc="-52" dirty="0">
                <a:latin typeface="Open Sans" panose="020B0606030504020204" pitchFamily="34" charset="0"/>
                <a:ea typeface="Open Sans" panose="020B0606030504020204" pitchFamily="34" charset="0"/>
                <a:cs typeface="Open Sans" panose="020B0606030504020204" pitchFamily="34" charset="0"/>
              </a:rPr>
              <a:t>  son  métier  </a:t>
            </a:r>
            <a:r>
              <a:rPr lang="en-US" kern="0" spc="-52" dirty="0" err="1">
                <a:latin typeface="Open Sans" panose="020B0606030504020204" pitchFamily="34" charset="0"/>
                <a:ea typeface="Open Sans" panose="020B0606030504020204" pitchFamily="34" charset="0"/>
                <a:cs typeface="Open Sans" panose="020B0606030504020204" pitchFamily="34" charset="0"/>
              </a:rPr>
              <a:t>préféré</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smtClean="0">
                <a:latin typeface="Open Sans" panose="020B0606030504020204" pitchFamily="34" charset="0"/>
                <a:ea typeface="Open Sans" panose="020B0606030504020204" pitchFamily="34" charset="0"/>
                <a:cs typeface="Open Sans" panose="020B0606030504020204" pitchFamily="34" charset="0"/>
              </a:rPr>
              <a:t>-  Elle  sera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informaticienne</a:t>
            </a:r>
            <a:r>
              <a:rPr lang="en-US" kern="0" spc="-52" dirty="0" smtClean="0">
                <a:latin typeface="Open Sans" panose="020B0606030504020204" pitchFamily="34" charset="0"/>
                <a:ea typeface="Open Sans" panose="020B0606030504020204" pitchFamily="34" charset="0"/>
                <a:cs typeface="Open Sans" panose="020B0606030504020204" pitchFamily="34"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877887"/>
            <a:ext cx="2505075"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Управляющая кнопка: назад 5">
            <a:hlinkClick r:id="rId3" action="ppaction://hlinksldjump" highlightClick="1"/>
          </p:cNvPr>
          <p:cNvSpPr/>
          <p:nvPr/>
        </p:nvSpPr>
        <p:spPr>
          <a:xfrm>
            <a:off x="4319972" y="4612245"/>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492137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9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ppt_x"/>
                                              </p:val>
                                            </p:tav>
                                            <p:tav tm="100000">
                                              <p:val>
                                                <p:strVal val="#ppt_x"/>
                                              </p:val>
                                            </p:tav>
                                          </p:tavLst>
                                        </p:anim>
                                        <p:anim calcmode="lin" valueType="num">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3"/>
          <p:cNvSpPr/>
          <p:nvPr/>
        </p:nvSpPr>
        <p:spPr>
          <a:xfrm>
            <a:off x="575556" y="375506"/>
            <a:ext cx="890941" cy="77461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000" b="1" kern="0" dirty="0" smtClean="0">
                <a:latin typeface="Open Sans Light"/>
              </a:rPr>
              <a:t>10</a:t>
            </a:r>
            <a:endParaRPr lang="en-US" sz="2000" b="1" kern="0" dirty="0">
              <a:latin typeface="Open Sans Light"/>
            </a:endParaRPr>
          </a:p>
        </p:txBody>
      </p:sp>
      <p:sp>
        <p:nvSpPr>
          <p:cNvPr id="3" name="Прямоугольник 2"/>
          <p:cNvSpPr/>
          <p:nvPr/>
        </p:nvSpPr>
        <p:spPr>
          <a:xfrm>
            <a:off x="1498161" y="578145"/>
            <a:ext cx="5270995" cy="400110"/>
          </a:xfrm>
          <a:prstGeom prst="rect">
            <a:avLst/>
          </a:prstGeom>
        </p:spPr>
        <p:txBody>
          <a:bodyPr wrap="none">
            <a:spAutoFit/>
          </a:bodyPr>
          <a:lstStyle/>
          <a:p>
            <a:pPr defTabSz="914298">
              <a:spcAft>
                <a:spcPts val="149"/>
              </a:spcAft>
              <a:defRPr/>
            </a:pPr>
            <a:r>
              <a:rPr lang="en-US" sz="2000" kern="0" spc="-52" dirty="0" err="1">
                <a:latin typeface="Open Sans" panose="020B0606030504020204" pitchFamily="34" charset="0"/>
              </a:rPr>
              <a:t>Faites</a:t>
            </a:r>
            <a:r>
              <a:rPr lang="en-US" sz="2000" kern="0" spc="-52" dirty="0">
                <a:latin typeface="Open Sans" panose="020B0606030504020204" pitchFamily="34" charset="0"/>
              </a:rPr>
              <a:t> </a:t>
            </a:r>
            <a:r>
              <a:rPr lang="en-US" sz="2000" kern="0" spc="-52" dirty="0" smtClean="0">
                <a:latin typeface="Open Sans" panose="020B0606030504020204" pitchFamily="34" charset="0"/>
              </a:rPr>
              <a:t>la carte </a:t>
            </a:r>
            <a:r>
              <a:rPr lang="en-US" sz="2000" kern="0" spc="-52" dirty="0" err="1" smtClean="0">
                <a:latin typeface="Open Sans" panose="020B0606030504020204" pitchFamily="34" charset="0"/>
              </a:rPr>
              <a:t>mentale</a:t>
            </a:r>
            <a:r>
              <a:rPr lang="en-US" sz="2000" kern="0" spc="-52" dirty="0" smtClean="0">
                <a:latin typeface="Open Sans" panose="020B0606030504020204" pitchFamily="34" charset="0"/>
              </a:rPr>
              <a:t> du mot: </a:t>
            </a:r>
            <a:r>
              <a:rPr lang="en-US" sz="2000" kern="0" spc="-52" dirty="0" err="1">
                <a:latin typeface="Open Sans" panose="020B0606030504020204" pitchFamily="34" charset="0"/>
              </a:rPr>
              <a:t>informatique</a:t>
            </a:r>
            <a:r>
              <a:rPr lang="en-US" sz="2000" kern="0" spc="-52" dirty="0">
                <a:latin typeface="Open Sans" panose="020B0606030504020204" pitchFamily="34" charset="0"/>
              </a:rPr>
              <a:t>.   </a:t>
            </a:r>
            <a:endParaRPr lang="en-US" sz="2000" kern="0" dirty="0"/>
          </a:p>
        </p:txBody>
      </p:sp>
      <p:sp>
        <p:nvSpPr>
          <p:cNvPr id="4" name="Oval 13"/>
          <p:cNvSpPr/>
          <p:nvPr/>
        </p:nvSpPr>
        <p:spPr>
          <a:xfrm>
            <a:off x="2699792" y="2265519"/>
            <a:ext cx="3123189" cy="871026"/>
          </a:xfrm>
          <a:prstGeom prst="ellipse">
            <a:avLst/>
          </a:prstGeom>
          <a:solidFill>
            <a:schemeClr val="accent2"/>
          </a:solidFill>
          <a:ln w="9525" cap="flat" cmpd="sng" algn="ctr">
            <a:noFill/>
            <a:prstDash val="solid"/>
          </a:ln>
          <a:effectLst/>
        </p:spPr>
        <p:txBody>
          <a:bodyPr lIns="145161" tIns="72581" rIns="145161" bIns="72581" rtlCol="0" anchor="ctr"/>
          <a:lstStyle/>
          <a:p>
            <a:pPr algn="ctr" defTabSz="914298">
              <a:defRPr/>
            </a:pPr>
            <a:r>
              <a:rPr lang="en-US" sz="2000" b="1" kern="0" dirty="0" err="1" smtClean="0">
                <a:latin typeface="Open Sans Light"/>
              </a:rPr>
              <a:t>informatique</a:t>
            </a:r>
            <a:endParaRPr lang="en-US" sz="2000" b="1" kern="0" dirty="0">
              <a:latin typeface="Open Sans Light"/>
            </a:endParaRPr>
          </a:p>
        </p:txBody>
      </p:sp>
      <p:sp>
        <p:nvSpPr>
          <p:cNvPr id="5" name="Овал 4"/>
          <p:cNvSpPr/>
          <p:nvPr/>
        </p:nvSpPr>
        <p:spPr>
          <a:xfrm>
            <a:off x="2375756" y="1164479"/>
            <a:ext cx="2160240" cy="9144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informaticien</a:t>
            </a:r>
            <a:endParaRPr lang="ru-RU" dirty="0">
              <a:solidFill>
                <a:schemeClr val="tx1"/>
              </a:solidFill>
            </a:endParaRPr>
          </a:p>
        </p:txBody>
      </p:sp>
      <p:sp>
        <p:nvSpPr>
          <p:cNvPr id="6" name="Овал 5"/>
          <p:cNvSpPr/>
          <p:nvPr/>
        </p:nvSpPr>
        <p:spPr>
          <a:xfrm>
            <a:off x="5328084" y="1491630"/>
            <a:ext cx="2160240" cy="914400"/>
          </a:xfrm>
          <a:prstGeom prst="ellipse">
            <a:avLst/>
          </a:prstGeom>
          <a:solidFill>
            <a:srgbClr val="CC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information</a:t>
            </a:r>
            <a:endParaRPr lang="ru-RU" dirty="0">
              <a:solidFill>
                <a:schemeClr val="tx1"/>
              </a:solidFill>
            </a:endParaRPr>
          </a:p>
        </p:txBody>
      </p:sp>
      <p:sp>
        <p:nvSpPr>
          <p:cNvPr id="7" name="Овал 6"/>
          <p:cNvSpPr/>
          <p:nvPr/>
        </p:nvSpPr>
        <p:spPr>
          <a:xfrm>
            <a:off x="386377" y="2074253"/>
            <a:ext cx="2160240" cy="914400"/>
          </a:xfrm>
          <a:prstGeom prst="ellipse">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ordinateur</a:t>
            </a:r>
            <a:endParaRPr lang="ru-RU" dirty="0">
              <a:solidFill>
                <a:schemeClr val="tx1"/>
              </a:solidFill>
            </a:endParaRPr>
          </a:p>
        </p:txBody>
      </p:sp>
      <p:sp>
        <p:nvSpPr>
          <p:cNvPr id="8" name="Овал 7"/>
          <p:cNvSpPr/>
          <p:nvPr/>
        </p:nvSpPr>
        <p:spPr>
          <a:xfrm>
            <a:off x="2101146" y="3363838"/>
            <a:ext cx="2160240" cy="91440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internet</a:t>
            </a:r>
            <a:endParaRPr lang="ru-RU" dirty="0">
              <a:solidFill>
                <a:schemeClr val="tx1"/>
              </a:solidFill>
            </a:endParaRPr>
          </a:p>
        </p:txBody>
      </p:sp>
      <p:sp>
        <p:nvSpPr>
          <p:cNvPr id="9" name="Овал 8"/>
          <p:cNvSpPr/>
          <p:nvPr/>
        </p:nvSpPr>
        <p:spPr>
          <a:xfrm>
            <a:off x="5112060" y="3178798"/>
            <a:ext cx="2160240" cy="914400"/>
          </a:xfrm>
          <a:prstGeom prst="ellipse">
            <a:avLst/>
          </a:prstGeom>
          <a:solidFill>
            <a:srgbClr val="FFCC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informatiser</a:t>
            </a:r>
            <a:endParaRPr lang="ru-RU" dirty="0">
              <a:solidFill>
                <a:schemeClr val="tx1"/>
              </a:solidFill>
            </a:endParaRPr>
          </a:p>
        </p:txBody>
      </p:sp>
      <p:cxnSp>
        <p:nvCxnSpPr>
          <p:cNvPr id="11" name="Прямая со стрелкой 10"/>
          <p:cNvCxnSpPr/>
          <p:nvPr/>
        </p:nvCxnSpPr>
        <p:spPr>
          <a:xfrm flipH="1" flipV="1">
            <a:off x="3455398" y="1944968"/>
            <a:ext cx="424372" cy="369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Прямая со стрелкой 14"/>
          <p:cNvCxnSpPr>
            <a:stCxn id="4" idx="7"/>
          </p:cNvCxnSpPr>
          <p:nvPr/>
        </p:nvCxnSpPr>
        <p:spPr>
          <a:xfrm flipV="1">
            <a:off x="5365601" y="2265520"/>
            <a:ext cx="457380" cy="1275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Прямая со стрелкой 17"/>
          <p:cNvCxnSpPr>
            <a:endCxn id="8" idx="0"/>
          </p:cNvCxnSpPr>
          <p:nvPr/>
        </p:nvCxnSpPr>
        <p:spPr>
          <a:xfrm flipH="1">
            <a:off x="3181266" y="2994343"/>
            <a:ext cx="274610" cy="36949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Прямая со стрелкой 21"/>
          <p:cNvCxnSpPr>
            <a:endCxn id="7" idx="6"/>
          </p:cNvCxnSpPr>
          <p:nvPr/>
        </p:nvCxnSpPr>
        <p:spPr>
          <a:xfrm flipH="1" flipV="1">
            <a:off x="2546617" y="2531453"/>
            <a:ext cx="365361"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5" name="Прямая со стрелкой 24"/>
          <p:cNvCxnSpPr>
            <a:stCxn id="4" idx="5"/>
          </p:cNvCxnSpPr>
          <p:nvPr/>
        </p:nvCxnSpPr>
        <p:spPr>
          <a:xfrm>
            <a:off x="5365601" y="3008986"/>
            <a:ext cx="457380" cy="3548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Управляющая кнопка: назад 15">
            <a:hlinkClick r:id="rId2" action="ppaction://hlinksldjump" highlightClick="1"/>
          </p:cNvPr>
          <p:cNvSpPr/>
          <p:nvPr/>
        </p:nvSpPr>
        <p:spPr>
          <a:xfrm>
            <a:off x="4319972" y="47023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9388464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14:bounceEnd="66667">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4"/>
          <p:cNvSpPr/>
          <p:nvPr/>
        </p:nvSpPr>
        <p:spPr>
          <a:xfrm>
            <a:off x="575556" y="267494"/>
            <a:ext cx="884897" cy="717388"/>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11</a:t>
            </a:r>
            <a:endParaRPr lang="en-US" sz="2000" kern="0" dirty="0">
              <a:solidFill>
                <a:srgbClr val="FFFFFF"/>
              </a:solidFill>
              <a:latin typeface="Open Sans Light"/>
            </a:endParaRPr>
          </a:p>
        </p:txBody>
      </p:sp>
      <p:sp>
        <p:nvSpPr>
          <p:cNvPr id="3" name="Прямоугольник 2"/>
          <p:cNvSpPr/>
          <p:nvPr/>
        </p:nvSpPr>
        <p:spPr>
          <a:xfrm>
            <a:off x="1619672" y="338551"/>
            <a:ext cx="4572000" cy="461665"/>
          </a:xfrm>
          <a:prstGeom prst="rect">
            <a:avLst/>
          </a:prstGeom>
        </p:spPr>
        <p:txBody>
          <a:bodyPr>
            <a:spAutoFit/>
          </a:bodyPr>
          <a:lstStyle/>
          <a:p>
            <a:pPr defTabSz="914298">
              <a:spcAft>
                <a:spcPts val="149"/>
              </a:spcAft>
              <a:defRPr/>
            </a:pPr>
            <a:r>
              <a:rPr lang="fr-FR" sz="2400" b="1" kern="0" dirty="0"/>
              <a:t>Trouvez  le  synonyme</a:t>
            </a:r>
            <a:r>
              <a:rPr lang="fr-FR" sz="2400" b="1" kern="0" dirty="0" smtClean="0"/>
              <a:t>:</a:t>
            </a:r>
            <a:endParaRPr lang="en-US" sz="2400" b="1" kern="0" spc="-52" dirty="0">
              <a:latin typeface="Open Sans" panose="020B0606030504020204" pitchFamily="34" charset="0"/>
            </a:endParaRPr>
          </a:p>
        </p:txBody>
      </p:sp>
      <p:sp>
        <p:nvSpPr>
          <p:cNvPr id="4" name="Прямоугольник 3"/>
          <p:cNvSpPr/>
          <p:nvPr/>
        </p:nvSpPr>
        <p:spPr>
          <a:xfrm>
            <a:off x="683566" y="1383618"/>
            <a:ext cx="6120682" cy="1990288"/>
          </a:xfrm>
          <a:prstGeom prst="rect">
            <a:avLst/>
          </a:prstGeom>
        </p:spPr>
        <p:txBody>
          <a:bodyPr wrap="square">
            <a:spAutoFit/>
          </a:bodyPr>
          <a:lstStyle/>
          <a:p>
            <a:pPr defTabSz="914298">
              <a:spcAft>
                <a:spcPts val="149"/>
              </a:spcAft>
              <a:defRPr/>
            </a:pPr>
            <a:r>
              <a:rPr lang="fr-FR" sz="2400" b="1" kern="0" dirty="0"/>
              <a:t>bien  </a:t>
            </a:r>
            <a:r>
              <a:rPr lang="fr-FR" sz="2400" b="1" kern="0" dirty="0" smtClean="0"/>
              <a:t>sûr                   =   évidemment</a:t>
            </a:r>
          </a:p>
          <a:p>
            <a:pPr defTabSz="914298">
              <a:spcAft>
                <a:spcPts val="149"/>
              </a:spcAft>
              <a:defRPr/>
            </a:pPr>
            <a:r>
              <a:rPr lang="fr-FR" sz="2400" b="1" kern="0" dirty="0"/>
              <a:t>l</a:t>
            </a:r>
            <a:r>
              <a:rPr lang="fr-FR" sz="2400" b="1" kern="0" dirty="0" smtClean="0"/>
              <a:t>e  développement  =  l’essor  </a:t>
            </a:r>
          </a:p>
          <a:p>
            <a:pPr defTabSz="914298">
              <a:spcAft>
                <a:spcPts val="149"/>
              </a:spcAft>
              <a:defRPr/>
            </a:pPr>
            <a:r>
              <a:rPr lang="fr-FR" sz="2400" b="1" kern="0" dirty="0"/>
              <a:t>b</a:t>
            </a:r>
            <a:r>
              <a:rPr lang="fr-FR" sz="2400" b="1" kern="0" dirty="0" smtClean="0"/>
              <a:t>ientôt                      =  prochainement</a:t>
            </a:r>
          </a:p>
          <a:p>
            <a:pPr defTabSz="914298">
              <a:spcAft>
                <a:spcPts val="149"/>
              </a:spcAft>
              <a:defRPr/>
            </a:pPr>
            <a:r>
              <a:rPr lang="fr-FR" sz="2400" b="1" kern="0" dirty="0" smtClean="0"/>
              <a:t>pas  mal</a:t>
            </a:r>
            <a:r>
              <a:rPr lang="fr-FR" sz="2400" b="1" kern="0" dirty="0"/>
              <a:t> </a:t>
            </a:r>
            <a:r>
              <a:rPr lang="fr-FR" sz="2400" b="1" kern="0" dirty="0" smtClean="0"/>
              <a:t>                  =  bien</a:t>
            </a:r>
          </a:p>
          <a:p>
            <a:pPr defTabSz="914298">
              <a:spcAft>
                <a:spcPts val="149"/>
              </a:spcAft>
              <a:defRPr/>
            </a:pPr>
            <a:r>
              <a:rPr lang="fr-FR" sz="2400" b="1" kern="0" dirty="0"/>
              <a:t>s</a:t>
            </a:r>
            <a:r>
              <a:rPr lang="fr-FR" sz="2400" b="1" kern="0" dirty="0" smtClean="0"/>
              <a:t>ervir  à                    =  être  utilisé  par ...</a:t>
            </a:r>
            <a:endParaRPr lang="en-US" sz="2400" b="1" kern="0" spc="-52" dirty="0">
              <a:latin typeface="Open Sans" panose="020B0606030504020204" pitchFamily="34" charset="0"/>
            </a:endParaRPr>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ackgroundRemoval t="0" b="99036" l="0" r="96364"/>
                    </a14:imgEffect>
                  </a14:imgLayer>
                </a14:imgProps>
              </a:ext>
              <a:ext uri="{28A0092B-C50C-407E-A947-70E740481C1C}">
                <a14:useLocalDpi xmlns:a14="http://schemas.microsoft.com/office/drawing/2010/main" val="0"/>
              </a:ext>
            </a:extLst>
          </a:blip>
          <a:stretch>
            <a:fillRect/>
          </a:stretch>
        </p:blipFill>
        <p:spPr>
          <a:xfrm>
            <a:off x="7452320" y="1491630"/>
            <a:ext cx="1465644" cy="2764738"/>
          </a:xfrm>
          <a:prstGeom prst="rect">
            <a:avLst/>
          </a:prstGeom>
        </p:spPr>
      </p:pic>
      <p:sp>
        <p:nvSpPr>
          <p:cNvPr id="6" name="Управляющая кнопка: назад 5">
            <a:hlinkClick r:id="rId4" action="ppaction://hlinksldjump" highlightClick="1"/>
          </p:cNvPr>
          <p:cNvSpPr/>
          <p:nvPr/>
        </p:nvSpPr>
        <p:spPr>
          <a:xfrm>
            <a:off x="4319972" y="46642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963353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1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 fill="hold"/>
                                            <p:tgtEl>
                                              <p:spTgt spid="2"/>
                                            </p:tgtEl>
                                            <p:attrNameLst>
                                              <p:attrName>ppt_x</p:attrName>
                                            </p:attrNameLst>
                                          </p:cBhvr>
                                          <p:tavLst>
                                            <p:tav tm="0">
                                              <p:val>
                                                <p:strVal val="#ppt_x"/>
                                              </p:val>
                                            </p:tav>
                                            <p:tav tm="100000">
                                              <p:val>
                                                <p:strVal val="#ppt_x"/>
                                              </p:val>
                                            </p:tav>
                                          </p:tavLst>
                                        </p:anim>
                                        <p:anim calcmode="lin" valueType="num">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5"/>
          <p:cNvSpPr/>
          <p:nvPr/>
        </p:nvSpPr>
        <p:spPr>
          <a:xfrm>
            <a:off x="647564" y="267494"/>
            <a:ext cx="884897" cy="796767"/>
          </a:xfrm>
          <a:prstGeom prst="ellipse">
            <a:avLst/>
          </a:prstGeom>
          <a:solidFill>
            <a:srgbClr val="00B05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12</a:t>
            </a:r>
            <a:endParaRPr lang="en-US" sz="2000" kern="0" dirty="0">
              <a:solidFill>
                <a:srgbClr val="FFFFFF"/>
              </a:solidFill>
              <a:latin typeface="Open Sans Light"/>
            </a:endParaRPr>
          </a:p>
        </p:txBody>
      </p:sp>
      <p:sp>
        <p:nvSpPr>
          <p:cNvPr id="3" name="Прямоугольник 2"/>
          <p:cNvSpPr/>
          <p:nvPr/>
        </p:nvSpPr>
        <p:spPr>
          <a:xfrm>
            <a:off x="1655676" y="417930"/>
            <a:ext cx="4500500" cy="523220"/>
          </a:xfrm>
          <a:prstGeom prst="rect">
            <a:avLst/>
          </a:prstGeom>
        </p:spPr>
        <p:txBody>
          <a:bodyPr wrap="square">
            <a:spAutoFit/>
          </a:bodyPr>
          <a:lstStyle/>
          <a:p>
            <a:pPr defTabSz="914298">
              <a:spcAft>
                <a:spcPts val="149"/>
              </a:spcAft>
              <a:defRPr/>
            </a:pPr>
            <a:r>
              <a:rPr lang="en-US" sz="2800" b="1" kern="0" spc="-52" dirty="0" err="1">
                <a:solidFill>
                  <a:srgbClr val="57565A"/>
                </a:solidFill>
                <a:latin typeface="Open Sans" panose="020B0606030504020204" pitchFamily="34" charset="0"/>
              </a:rPr>
              <a:t>Trouvez</a:t>
            </a:r>
            <a:r>
              <a:rPr lang="en-US" sz="2800" b="1" kern="0" spc="-52" dirty="0">
                <a:solidFill>
                  <a:srgbClr val="57565A"/>
                </a:solidFill>
                <a:latin typeface="Open Sans" panose="020B0606030504020204" pitchFamily="34" charset="0"/>
              </a:rPr>
              <a:t> </a:t>
            </a:r>
            <a:r>
              <a:rPr lang="en-US" sz="2800" b="1" kern="0" spc="-52" dirty="0" smtClean="0">
                <a:solidFill>
                  <a:srgbClr val="57565A"/>
                </a:solidFill>
                <a:latin typeface="Open Sans" panose="020B0606030504020204" pitchFamily="34" charset="0"/>
              </a:rPr>
              <a:t>le contraire:</a:t>
            </a:r>
            <a:endParaRPr lang="en-US" sz="2800" kern="0" dirty="0">
              <a:solidFill>
                <a:srgbClr val="57565A"/>
              </a:solidFill>
            </a:endParaRPr>
          </a:p>
        </p:txBody>
      </p:sp>
      <p:sp>
        <p:nvSpPr>
          <p:cNvPr id="4" name="Прямоугольник 3"/>
          <p:cNvSpPr/>
          <p:nvPr/>
        </p:nvSpPr>
        <p:spPr>
          <a:xfrm>
            <a:off x="503548" y="1342969"/>
            <a:ext cx="7714356" cy="1990288"/>
          </a:xfrm>
          <a:prstGeom prst="rect">
            <a:avLst/>
          </a:prstGeom>
        </p:spPr>
        <p:txBody>
          <a:bodyPr wrap="none">
            <a:spAutoFit/>
          </a:bodyPr>
          <a:lstStyle/>
          <a:p>
            <a:pPr defTabSz="914298">
              <a:spcAft>
                <a:spcPts val="149"/>
              </a:spcAft>
              <a:defRPr/>
            </a:pPr>
            <a:r>
              <a:rPr lang="en-US" sz="2400" b="1" kern="0" spc="-52" dirty="0" smtClean="0">
                <a:solidFill>
                  <a:srgbClr val="57565A"/>
                </a:solidFill>
                <a:latin typeface="Open Sans" panose="020B0606030504020204" pitchFamily="34" charset="0"/>
              </a:rPr>
              <a:t>bon                                              </a:t>
            </a:r>
            <a:r>
              <a:rPr lang="en-US" sz="2400" b="1" kern="0" spc="-52" dirty="0" smtClean="0">
                <a:solidFill>
                  <a:srgbClr val="57565A"/>
                </a:solidFill>
                <a:latin typeface="Arial"/>
                <a:cs typeface="Arial"/>
              </a:rPr>
              <a:t>≠   </a:t>
            </a:r>
            <a:r>
              <a:rPr lang="en-US" sz="2400" b="1" kern="0" spc="-52" dirty="0" err="1" smtClean="0">
                <a:solidFill>
                  <a:srgbClr val="57565A"/>
                </a:solidFill>
                <a:latin typeface="Arial"/>
                <a:cs typeface="Arial"/>
              </a:rPr>
              <a:t>mauvais</a:t>
            </a:r>
            <a:endParaRPr lang="en-US" sz="2400" b="1" kern="0" spc="-52" dirty="0" smtClean="0">
              <a:solidFill>
                <a:srgbClr val="57565A"/>
              </a:solidFill>
              <a:latin typeface="Open Sans" panose="020B0606030504020204" pitchFamily="34" charset="0"/>
            </a:endParaRPr>
          </a:p>
          <a:p>
            <a:pPr defTabSz="914298">
              <a:spcAft>
                <a:spcPts val="149"/>
              </a:spcAft>
              <a:defRPr/>
            </a:pPr>
            <a:r>
              <a:rPr lang="en-US" sz="2400" b="1" kern="0" spc="-52" dirty="0" smtClean="0">
                <a:solidFill>
                  <a:srgbClr val="57565A"/>
                </a:solidFill>
                <a:latin typeface="Open Sans" panose="020B0606030504020204" pitchFamily="34" charset="0"/>
              </a:rPr>
              <a:t>la  fin                                           </a:t>
            </a:r>
            <a:r>
              <a:rPr lang="en-US" sz="2400" b="1" kern="0" spc="-52" dirty="0" smtClean="0">
                <a:solidFill>
                  <a:srgbClr val="57565A"/>
                </a:solidFill>
                <a:latin typeface="Arial"/>
                <a:cs typeface="Arial"/>
              </a:rPr>
              <a:t>≠   la  commencement</a:t>
            </a:r>
            <a:endParaRPr lang="en-US" sz="2400" b="1" kern="0" spc="-52" dirty="0" smtClean="0">
              <a:solidFill>
                <a:srgbClr val="57565A"/>
              </a:solidFill>
              <a:latin typeface="Open Sans" panose="020B0606030504020204" pitchFamily="34" charset="0"/>
            </a:endParaRPr>
          </a:p>
          <a:p>
            <a:pPr defTabSz="914298">
              <a:spcAft>
                <a:spcPts val="149"/>
              </a:spcAft>
              <a:defRPr/>
            </a:pPr>
            <a:r>
              <a:rPr lang="en-US" sz="2400" b="1" kern="0" spc="-52" dirty="0" smtClean="0">
                <a:solidFill>
                  <a:srgbClr val="57565A"/>
                </a:solidFill>
                <a:latin typeface="Open Sans" panose="020B0606030504020204" pitchFamily="34" charset="0"/>
              </a:rPr>
              <a:t>sans                                            </a:t>
            </a:r>
            <a:r>
              <a:rPr lang="en-US" sz="2400" b="1" kern="0" spc="-52" dirty="0" smtClean="0">
                <a:solidFill>
                  <a:srgbClr val="57565A"/>
                </a:solidFill>
                <a:latin typeface="Arial"/>
                <a:cs typeface="Arial"/>
              </a:rPr>
              <a:t>≠   avec</a:t>
            </a:r>
            <a:endParaRPr lang="en-US" sz="2400" b="1" kern="0" spc="-52" dirty="0" smtClean="0">
              <a:solidFill>
                <a:srgbClr val="57565A"/>
              </a:solidFill>
              <a:latin typeface="Open Sans" panose="020B0606030504020204" pitchFamily="34" charset="0"/>
            </a:endParaRPr>
          </a:p>
          <a:p>
            <a:pPr defTabSz="914298">
              <a:spcAft>
                <a:spcPts val="149"/>
              </a:spcAft>
              <a:defRPr/>
            </a:pPr>
            <a:r>
              <a:rPr lang="en-US" sz="2400" b="1" kern="0" spc="-52" dirty="0" err="1" smtClean="0">
                <a:solidFill>
                  <a:srgbClr val="57565A"/>
                </a:solidFill>
                <a:latin typeface="Open Sans" panose="020B0606030504020204" pitchFamily="34" charset="0"/>
              </a:rPr>
              <a:t>une</a:t>
            </a:r>
            <a:r>
              <a:rPr lang="en-US" sz="2400" b="1" kern="0" spc="-52" dirty="0" smtClean="0">
                <a:solidFill>
                  <a:srgbClr val="57565A"/>
                </a:solidFill>
                <a:latin typeface="Open Sans" panose="020B0606030504020204" pitchFamily="34" charset="0"/>
              </a:rPr>
              <a:t>  </a:t>
            </a:r>
            <a:r>
              <a:rPr lang="en-US" sz="2400" b="1" kern="0" spc="-52" dirty="0">
                <a:solidFill>
                  <a:srgbClr val="57565A"/>
                </a:solidFill>
                <a:latin typeface="Open Sans" panose="020B0606030504020204" pitchFamily="34" charset="0"/>
              </a:rPr>
              <a:t>langue  </a:t>
            </a:r>
            <a:r>
              <a:rPr lang="en-US" sz="2400" b="1" kern="0" spc="-52" dirty="0" err="1" smtClean="0">
                <a:solidFill>
                  <a:srgbClr val="57565A"/>
                </a:solidFill>
                <a:latin typeface="Open Sans" panose="020B0606030504020204" pitchFamily="34" charset="0"/>
              </a:rPr>
              <a:t>étrangère</a:t>
            </a:r>
            <a:r>
              <a:rPr lang="en-US" sz="2400" b="1" kern="0" spc="-52" dirty="0" smtClean="0">
                <a:solidFill>
                  <a:srgbClr val="57565A"/>
                </a:solidFill>
                <a:latin typeface="Open Sans" panose="020B0606030504020204" pitchFamily="34" charset="0"/>
              </a:rPr>
              <a:t>            </a:t>
            </a:r>
            <a:r>
              <a:rPr lang="en-US" sz="2400" b="1" kern="0" spc="-52" dirty="0" smtClean="0">
                <a:solidFill>
                  <a:srgbClr val="57565A"/>
                </a:solidFill>
                <a:latin typeface="Arial"/>
                <a:cs typeface="Arial"/>
              </a:rPr>
              <a:t>≠    la  langue </a:t>
            </a:r>
            <a:r>
              <a:rPr lang="en-US" sz="2400" b="1" kern="0" spc="-52" dirty="0" err="1" smtClean="0">
                <a:solidFill>
                  <a:srgbClr val="57565A"/>
                </a:solidFill>
                <a:latin typeface="Arial"/>
                <a:cs typeface="Arial"/>
              </a:rPr>
              <a:t>maternelle</a:t>
            </a:r>
            <a:endParaRPr lang="en-US" sz="2400" b="1" kern="0" spc="-52" dirty="0" smtClean="0">
              <a:solidFill>
                <a:srgbClr val="57565A"/>
              </a:solidFill>
              <a:latin typeface="Open Sans" panose="020B0606030504020204" pitchFamily="34" charset="0"/>
            </a:endParaRPr>
          </a:p>
          <a:p>
            <a:pPr defTabSz="914298">
              <a:spcAft>
                <a:spcPts val="149"/>
              </a:spcAft>
              <a:defRPr/>
            </a:pPr>
            <a:r>
              <a:rPr lang="en-US" sz="2400" b="1" kern="0" spc="-52" dirty="0" smtClean="0">
                <a:solidFill>
                  <a:srgbClr val="57565A"/>
                </a:solidFill>
                <a:latin typeface="Open Sans" panose="020B0606030504020204" pitchFamily="34" charset="0"/>
              </a:rPr>
              <a:t>mal                                              </a:t>
            </a:r>
            <a:r>
              <a:rPr lang="en-US" sz="2400" b="1" kern="0" spc="-52" dirty="0" smtClean="0">
                <a:solidFill>
                  <a:srgbClr val="57565A"/>
                </a:solidFill>
                <a:latin typeface="Arial"/>
                <a:cs typeface="Arial"/>
              </a:rPr>
              <a:t>≠    </a:t>
            </a:r>
            <a:r>
              <a:rPr lang="en-US" sz="2400" b="1" kern="0" spc="-52" dirty="0" err="1" smtClean="0">
                <a:solidFill>
                  <a:srgbClr val="57565A"/>
                </a:solidFill>
                <a:latin typeface="Arial"/>
                <a:cs typeface="Arial"/>
              </a:rPr>
              <a:t>bien</a:t>
            </a:r>
            <a:r>
              <a:rPr lang="en-US" sz="2400" b="1" kern="0" spc="-52" dirty="0" smtClean="0">
                <a:solidFill>
                  <a:srgbClr val="57565A"/>
                </a:solidFill>
                <a:latin typeface="Open Sans" panose="020B0606030504020204" pitchFamily="34" charset="0"/>
              </a:rPr>
              <a:t> </a:t>
            </a:r>
            <a:r>
              <a:rPr lang="en-US" sz="2400" kern="0" dirty="0" smtClean="0">
                <a:solidFill>
                  <a:srgbClr val="57565A"/>
                </a:solidFill>
              </a:rPr>
              <a:t>  </a:t>
            </a:r>
            <a:endParaRPr lang="en-US" sz="2400" kern="0" dirty="0">
              <a:solidFill>
                <a:srgbClr val="57565A"/>
              </a:solidFill>
            </a:endParaRPr>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ackgroundRemoval t="1000" b="98333" l="9798" r="97201"/>
                    </a14:imgEffect>
                  </a14:imgLayer>
                </a14:imgProps>
              </a:ext>
              <a:ext uri="{28A0092B-C50C-407E-A947-70E740481C1C}">
                <a14:useLocalDpi xmlns:a14="http://schemas.microsoft.com/office/drawing/2010/main" val="0"/>
              </a:ext>
            </a:extLst>
          </a:blip>
          <a:stretch>
            <a:fillRect/>
          </a:stretch>
        </p:blipFill>
        <p:spPr>
          <a:xfrm>
            <a:off x="8028384" y="2499742"/>
            <a:ext cx="1011249" cy="1558498"/>
          </a:xfrm>
          <a:prstGeom prst="rect">
            <a:avLst/>
          </a:prstGeom>
        </p:spPr>
      </p:pic>
      <p:sp>
        <p:nvSpPr>
          <p:cNvPr id="6" name="Управляющая кнопка: назад 5">
            <a:hlinkClick r:id="rId4" action="ppaction://hlinksldjump" highlightClick="1"/>
          </p:cNvPr>
          <p:cNvSpPr/>
          <p:nvPr/>
        </p:nvSpPr>
        <p:spPr>
          <a:xfrm>
            <a:off x="4319972" y="46515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96528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2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2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ppt_x"/>
                                              </p:val>
                                            </p:tav>
                                            <p:tav tm="100000">
                                              <p:val>
                                                <p:strVal val="#ppt_x"/>
                                              </p:val>
                                            </p:tav>
                                          </p:tavLst>
                                        </p:anim>
                                        <p:anim calcmode="lin" valueType="num">
                                          <p:cBhvr additive="base">
                                            <p:cTn id="8" dur="12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852" y="229056"/>
            <a:ext cx="8922301" cy="411148"/>
          </a:xfrm>
          <a:prstGeom prst="rect">
            <a:avLst/>
          </a:prstGeom>
        </p:spPr>
        <p:txBody>
          <a:bodyPr vert="horz" wrap="square" lIns="0" tIns="26172" rIns="0" bIns="0" rtlCol="0" anchor="ctr">
            <a:spAutoFit/>
          </a:bodyPr>
          <a:lstStyle/>
          <a:p>
            <a:pPr marL="20131" algn="l">
              <a:lnSpc>
                <a:spcPct val="100000"/>
              </a:lnSpc>
              <a:spcBef>
                <a:spcPts val="206"/>
              </a:spcBef>
            </a:pPr>
            <a:r>
              <a:rPr lang="fr-FR" sz="2500" dirty="0" smtClean="0"/>
              <a:t>Travail  et  économie  font  riche  un  domestique  </a:t>
            </a:r>
            <a:endParaRPr sz="2500" dirty="0"/>
          </a:p>
        </p:txBody>
      </p:sp>
      <p:sp>
        <p:nvSpPr>
          <p:cNvPr id="16" name="TextBox 15"/>
          <p:cNvSpPr txBox="1"/>
          <p:nvPr/>
        </p:nvSpPr>
        <p:spPr>
          <a:xfrm>
            <a:off x="5664413" y="880953"/>
            <a:ext cx="3438240" cy="1377686"/>
          </a:xfrm>
          <a:prstGeom prst="rect">
            <a:avLst/>
          </a:prstGeom>
          <a:noFill/>
        </p:spPr>
        <p:txBody>
          <a:bodyPr wrap="square" lIns="145161" tIns="72581" rIns="145161" bIns="72581" rtlCol="0">
            <a:spAutoFit/>
          </a:bodyPr>
          <a:lstStyle/>
          <a:p>
            <a:pPr defTabSz="914298">
              <a:spcAft>
                <a:spcPts val="149"/>
              </a:spcAft>
              <a:defRPr/>
            </a:pPr>
            <a:r>
              <a:rPr lang="en-US" sz="1600" b="1"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Questions:</a:t>
            </a:r>
            <a:r>
              <a:rPr lang="en-US" sz="16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Qui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parle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fr-FR"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Il</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quel</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âge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Comment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Timour</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comprend</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l’économie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Où</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est-ce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qu’on</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peut</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parler</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de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l’économie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stable?  Et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où</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est-ce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le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peuple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est</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riche  et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calme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endParaRPr lang="en-US" sz="16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590015" y="2426040"/>
            <a:ext cx="3363575" cy="885243"/>
          </a:xfrm>
          <a:prstGeom prst="rect">
            <a:avLst/>
          </a:prstGeom>
          <a:noFill/>
        </p:spPr>
        <p:txBody>
          <a:bodyPr wrap="square" lIns="145161" tIns="72581" rIns="145161" bIns="72581" rtlCol="0">
            <a:spAutoFit/>
          </a:bodyPr>
          <a:lstStyle/>
          <a:p>
            <a:pPr defTabSz="914298">
              <a:spcAft>
                <a:spcPts val="149"/>
              </a:spcAft>
              <a:defRPr/>
            </a:pPr>
            <a:r>
              <a:rPr lang="en-US" sz="1600" kern="0" spc="-52" dirty="0" err="1" smtClean="0">
                <a:solidFill>
                  <a:srgbClr val="57565A"/>
                </a:solidFill>
                <a:latin typeface="Open Sans" panose="020B0606030504020204" pitchFamily="34" charset="0"/>
              </a:rPr>
              <a:t>Chassez</a:t>
            </a:r>
            <a:r>
              <a:rPr lang="en-US" sz="1600" kern="0" spc="-52" dirty="0" smtClean="0">
                <a:solidFill>
                  <a:srgbClr val="57565A"/>
                </a:solidFill>
                <a:latin typeface="Open Sans" panose="020B0606030504020204" pitchFamily="34" charset="0"/>
              </a:rPr>
              <a:t>  </a:t>
            </a:r>
            <a:r>
              <a:rPr lang="en-US" sz="1600" kern="0" spc="-52" dirty="0" err="1" smtClean="0">
                <a:solidFill>
                  <a:srgbClr val="57565A"/>
                </a:solidFill>
                <a:latin typeface="Open Sans" panose="020B0606030504020204" pitchFamily="34" charset="0"/>
              </a:rPr>
              <a:t>l’intrus</a:t>
            </a:r>
            <a:r>
              <a:rPr lang="en-US" sz="1600" kern="0" spc="-52" dirty="0" smtClean="0">
                <a:solidFill>
                  <a:srgbClr val="57565A"/>
                </a:solidFill>
                <a:latin typeface="Open Sans" panose="020B0606030504020204" pitchFamily="34" charset="0"/>
              </a:rPr>
              <a:t>: 1. A) </a:t>
            </a:r>
            <a:r>
              <a:rPr lang="en-US" sz="1600" kern="0" spc="-52" dirty="0" err="1" smtClean="0">
                <a:solidFill>
                  <a:srgbClr val="57565A"/>
                </a:solidFill>
                <a:latin typeface="Open Sans" panose="020B0606030504020204" pitchFamily="34" charset="0"/>
              </a:rPr>
              <a:t>l’économie</a:t>
            </a:r>
            <a:r>
              <a:rPr lang="en-US" sz="1600" kern="0" spc="-52" dirty="0" smtClean="0">
                <a:solidFill>
                  <a:srgbClr val="57565A"/>
                </a:solidFill>
                <a:latin typeface="Open Sans" panose="020B0606030504020204" pitchFamily="34" charset="0"/>
              </a:rPr>
              <a:t>   B) la  </a:t>
            </a:r>
            <a:r>
              <a:rPr lang="en-US" sz="1600" kern="0" spc="-52" dirty="0" err="1" smtClean="0">
                <a:solidFill>
                  <a:srgbClr val="57565A"/>
                </a:solidFill>
                <a:latin typeface="Open Sans" panose="020B0606030504020204" pitchFamily="34" charset="0"/>
              </a:rPr>
              <a:t>politique</a:t>
            </a:r>
            <a:r>
              <a:rPr lang="en-US" sz="1600" kern="0" spc="-52" dirty="0" smtClean="0">
                <a:solidFill>
                  <a:srgbClr val="57565A"/>
                </a:solidFill>
                <a:latin typeface="Open Sans" panose="020B0606030504020204" pitchFamily="34" charset="0"/>
              </a:rPr>
              <a:t>  B) riche    D) </a:t>
            </a:r>
            <a:r>
              <a:rPr lang="en-US" sz="1600" kern="0" spc="-52" dirty="0" err="1" smtClean="0">
                <a:solidFill>
                  <a:srgbClr val="57565A"/>
                </a:solidFill>
                <a:latin typeface="Open Sans" panose="020B0606030504020204" pitchFamily="34" charset="0"/>
              </a:rPr>
              <a:t>sonore</a:t>
            </a:r>
            <a:r>
              <a:rPr lang="en-US" sz="1600" kern="0" spc="-52" dirty="0" smtClean="0">
                <a:solidFill>
                  <a:srgbClr val="57565A"/>
                </a:solidFill>
                <a:latin typeface="Open Sans" panose="020B0606030504020204" pitchFamily="34" charset="0"/>
              </a:rPr>
              <a:t>  2. A) </a:t>
            </a:r>
            <a:r>
              <a:rPr lang="en-US" sz="1600" kern="0" spc="-52" dirty="0" err="1" smtClean="0">
                <a:solidFill>
                  <a:srgbClr val="57565A"/>
                </a:solidFill>
                <a:latin typeface="Open Sans" panose="020B0606030504020204" pitchFamily="34" charset="0"/>
              </a:rPr>
              <a:t>mener</a:t>
            </a:r>
            <a:r>
              <a:rPr lang="en-US" sz="1600" kern="0" spc="-52" dirty="0" smtClean="0">
                <a:solidFill>
                  <a:srgbClr val="57565A"/>
                </a:solidFill>
                <a:latin typeface="Open Sans" panose="020B0606030504020204" pitchFamily="34" charset="0"/>
              </a:rPr>
              <a:t>  B) la  </a:t>
            </a:r>
            <a:r>
              <a:rPr lang="en-US" sz="1600" kern="0" spc="-52" dirty="0" err="1" smtClean="0">
                <a:solidFill>
                  <a:srgbClr val="57565A"/>
                </a:solidFill>
                <a:latin typeface="Open Sans" panose="020B0606030504020204" pitchFamily="34" charset="0"/>
              </a:rPr>
              <a:t>paix</a:t>
            </a:r>
            <a:r>
              <a:rPr lang="en-US" sz="1600" kern="0" spc="-52" dirty="0" smtClean="0">
                <a:solidFill>
                  <a:srgbClr val="57565A"/>
                </a:solidFill>
                <a:latin typeface="Open Sans" panose="020B0606030504020204" pitchFamily="34" charset="0"/>
              </a:rPr>
              <a:t>    C) </a:t>
            </a:r>
            <a:r>
              <a:rPr lang="en-US" sz="1600" kern="0" spc="-52" dirty="0" err="1" smtClean="0">
                <a:solidFill>
                  <a:srgbClr val="57565A"/>
                </a:solidFill>
                <a:latin typeface="Open Sans" panose="020B0606030504020204" pitchFamily="34" charset="0"/>
              </a:rPr>
              <a:t>parler</a:t>
            </a:r>
            <a:r>
              <a:rPr lang="en-US" sz="1600" kern="0" spc="-52" dirty="0" smtClean="0">
                <a:solidFill>
                  <a:srgbClr val="57565A"/>
                </a:solidFill>
                <a:latin typeface="Open Sans" panose="020B0606030504020204" pitchFamily="34" charset="0"/>
              </a:rPr>
              <a:t>  D) </a:t>
            </a:r>
            <a:r>
              <a:rPr lang="en-US" sz="1600" kern="0" spc="-52" dirty="0" err="1" smtClean="0">
                <a:solidFill>
                  <a:srgbClr val="57565A"/>
                </a:solidFill>
                <a:latin typeface="Open Sans" panose="020B0606030504020204" pitchFamily="34" charset="0"/>
              </a:rPr>
              <a:t>séparer</a:t>
            </a:r>
            <a:r>
              <a:rPr lang="en-US" sz="1600" kern="0" spc="-52" dirty="0" smtClean="0">
                <a:solidFill>
                  <a:srgbClr val="57565A"/>
                </a:solidFill>
                <a:latin typeface="Open Sans" panose="020B0606030504020204" pitchFamily="34" charset="0"/>
              </a:rPr>
              <a:t>  (…)   </a:t>
            </a:r>
            <a:endParaRPr lang="en-US" sz="1600" kern="0" dirty="0">
              <a:solidFill>
                <a:srgbClr val="57565A"/>
              </a:solidFill>
            </a:endParaRPr>
          </a:p>
        </p:txBody>
      </p:sp>
      <p:sp>
        <p:nvSpPr>
          <p:cNvPr id="18" name="TextBox 17"/>
          <p:cNvSpPr txBox="1"/>
          <p:nvPr/>
        </p:nvSpPr>
        <p:spPr>
          <a:xfrm>
            <a:off x="5638246" y="3700820"/>
            <a:ext cx="3363574" cy="392801"/>
          </a:xfrm>
          <a:prstGeom prst="rect">
            <a:avLst/>
          </a:prstGeom>
          <a:noFill/>
        </p:spPr>
        <p:txBody>
          <a:bodyPr wrap="square" lIns="145161" tIns="72581" rIns="145161" bIns="72581" rtlCol="0">
            <a:spAutoFit/>
          </a:bodyPr>
          <a:lstStyle/>
          <a:p>
            <a:pPr defTabSz="914298">
              <a:spcAft>
                <a:spcPts val="149"/>
              </a:spcAft>
              <a:defRPr/>
            </a:pPr>
            <a:r>
              <a:rPr lang="en-US" sz="1600" kern="0" spc="-52" dirty="0" smtClean="0">
                <a:solidFill>
                  <a:srgbClr val="57565A"/>
                </a:solidFill>
                <a:latin typeface="Open Sans" panose="020B0606030504020204" pitchFamily="34" charset="0"/>
              </a:rPr>
              <a:t>    </a:t>
            </a:r>
            <a:r>
              <a:rPr lang="en-US" sz="1600" kern="0" dirty="0" smtClean="0">
                <a:solidFill>
                  <a:srgbClr val="57565A"/>
                </a:solidFill>
              </a:rPr>
              <a:t>  </a:t>
            </a:r>
            <a:endParaRPr lang="en-US" sz="1600" kern="0" dirty="0">
              <a:solidFill>
                <a:srgbClr val="57565A"/>
              </a:solidFill>
            </a:endParaRPr>
          </a:p>
        </p:txBody>
      </p:sp>
      <p:sp>
        <p:nvSpPr>
          <p:cNvPr id="19" name="TextBox 18"/>
          <p:cNvSpPr txBox="1"/>
          <p:nvPr/>
        </p:nvSpPr>
        <p:spPr>
          <a:xfrm>
            <a:off x="5615415" y="3877920"/>
            <a:ext cx="3363574" cy="577467"/>
          </a:xfrm>
          <a:prstGeom prst="rect">
            <a:avLst/>
          </a:prstGeom>
          <a:noFill/>
        </p:spPr>
        <p:txBody>
          <a:bodyPr wrap="square" lIns="145161" tIns="72581" rIns="145161" bIns="72581" rtlCol="0">
            <a:spAutoFit/>
          </a:bodyPr>
          <a:lstStyle/>
          <a:p>
            <a:pPr defTabSz="914298">
              <a:spcAft>
                <a:spcPts val="149"/>
              </a:spcAft>
              <a:defRPr/>
            </a:pPr>
            <a:r>
              <a:rPr lang="fr-FR" sz="1400" b="1" kern="0" dirty="0" smtClean="0">
                <a:solidFill>
                  <a:srgbClr val="57565A"/>
                </a:solidFill>
              </a:rPr>
              <a:t>Trouvez  l’antonyme</a:t>
            </a:r>
            <a:r>
              <a:rPr lang="fr-FR" sz="1400" kern="0" dirty="0" smtClean="0">
                <a:solidFill>
                  <a:srgbClr val="57565A"/>
                </a:solidFill>
              </a:rPr>
              <a:t>: inséparable,   stable,  calme,  riche,  l’avenir</a:t>
            </a:r>
            <a:endParaRPr lang="en-US" sz="1400" kern="0" spc="-52" dirty="0" smtClean="0">
              <a:solidFill>
                <a:srgbClr val="57565A"/>
              </a:solidFill>
              <a:latin typeface="Open Sans" panose="020B0606030504020204" pitchFamily="34" charset="0"/>
            </a:endParaRPr>
          </a:p>
        </p:txBody>
      </p:sp>
      <p:cxnSp>
        <p:nvCxnSpPr>
          <p:cNvPr id="20" name="Straight Connector 9"/>
          <p:cNvCxnSpPr/>
          <p:nvPr/>
        </p:nvCxnSpPr>
        <p:spPr>
          <a:xfrm>
            <a:off x="4608004" y="1187417"/>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709168" y="1238134"/>
            <a:ext cx="902892"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13</a:t>
            </a:r>
            <a:endParaRPr lang="en-US" sz="2000" kern="0" dirty="0">
              <a:solidFill>
                <a:srgbClr val="FFFFFF"/>
              </a:solidFill>
              <a:latin typeface="Open Sans Light"/>
            </a:endParaRPr>
          </a:p>
        </p:txBody>
      </p:sp>
      <p:sp>
        <p:nvSpPr>
          <p:cNvPr id="22" name="Oval 13">
            <a:hlinkClick r:id="rId3" action="ppaction://hlinksldjump"/>
          </p:cNvPr>
          <p:cNvSpPr/>
          <p:nvPr/>
        </p:nvSpPr>
        <p:spPr>
          <a:xfrm>
            <a:off x="4715144" y="2463656"/>
            <a:ext cx="890941" cy="77461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000" b="1" kern="0" dirty="0" smtClean="0">
                <a:solidFill>
                  <a:srgbClr val="FFFFFF"/>
                </a:solidFill>
                <a:latin typeface="Open Sans Light"/>
              </a:rPr>
              <a:t>14</a:t>
            </a:r>
            <a:endParaRPr lang="en-US" sz="2000" b="1" kern="0" dirty="0">
              <a:solidFill>
                <a:srgbClr val="FFFFFF"/>
              </a:solidFill>
              <a:latin typeface="Open Sans Light"/>
            </a:endParaRPr>
          </a:p>
        </p:txBody>
      </p:sp>
      <p:sp>
        <p:nvSpPr>
          <p:cNvPr id="23" name="Oval 14">
            <a:hlinkClick r:id="rId4" action="ppaction://hlinksldjump"/>
          </p:cNvPr>
          <p:cNvSpPr/>
          <p:nvPr/>
        </p:nvSpPr>
        <p:spPr>
          <a:xfrm>
            <a:off x="4718166" y="3788799"/>
            <a:ext cx="884897" cy="717388"/>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15</a:t>
            </a:r>
            <a:endParaRPr lang="en-US" sz="2000" kern="0" dirty="0">
              <a:solidFill>
                <a:srgbClr val="FFFFFF"/>
              </a:solidFill>
              <a:latin typeface="Open Sans Light"/>
            </a:endParaRPr>
          </a:p>
        </p:txBody>
      </p:sp>
      <p:sp>
        <p:nvSpPr>
          <p:cNvPr id="5" name="TextBox 4"/>
          <p:cNvSpPr txBox="1"/>
          <p:nvPr/>
        </p:nvSpPr>
        <p:spPr>
          <a:xfrm>
            <a:off x="215516" y="3327834"/>
            <a:ext cx="4392488" cy="1600438"/>
          </a:xfrm>
          <a:prstGeom prst="rect">
            <a:avLst/>
          </a:prstGeom>
          <a:noFill/>
        </p:spPr>
        <p:txBody>
          <a:bodyPr wrap="square" rtlCol="0">
            <a:spAutoFit/>
          </a:bodyPr>
          <a:lstStyle/>
          <a:p>
            <a:r>
              <a:rPr lang="fr-FR" sz="1400" dirty="0" smtClean="0">
                <a:solidFill>
                  <a:schemeClr val="bg1"/>
                </a:solidFill>
              </a:rPr>
              <a:t>- Une  puissante  économie  c’est  un  pays  puissant!  J’estime  que  de  vrais  patriotes luttent  contre  la  guerre,  pour  la  paix.  Parce  que  la  paix  permt  de  développer  une  économie  stable  du  pays.  Moi,  je  suis  économiste.  Je  le  comprends  bien.  En  général,  le  développement  de  l’économie  dépend  de  nous  tous.</a:t>
            </a:r>
            <a:endParaRPr lang="ru-RU" sz="1400" dirty="0">
              <a:solidFill>
                <a:schemeClr val="bg1"/>
              </a:solidFill>
            </a:endParaRPr>
          </a:p>
        </p:txBody>
      </p:sp>
      <p:sp>
        <p:nvSpPr>
          <p:cNvPr id="6" name="TextBox 5"/>
          <p:cNvSpPr txBox="1"/>
          <p:nvPr/>
        </p:nvSpPr>
        <p:spPr>
          <a:xfrm>
            <a:off x="215752" y="3327834"/>
            <a:ext cx="4424597" cy="1569660"/>
          </a:xfrm>
          <a:prstGeom prst="rect">
            <a:avLst/>
          </a:prstGeom>
          <a:noFill/>
        </p:spPr>
        <p:txBody>
          <a:bodyPr wrap="square" rtlCol="0">
            <a:spAutoFit/>
          </a:bodyPr>
          <a:lstStyle/>
          <a:p>
            <a:r>
              <a:rPr lang="fr-FR" sz="1400" dirty="0" smtClean="0"/>
              <a:t>- </a:t>
            </a:r>
            <a:r>
              <a:rPr lang="fr-FR" sz="1600" dirty="0" smtClean="0"/>
              <a:t>La  politique  et  l’économie  ce  sont  deux  choses  inséparables.  Là  où  il  y  a  la  paix,  là  où  le  gouvernement  mène  la  politique  contre  la  guerre,  on  peut  parler  de  l’économie  stable.  Et  c’est  là  où  le  peuple  est  riche  et  calme  pour  son  avenir.  </a:t>
            </a:r>
            <a:endParaRPr lang="ru-RU" sz="16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046" y="980464"/>
            <a:ext cx="3001317" cy="226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Управляющая кнопка: далее 13">
            <a:hlinkClick r:id="rId6" action="ppaction://hlinksldjump" highlightClick="1"/>
          </p:cNvPr>
          <p:cNvSpPr/>
          <p:nvPr/>
        </p:nvSpPr>
        <p:spPr>
          <a:xfrm>
            <a:off x="4496303" y="4758521"/>
            <a:ext cx="360040" cy="339502"/>
          </a:xfrm>
          <a:prstGeom prst="actionButtonForwardNex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776101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13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13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1"/>
          <p:cNvSpPr/>
          <p:nvPr/>
        </p:nvSpPr>
        <p:spPr>
          <a:xfrm>
            <a:off x="611560" y="303498"/>
            <a:ext cx="902892"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13</a:t>
            </a:r>
            <a:endParaRPr lang="en-US" sz="2000" kern="0" dirty="0">
              <a:solidFill>
                <a:srgbClr val="FFFFFF"/>
              </a:solidFill>
              <a:latin typeface="Open Sans Light"/>
            </a:endParaRPr>
          </a:p>
        </p:txBody>
      </p:sp>
      <p:sp>
        <p:nvSpPr>
          <p:cNvPr id="3" name="Прямоугольник 2"/>
          <p:cNvSpPr/>
          <p:nvPr/>
        </p:nvSpPr>
        <p:spPr>
          <a:xfrm>
            <a:off x="1517156" y="466338"/>
            <a:ext cx="1980220" cy="400110"/>
          </a:xfrm>
          <a:prstGeom prst="rect">
            <a:avLst/>
          </a:prstGeom>
        </p:spPr>
        <p:txBody>
          <a:bodyPr wrap="square">
            <a:spAutoFit/>
          </a:bodyPr>
          <a:lstStyle/>
          <a:p>
            <a:pPr defTabSz="914298">
              <a:spcAft>
                <a:spcPts val="149"/>
              </a:spcAft>
              <a:defRPr/>
            </a:pPr>
            <a:r>
              <a:rPr lang="en-US" sz="2000" b="1"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Questions</a:t>
            </a:r>
            <a:r>
              <a:rPr lang="en-US" sz="2000" b="1"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a:t>
            </a:r>
            <a:endParaRPr lang="en-US"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Прямоугольник 3"/>
          <p:cNvSpPr/>
          <p:nvPr/>
        </p:nvSpPr>
        <p:spPr>
          <a:xfrm>
            <a:off x="323528" y="1131590"/>
            <a:ext cx="7488832" cy="3170099"/>
          </a:xfrm>
          <a:prstGeom prst="rect">
            <a:avLst/>
          </a:prstGeom>
        </p:spPr>
        <p:txBody>
          <a:bodyPr wrap="square">
            <a:spAutoFit/>
          </a:bodyPr>
          <a:lstStyle/>
          <a:p>
            <a:pPr defTabSz="914298">
              <a:spcAft>
                <a:spcPts val="600"/>
              </a:spcAft>
              <a:defRPr/>
            </a:pPr>
            <a:r>
              <a:rPr lang="en-US" sz="2000" kern="0" spc="-52" dirty="0">
                <a:latin typeface="Open Sans" panose="020B0606030504020204" pitchFamily="34" charset="0"/>
                <a:ea typeface="Open Sans" panose="020B0606030504020204" pitchFamily="34" charset="0"/>
                <a:cs typeface="Open Sans" panose="020B0606030504020204" pitchFamily="34" charset="0"/>
              </a:rPr>
              <a:t>Qui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parle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C’est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Timour</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politicien</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qui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parle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600"/>
              </a:spcAft>
              <a:defRPr/>
            </a:pPr>
            <a:r>
              <a:rPr lang="fr-FR" sz="2000" kern="0" spc="-52" dirty="0" smtClean="0">
                <a:latin typeface="Open Sans" panose="020B0606030504020204" pitchFamily="34" charset="0"/>
                <a:ea typeface="Open Sans" panose="020B0606030504020204" pitchFamily="34" charset="0"/>
                <a:cs typeface="Open Sans" panose="020B0606030504020204" pitchFamily="34" charset="0"/>
              </a:rPr>
              <a:t>Il</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a:latin typeface="Open Sans" panose="020B0606030504020204" pitchFamily="34" charset="0"/>
                <a:ea typeface="Open Sans" panose="020B0606030504020204" pitchFamily="34" charset="0"/>
                <a:cs typeface="Open Sans" panose="020B0606030504020204" pitchFamily="34" charset="0"/>
              </a:rPr>
              <a:t>a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quel</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âge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Il  a  25 ans.</a:t>
            </a:r>
          </a:p>
          <a:p>
            <a:pPr defTabSz="914298">
              <a:spcAft>
                <a:spcPts val="600"/>
              </a:spcAft>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Comment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Timour</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comprend</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l’économie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Il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dit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et  la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paix</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sont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deux</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choses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inséparables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600"/>
              </a:spcAft>
              <a:defRPr/>
            </a:pP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Où</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est-ce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qu’on</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peut</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parler</a:t>
            </a:r>
            <a:r>
              <a:rPr lang="en-US" sz="2000" kern="0" spc="-52" dirty="0">
                <a:latin typeface="Open Sans" panose="020B0606030504020204" pitchFamily="34" charset="0"/>
                <a:ea typeface="Open Sans" panose="020B0606030504020204" pitchFamily="34" charset="0"/>
                <a:cs typeface="Open Sans" panose="020B0606030504020204" pitchFamily="34" charset="0"/>
              </a:rPr>
              <a:t>  de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l’économie</a:t>
            </a:r>
            <a:r>
              <a:rPr lang="en-US" sz="2000" kern="0" spc="-52" dirty="0">
                <a:latin typeface="Open Sans" panose="020B0606030504020204" pitchFamily="34" charset="0"/>
                <a:ea typeface="Open Sans" panose="020B0606030504020204" pitchFamily="34" charset="0"/>
                <a:cs typeface="Open Sans" panose="020B0606030504020204" pitchFamily="34" charset="0"/>
              </a:rPr>
              <a:t>  stable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Dans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le  pays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où</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il</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y  a   la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paix</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où</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gouvernement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mène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la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politique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contre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la  guerre  on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peut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parler</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de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stable. </a:t>
            </a:r>
          </a:p>
          <a:p>
            <a:pPr defTabSz="914298">
              <a:spcAft>
                <a:spcPts val="149"/>
              </a:spcAft>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Et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où</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est-ce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qu’e</a:t>
            </a:r>
            <a:r>
              <a:rPr lang="en-US" sz="2000" kern="0" spc="-52" dirty="0">
                <a:latin typeface="Open Sans" panose="020B0606030504020204" pitchFamily="34" charset="0"/>
                <a:ea typeface="Open Sans" panose="020B0606030504020204" pitchFamily="34" charset="0"/>
                <a:cs typeface="Open Sans" panose="020B0606030504020204" pitchFamily="34" charset="0"/>
              </a:rPr>
              <a:t>  le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peuple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est</a:t>
            </a:r>
            <a:r>
              <a:rPr lang="en-US" sz="2000" kern="0" spc="-52" dirty="0">
                <a:latin typeface="Open Sans" panose="020B0606030504020204" pitchFamily="34" charset="0"/>
                <a:ea typeface="Open Sans" panose="020B0606030504020204" pitchFamily="34" charset="0"/>
                <a:cs typeface="Open Sans" panose="020B0606030504020204" pitchFamily="34" charset="0"/>
              </a:rPr>
              <a:t>  riche  et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calme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Dans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pays  le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peuple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riche  et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calme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pour  son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avenir</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endParaRPr lang="en-US" sz="2000" kern="0" spc="-52"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Рисунок 5"/>
          <p:cNvPicPr>
            <a:picLocks noChangeAspect="1"/>
          </p:cNvPicPr>
          <p:nvPr/>
        </p:nvPicPr>
        <p:blipFill>
          <a:blip r:embed="rId2">
            <a:extLst>
              <a:ext uri="{BEBA8EAE-BF5A-486C-A8C5-ECC9F3942E4B}">
                <a14:imgProps xmlns:a14="http://schemas.microsoft.com/office/drawing/2010/main">
                  <a14:imgLayer r:embed="rId3">
                    <a14:imgEffect>
                      <a14:backgroundRemoval t="0" b="100000" l="10000"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51328" y="1419622"/>
            <a:ext cx="1367898" cy="1699921"/>
          </a:xfrm>
          <a:prstGeom prst="rect">
            <a:avLst/>
          </a:prstGeom>
        </p:spPr>
      </p:pic>
      <p:sp>
        <p:nvSpPr>
          <p:cNvPr id="7" name="Управляющая кнопка: назад 6">
            <a:hlinkClick r:id="rId4" action="ppaction://hlinksldjump" highlightClick="1"/>
          </p:cNvPr>
          <p:cNvSpPr/>
          <p:nvPr/>
        </p:nvSpPr>
        <p:spPr>
          <a:xfrm>
            <a:off x="4319972" y="47277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344578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9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ppt_x"/>
                                              </p:val>
                                            </p:tav>
                                            <p:tav tm="100000">
                                              <p:val>
                                                <p:strVal val="#ppt_x"/>
                                              </p:val>
                                            </p:tav>
                                          </p:tavLst>
                                        </p:anim>
                                        <p:anim calcmode="lin" valueType="num">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3"/>
          <p:cNvSpPr/>
          <p:nvPr/>
        </p:nvSpPr>
        <p:spPr>
          <a:xfrm>
            <a:off x="611560" y="339502"/>
            <a:ext cx="890941" cy="77461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000" b="1" kern="0" dirty="0" smtClean="0">
                <a:solidFill>
                  <a:srgbClr val="FFFFFF"/>
                </a:solidFill>
                <a:latin typeface="Open Sans Light"/>
              </a:rPr>
              <a:t>14</a:t>
            </a:r>
            <a:endParaRPr lang="en-US" sz="2000" b="1" kern="0" dirty="0">
              <a:solidFill>
                <a:srgbClr val="FFFFFF"/>
              </a:solidFill>
              <a:latin typeface="Open Sans Light"/>
            </a:endParaRPr>
          </a:p>
        </p:txBody>
      </p:sp>
      <p:sp>
        <p:nvSpPr>
          <p:cNvPr id="3" name="Прямоугольник 2"/>
          <p:cNvSpPr/>
          <p:nvPr/>
        </p:nvSpPr>
        <p:spPr>
          <a:xfrm>
            <a:off x="1502501" y="495974"/>
            <a:ext cx="3312368" cy="461665"/>
          </a:xfrm>
          <a:prstGeom prst="rect">
            <a:avLst/>
          </a:prstGeom>
        </p:spPr>
        <p:txBody>
          <a:bodyPr wrap="square">
            <a:spAutoFit/>
          </a:bodyPr>
          <a:lstStyle/>
          <a:p>
            <a:pPr defTabSz="914298">
              <a:spcAft>
                <a:spcPts val="149"/>
              </a:spcAft>
              <a:defRPr/>
            </a:pPr>
            <a:r>
              <a:rPr lang="en-US" sz="2400" kern="0" spc="-52" dirty="0" err="1">
                <a:solidFill>
                  <a:srgbClr val="57565A"/>
                </a:solidFill>
                <a:latin typeface="Open Sans" panose="020B0606030504020204" pitchFamily="34" charset="0"/>
              </a:rPr>
              <a:t>Chassez</a:t>
            </a:r>
            <a:r>
              <a:rPr lang="en-US" sz="2400" kern="0" spc="-52" dirty="0">
                <a:solidFill>
                  <a:srgbClr val="57565A"/>
                </a:solidFill>
                <a:latin typeface="Open Sans" panose="020B0606030504020204" pitchFamily="34" charset="0"/>
              </a:rPr>
              <a:t>  </a:t>
            </a:r>
            <a:r>
              <a:rPr lang="en-US" sz="2400" kern="0" spc="-52" dirty="0" err="1">
                <a:solidFill>
                  <a:srgbClr val="57565A"/>
                </a:solidFill>
                <a:latin typeface="Open Sans" panose="020B0606030504020204" pitchFamily="34" charset="0"/>
              </a:rPr>
              <a:t>l’intrus</a:t>
            </a:r>
            <a:r>
              <a:rPr lang="en-US" sz="2400" kern="0" spc="-52" dirty="0" smtClean="0">
                <a:solidFill>
                  <a:srgbClr val="57565A"/>
                </a:solidFill>
                <a:latin typeface="Open Sans" panose="020B0606030504020204" pitchFamily="34" charset="0"/>
              </a:rPr>
              <a:t>:</a:t>
            </a:r>
            <a:endParaRPr lang="en-US" sz="2400" kern="0" dirty="0">
              <a:solidFill>
                <a:srgbClr val="57565A"/>
              </a:solidFill>
            </a:endParaRPr>
          </a:p>
        </p:txBody>
      </p:sp>
      <p:sp>
        <p:nvSpPr>
          <p:cNvPr id="4" name="Прямоугольник 3"/>
          <p:cNvSpPr/>
          <p:nvPr/>
        </p:nvSpPr>
        <p:spPr>
          <a:xfrm>
            <a:off x="467544" y="1275606"/>
            <a:ext cx="7488336" cy="1785104"/>
          </a:xfrm>
          <a:prstGeom prst="rect">
            <a:avLst/>
          </a:prstGeom>
        </p:spPr>
        <p:txBody>
          <a:bodyPr wrap="square">
            <a:spAutoFit/>
          </a:bodyPr>
          <a:lstStyle/>
          <a:p>
            <a:pPr marL="342900" indent="-342900" defTabSz="914298">
              <a:spcAft>
                <a:spcPts val="600"/>
              </a:spcAft>
              <a:buAutoNum type="arabicPeriod"/>
              <a:defRPr/>
            </a:pPr>
            <a:r>
              <a:rPr lang="en-US" kern="0" spc="-52" dirty="0" smtClean="0">
                <a:latin typeface="Open Sans" panose="020B0606030504020204" pitchFamily="34" charset="0"/>
              </a:rPr>
              <a:t>A</a:t>
            </a:r>
            <a:r>
              <a:rPr lang="en-US" kern="0" spc="-52" dirty="0">
                <a:latin typeface="Open Sans" panose="020B0606030504020204" pitchFamily="34" charset="0"/>
              </a:rPr>
              <a:t>) </a:t>
            </a:r>
            <a:r>
              <a:rPr lang="en-US" kern="0" spc="-52" dirty="0" err="1">
                <a:latin typeface="Open Sans" panose="020B0606030504020204" pitchFamily="34" charset="0"/>
              </a:rPr>
              <a:t>l’économie</a:t>
            </a:r>
            <a:r>
              <a:rPr lang="en-US" kern="0" spc="-52" dirty="0">
                <a:latin typeface="Open Sans" panose="020B0606030504020204" pitchFamily="34" charset="0"/>
              </a:rPr>
              <a:t>  </a:t>
            </a:r>
            <a:r>
              <a:rPr lang="en-US" kern="0" spc="-52" dirty="0" smtClean="0">
                <a:latin typeface="Open Sans" panose="020B0606030504020204" pitchFamily="34" charset="0"/>
              </a:rPr>
              <a:t>      </a:t>
            </a:r>
            <a:r>
              <a:rPr lang="en-US" kern="0" spc="-52" dirty="0">
                <a:latin typeface="Open Sans" panose="020B0606030504020204" pitchFamily="34" charset="0"/>
              </a:rPr>
              <a:t>B) la  </a:t>
            </a:r>
            <a:r>
              <a:rPr lang="en-US" kern="0" spc="-52" dirty="0" err="1">
                <a:latin typeface="Open Sans" panose="020B0606030504020204" pitchFamily="34" charset="0"/>
              </a:rPr>
              <a:t>politique</a:t>
            </a:r>
            <a:r>
              <a:rPr lang="en-US" kern="0" spc="-52" dirty="0">
                <a:latin typeface="Open Sans" panose="020B0606030504020204" pitchFamily="34" charset="0"/>
              </a:rPr>
              <a:t>  </a:t>
            </a:r>
            <a:r>
              <a:rPr lang="en-US" kern="0" spc="-52" dirty="0" smtClean="0">
                <a:latin typeface="Open Sans" panose="020B0606030504020204" pitchFamily="34" charset="0"/>
              </a:rPr>
              <a:t>    C) </a:t>
            </a:r>
            <a:r>
              <a:rPr lang="en-US" kern="0" spc="-52" dirty="0">
                <a:latin typeface="Open Sans" panose="020B0606030504020204" pitchFamily="34" charset="0"/>
              </a:rPr>
              <a:t>riche    </a:t>
            </a:r>
            <a:r>
              <a:rPr lang="en-US" kern="0" spc="-52" dirty="0" smtClean="0">
                <a:latin typeface="Open Sans" panose="020B0606030504020204" pitchFamily="34" charset="0"/>
              </a:rPr>
              <a:t>            D</a:t>
            </a:r>
            <a:r>
              <a:rPr lang="en-US" kern="0" spc="-52" dirty="0">
                <a:latin typeface="Open Sans" panose="020B0606030504020204" pitchFamily="34" charset="0"/>
              </a:rPr>
              <a:t>) </a:t>
            </a:r>
            <a:r>
              <a:rPr lang="en-US" kern="0" spc="-52" dirty="0" err="1">
                <a:latin typeface="Open Sans" panose="020B0606030504020204" pitchFamily="34" charset="0"/>
              </a:rPr>
              <a:t>sonore</a:t>
            </a:r>
            <a:r>
              <a:rPr lang="en-US" kern="0" spc="-52" dirty="0">
                <a:latin typeface="Open Sans" panose="020B0606030504020204" pitchFamily="34" charset="0"/>
              </a:rPr>
              <a:t> </a:t>
            </a:r>
            <a:endParaRPr lang="en-US" kern="0" spc="-52" dirty="0" smtClean="0">
              <a:latin typeface="Open Sans" panose="020B0606030504020204" pitchFamily="34" charset="0"/>
            </a:endParaRPr>
          </a:p>
          <a:p>
            <a:pPr marL="342900" indent="-342900" defTabSz="914298">
              <a:spcAft>
                <a:spcPts val="600"/>
              </a:spcAft>
              <a:buAutoNum type="arabicPeriod"/>
              <a:defRPr/>
            </a:pPr>
            <a:r>
              <a:rPr lang="en-US" kern="0" spc="-52" dirty="0" smtClean="0">
                <a:latin typeface="Open Sans" panose="020B0606030504020204" pitchFamily="34" charset="0"/>
              </a:rPr>
              <a:t>A</a:t>
            </a:r>
            <a:r>
              <a:rPr lang="en-US" kern="0" spc="-52" dirty="0">
                <a:latin typeface="Open Sans" panose="020B0606030504020204" pitchFamily="34" charset="0"/>
              </a:rPr>
              <a:t>) </a:t>
            </a:r>
            <a:r>
              <a:rPr lang="en-US" kern="0" spc="-52" dirty="0" err="1">
                <a:latin typeface="Open Sans" panose="020B0606030504020204" pitchFamily="34" charset="0"/>
              </a:rPr>
              <a:t>mener</a:t>
            </a:r>
            <a:r>
              <a:rPr lang="en-US" kern="0" spc="-52" dirty="0">
                <a:latin typeface="Open Sans" panose="020B0606030504020204" pitchFamily="34" charset="0"/>
              </a:rPr>
              <a:t>  </a:t>
            </a:r>
            <a:r>
              <a:rPr lang="en-US" kern="0" spc="-52" dirty="0" smtClean="0">
                <a:latin typeface="Open Sans" panose="020B0606030504020204" pitchFamily="34" charset="0"/>
              </a:rPr>
              <a:t>             B</a:t>
            </a:r>
            <a:r>
              <a:rPr lang="en-US" kern="0" spc="-52" dirty="0">
                <a:latin typeface="Open Sans" panose="020B0606030504020204" pitchFamily="34" charset="0"/>
              </a:rPr>
              <a:t>) la  </a:t>
            </a:r>
            <a:r>
              <a:rPr lang="en-US" kern="0" spc="-52" dirty="0" err="1">
                <a:latin typeface="Open Sans" panose="020B0606030504020204" pitchFamily="34" charset="0"/>
              </a:rPr>
              <a:t>paix</a:t>
            </a:r>
            <a:r>
              <a:rPr lang="en-US" kern="0" spc="-52" dirty="0">
                <a:latin typeface="Open Sans" panose="020B0606030504020204" pitchFamily="34" charset="0"/>
              </a:rPr>
              <a:t>    </a:t>
            </a:r>
            <a:r>
              <a:rPr lang="en-US" kern="0" spc="-52" dirty="0" smtClean="0">
                <a:latin typeface="Open Sans" panose="020B0606030504020204" pitchFamily="34" charset="0"/>
              </a:rPr>
              <a:t>        C</a:t>
            </a:r>
            <a:r>
              <a:rPr lang="en-US" kern="0" spc="-52" dirty="0">
                <a:latin typeface="Open Sans" panose="020B0606030504020204" pitchFamily="34" charset="0"/>
              </a:rPr>
              <a:t>) </a:t>
            </a:r>
            <a:r>
              <a:rPr lang="en-US" kern="0" spc="-52" dirty="0" err="1">
                <a:latin typeface="Open Sans" panose="020B0606030504020204" pitchFamily="34" charset="0"/>
              </a:rPr>
              <a:t>parler</a:t>
            </a:r>
            <a:r>
              <a:rPr lang="en-US" kern="0" spc="-52" dirty="0">
                <a:latin typeface="Open Sans" panose="020B0606030504020204" pitchFamily="34" charset="0"/>
              </a:rPr>
              <a:t>  </a:t>
            </a:r>
            <a:r>
              <a:rPr lang="en-US" kern="0" spc="-52" dirty="0" smtClean="0">
                <a:latin typeface="Open Sans" panose="020B0606030504020204" pitchFamily="34" charset="0"/>
              </a:rPr>
              <a:t>              D) </a:t>
            </a:r>
            <a:r>
              <a:rPr lang="en-US" kern="0" spc="-52" dirty="0" err="1" smtClean="0">
                <a:latin typeface="Open Sans" panose="020B0606030504020204" pitchFamily="34" charset="0"/>
              </a:rPr>
              <a:t>séparer</a:t>
            </a:r>
            <a:endParaRPr lang="en-US" kern="0" spc="-52" dirty="0" smtClean="0">
              <a:latin typeface="Open Sans" panose="020B0606030504020204" pitchFamily="34" charset="0"/>
            </a:endParaRPr>
          </a:p>
          <a:p>
            <a:pPr marL="342900" indent="-342900" defTabSz="914298">
              <a:spcAft>
                <a:spcPts val="600"/>
              </a:spcAft>
              <a:buAutoNum type="arabicPeriod"/>
              <a:defRPr/>
            </a:pPr>
            <a:r>
              <a:rPr lang="en-US" kern="0" spc="-52" dirty="0" smtClean="0">
                <a:latin typeface="Open Sans" panose="020B0606030504020204" pitchFamily="34" charset="0"/>
              </a:rPr>
              <a:t>A) le  </a:t>
            </a:r>
            <a:r>
              <a:rPr lang="en-US" kern="0" spc="-52" dirty="0" err="1" smtClean="0">
                <a:latin typeface="Open Sans" panose="020B0606030504020204" pitchFamily="34" charset="0"/>
              </a:rPr>
              <a:t>politicien</a:t>
            </a:r>
            <a:r>
              <a:rPr lang="en-US" kern="0" spc="-52" dirty="0" smtClean="0">
                <a:latin typeface="Open Sans" panose="020B0606030504020204" pitchFamily="34" charset="0"/>
              </a:rPr>
              <a:t>      B) </a:t>
            </a:r>
            <a:r>
              <a:rPr lang="en-US" kern="0" spc="-52" dirty="0" err="1" smtClean="0">
                <a:latin typeface="Open Sans" panose="020B0606030504020204" pitchFamily="34" charset="0"/>
              </a:rPr>
              <a:t>l’économie</a:t>
            </a:r>
            <a:r>
              <a:rPr lang="en-US" kern="0" spc="-52" dirty="0" smtClean="0">
                <a:latin typeface="Open Sans" panose="020B0606030504020204" pitchFamily="34" charset="0"/>
              </a:rPr>
              <a:t>       C) </a:t>
            </a:r>
            <a:r>
              <a:rPr lang="en-US" kern="0" spc="-52" dirty="0" err="1" smtClean="0">
                <a:latin typeface="Open Sans" panose="020B0606030504020204" pitchFamily="34" charset="0"/>
              </a:rPr>
              <a:t>inséparable</a:t>
            </a:r>
            <a:r>
              <a:rPr lang="en-US" kern="0" spc="-52" dirty="0" smtClean="0">
                <a:latin typeface="Open Sans" panose="020B0606030504020204" pitchFamily="34" charset="0"/>
              </a:rPr>
              <a:t>     D) le  </a:t>
            </a:r>
            <a:r>
              <a:rPr lang="en-US" kern="0" spc="-52" dirty="0" err="1" smtClean="0">
                <a:latin typeface="Open Sans" panose="020B0606030504020204" pitchFamily="34" charset="0"/>
              </a:rPr>
              <a:t>pouvoir</a:t>
            </a:r>
            <a:r>
              <a:rPr lang="en-US" kern="0" spc="-52" dirty="0" smtClean="0">
                <a:latin typeface="Open Sans" panose="020B0606030504020204" pitchFamily="34" charset="0"/>
              </a:rPr>
              <a:t>     </a:t>
            </a:r>
          </a:p>
          <a:p>
            <a:pPr marL="342900" indent="-342900" defTabSz="914298">
              <a:spcAft>
                <a:spcPts val="600"/>
              </a:spcAft>
              <a:buAutoNum type="arabicPeriod"/>
              <a:defRPr/>
            </a:pPr>
            <a:r>
              <a:rPr lang="en-US" kern="0" spc="-52" dirty="0" smtClean="0">
                <a:latin typeface="Open Sans" panose="020B0606030504020204" pitchFamily="34" charset="0"/>
              </a:rPr>
              <a:t>A) le  passé          B) la  </a:t>
            </a:r>
            <a:r>
              <a:rPr lang="en-US" kern="0" spc="-52" dirty="0" err="1" smtClean="0">
                <a:latin typeface="Open Sans" panose="020B0606030504020204" pitchFamily="34" charset="0"/>
              </a:rPr>
              <a:t>paix</a:t>
            </a:r>
            <a:r>
              <a:rPr lang="en-US" kern="0" spc="-52" dirty="0" smtClean="0">
                <a:latin typeface="Open Sans" panose="020B0606030504020204" pitchFamily="34" charset="0"/>
              </a:rPr>
              <a:t>             C) le  </a:t>
            </a:r>
            <a:r>
              <a:rPr lang="en-US" kern="0" spc="-52" dirty="0" err="1" smtClean="0">
                <a:latin typeface="Open Sans" panose="020B0606030504020204" pitchFamily="34" charset="0"/>
              </a:rPr>
              <a:t>calme</a:t>
            </a:r>
            <a:r>
              <a:rPr lang="en-US" kern="0" spc="-52" dirty="0" smtClean="0">
                <a:latin typeface="Open Sans" panose="020B0606030504020204" pitchFamily="34" charset="0"/>
              </a:rPr>
              <a:t>           D) la  guerre</a:t>
            </a:r>
          </a:p>
          <a:p>
            <a:pPr marL="342900" indent="-342900" defTabSz="914298">
              <a:spcAft>
                <a:spcPts val="149"/>
              </a:spcAft>
              <a:buAutoNum type="arabicPeriod"/>
              <a:defRPr/>
            </a:pPr>
            <a:r>
              <a:rPr lang="en-US" kern="0" spc="-52" dirty="0" smtClean="0">
                <a:latin typeface="Open Sans" panose="020B0606030504020204" pitchFamily="34" charset="0"/>
              </a:rPr>
              <a:t>A) </a:t>
            </a:r>
            <a:r>
              <a:rPr lang="en-US" kern="0" spc="-52" dirty="0" err="1" smtClean="0">
                <a:latin typeface="Open Sans" panose="020B0606030504020204" pitchFamily="34" charset="0"/>
              </a:rPr>
              <a:t>informaticien</a:t>
            </a:r>
            <a:r>
              <a:rPr lang="en-US" kern="0" spc="-52" dirty="0" smtClean="0">
                <a:latin typeface="Open Sans" panose="020B0606030504020204" pitchFamily="34" charset="0"/>
              </a:rPr>
              <a:t>    B) </a:t>
            </a:r>
            <a:r>
              <a:rPr lang="en-US" kern="0" spc="-52" dirty="0" err="1" smtClean="0">
                <a:latin typeface="Open Sans" panose="020B0606030504020204" pitchFamily="34" charset="0"/>
              </a:rPr>
              <a:t>politicien</a:t>
            </a:r>
            <a:r>
              <a:rPr lang="en-US" kern="0" spc="-52" dirty="0" smtClean="0">
                <a:latin typeface="Open Sans" panose="020B0606030504020204" pitchFamily="34" charset="0"/>
              </a:rPr>
              <a:t>           C) </a:t>
            </a:r>
            <a:r>
              <a:rPr lang="en-US" kern="0" spc="-52" dirty="0" err="1" smtClean="0">
                <a:latin typeface="Open Sans" panose="020B0606030504020204" pitchFamily="34" charset="0"/>
              </a:rPr>
              <a:t>journaliste</a:t>
            </a:r>
            <a:r>
              <a:rPr lang="en-US" kern="0" spc="-52" dirty="0" smtClean="0">
                <a:latin typeface="Open Sans" panose="020B0606030504020204" pitchFamily="34" charset="0"/>
              </a:rPr>
              <a:t>         D) </a:t>
            </a:r>
            <a:r>
              <a:rPr lang="en-US" kern="0" spc="-52" dirty="0" err="1" smtClean="0">
                <a:latin typeface="Open Sans" panose="020B0606030504020204" pitchFamily="34" charset="0"/>
              </a:rPr>
              <a:t>mathématicien</a:t>
            </a:r>
            <a:endParaRPr lang="en-US" kern="0" dirty="0"/>
          </a:p>
        </p:txBody>
      </p:sp>
      <p:sp>
        <p:nvSpPr>
          <p:cNvPr id="5" name="TextBox 4"/>
          <p:cNvSpPr txBox="1"/>
          <p:nvPr/>
        </p:nvSpPr>
        <p:spPr>
          <a:xfrm>
            <a:off x="6788088" y="443022"/>
            <a:ext cx="1018227" cy="369332"/>
          </a:xfrm>
          <a:prstGeom prst="rect">
            <a:avLst/>
          </a:prstGeom>
          <a:noFill/>
        </p:spPr>
        <p:txBody>
          <a:bodyPr wrap="none" rtlCol="0">
            <a:spAutoFit/>
          </a:bodyPr>
          <a:lstStyle/>
          <a:p>
            <a:r>
              <a:rPr lang="fr-FR" dirty="0" smtClean="0"/>
              <a:t>Solution</a:t>
            </a:r>
            <a:endParaRPr lang="ru-RU" dirty="0"/>
          </a:p>
        </p:txBody>
      </p:sp>
      <p:sp>
        <p:nvSpPr>
          <p:cNvPr id="6" name="TextBox 5"/>
          <p:cNvSpPr txBox="1"/>
          <p:nvPr/>
        </p:nvSpPr>
        <p:spPr>
          <a:xfrm>
            <a:off x="7955880" y="1275606"/>
            <a:ext cx="697627" cy="1477328"/>
          </a:xfrm>
          <a:prstGeom prst="rect">
            <a:avLst/>
          </a:prstGeom>
          <a:noFill/>
        </p:spPr>
        <p:txBody>
          <a:bodyPr wrap="none" rtlCol="0">
            <a:spAutoFit/>
          </a:bodyPr>
          <a:lstStyle/>
          <a:p>
            <a:pPr marL="342900" indent="-342900">
              <a:buAutoNum type="arabicPeriod"/>
            </a:pPr>
            <a:r>
              <a:rPr lang="fr-FR" dirty="0" smtClean="0"/>
              <a:t>D</a:t>
            </a:r>
          </a:p>
          <a:p>
            <a:pPr marL="342900" indent="-342900">
              <a:buAutoNum type="arabicPeriod"/>
            </a:pPr>
            <a:r>
              <a:rPr lang="fr-FR" dirty="0" smtClean="0"/>
              <a:t>B</a:t>
            </a:r>
          </a:p>
          <a:p>
            <a:pPr marL="342900" indent="-342900">
              <a:buAutoNum type="arabicPeriod"/>
            </a:pPr>
            <a:r>
              <a:rPr lang="fr-FR" dirty="0" smtClean="0"/>
              <a:t>D</a:t>
            </a:r>
          </a:p>
          <a:p>
            <a:pPr marL="342900" indent="-342900">
              <a:buAutoNum type="arabicPeriod"/>
            </a:pPr>
            <a:r>
              <a:rPr lang="fr-FR" dirty="0" smtClean="0"/>
              <a:t>A</a:t>
            </a:r>
          </a:p>
          <a:p>
            <a:pPr marL="342900" indent="-342900">
              <a:buAutoNum type="arabicPeriod"/>
            </a:pPr>
            <a:r>
              <a:rPr lang="fr-FR" dirty="0"/>
              <a:t>C</a:t>
            </a:r>
            <a:endParaRPr lang="ru-RU" dirty="0"/>
          </a:p>
        </p:txBody>
      </p:sp>
      <p:pic>
        <p:nvPicPr>
          <p:cNvPr id="7" name="Рисунок 6"/>
          <p:cNvPicPr>
            <a:picLocks noChangeAspect="1"/>
          </p:cNvPicPr>
          <p:nvPr/>
        </p:nvPicPr>
        <p:blipFill rotWithShape="1">
          <a:blip r:embed="rId2">
            <a:extLst>
              <a:ext uri="{BEBA8EAE-BF5A-486C-A8C5-ECC9F3942E4B}">
                <a14:imgProps xmlns:a14="http://schemas.microsoft.com/office/drawing/2010/main">
                  <a14:imgLayer r:embed="rId3">
                    <a14:imgEffect>
                      <a14:backgroundRemoval t="34444" b="67222" l="36500" r="62600"/>
                    </a14:imgEffect>
                    <a14:imgEffect>
                      <a14:brightnessContrast bright="-20000" contrast="40000"/>
                    </a14:imgEffect>
                  </a14:imgLayer>
                </a14:imgProps>
              </a:ext>
              <a:ext uri="{28A0092B-C50C-407E-A947-70E740481C1C}">
                <a14:useLocalDpi xmlns:a14="http://schemas.microsoft.com/office/drawing/2010/main" val="0"/>
              </a:ext>
            </a:extLst>
          </a:blip>
          <a:srcRect l="35322" t="33703" r="39139" b="32593"/>
          <a:stretch/>
        </p:blipFill>
        <p:spPr>
          <a:xfrm flipH="1">
            <a:off x="8045380" y="3507854"/>
            <a:ext cx="981196" cy="1576896"/>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28245" t="42206" r="24995" b="7244"/>
          <a:stretch/>
        </p:blipFill>
        <p:spPr>
          <a:xfrm>
            <a:off x="2681790" y="4153458"/>
            <a:ext cx="1073150" cy="972108"/>
          </a:xfrm>
          <a:prstGeom prst="rect">
            <a:avLst/>
          </a:prstGeom>
        </p:spPr>
      </p:pic>
      <p:sp>
        <p:nvSpPr>
          <p:cNvPr id="9" name="Управляющая кнопка: назад 8">
            <a:hlinkClick r:id="rId5" action="ppaction://hlinksldjump" highlightClick="1"/>
          </p:cNvPr>
          <p:cNvSpPr/>
          <p:nvPr/>
        </p:nvSpPr>
        <p:spPr>
          <a:xfrm>
            <a:off x="4319972" y="47404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391731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852" y="229056"/>
            <a:ext cx="8922301" cy="411148"/>
          </a:xfrm>
          <a:prstGeom prst="rect">
            <a:avLst/>
          </a:prstGeom>
        </p:spPr>
        <p:txBody>
          <a:bodyPr vert="horz" wrap="square" lIns="0" tIns="26172" rIns="0" bIns="0" rtlCol="0" anchor="ctr">
            <a:spAutoFit/>
          </a:bodyPr>
          <a:lstStyle/>
          <a:p>
            <a:pPr marL="20131">
              <a:lnSpc>
                <a:spcPct val="100000"/>
              </a:lnSpc>
              <a:spcBef>
                <a:spcPts val="206"/>
              </a:spcBef>
            </a:pPr>
            <a:r>
              <a:rPr lang="fr-FR" sz="2500" dirty="0"/>
              <a:t>Leçon </a:t>
            </a:r>
            <a:r>
              <a:rPr lang="fr-FR" sz="2500" dirty="0" smtClean="0"/>
              <a:t>1 Travail et économie font riche un domestique  </a:t>
            </a:r>
            <a:endParaRPr sz="2500" dirty="0"/>
          </a:p>
        </p:txBody>
      </p:sp>
      <p:sp>
        <p:nvSpPr>
          <p:cNvPr id="16" name="TextBox 15"/>
          <p:cNvSpPr txBox="1"/>
          <p:nvPr/>
        </p:nvSpPr>
        <p:spPr>
          <a:xfrm>
            <a:off x="5281051" y="769451"/>
            <a:ext cx="3923202" cy="1008354"/>
          </a:xfrm>
          <a:prstGeom prst="rect">
            <a:avLst/>
          </a:prstGeom>
          <a:noFill/>
        </p:spPr>
        <p:txBody>
          <a:bodyPr wrap="square" lIns="145161" tIns="72581" rIns="145161" bIns="72581" rtlCol="0">
            <a:spAutoFit/>
          </a:bodyPr>
          <a:lstStyle/>
          <a:p>
            <a:pPr defTabSz="914298">
              <a:spcAft>
                <a:spcPts val="149"/>
              </a:spcAft>
              <a:defRPr/>
            </a:pPr>
            <a:r>
              <a:rPr lang="en-US" sz="1400" b="1" kern="0" spc="-52" dirty="0">
                <a:latin typeface="Open Sans" panose="020B0606030504020204" pitchFamily="34" charset="0"/>
                <a:ea typeface="Open Sans" panose="020B0606030504020204" pitchFamily="34" charset="0"/>
                <a:cs typeface="Open Sans" panose="020B0606030504020204" pitchFamily="34" charset="0"/>
              </a:rPr>
              <a:t>Questions:</a:t>
            </a:r>
            <a:r>
              <a:rPr lang="en-US" sz="1400" kern="0" spc="-52" dirty="0">
                <a:latin typeface="Open Sans" panose="020B0606030504020204" pitchFamily="34" charset="0"/>
                <a:ea typeface="Open Sans" panose="020B0606030504020204" pitchFamily="34" charset="0"/>
                <a:cs typeface="Open Sans" panose="020B0606030504020204" pitchFamily="34" charset="0"/>
              </a:rPr>
              <a:t>  </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Qui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parle</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De  quoi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il</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s’agit</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Comment  M-me  Durant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comprend</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un  pays  puissant?  Qui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sont</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de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vrais</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patriotes</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De  qui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dépend</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le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développement</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  de  </a:t>
            </a:r>
            <a:r>
              <a:rPr lang="en-US" sz="1400"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sz="1400" kern="0" spc="-52" dirty="0" smtClean="0">
                <a:latin typeface="Open Sans" panose="020B0606030504020204" pitchFamily="34" charset="0"/>
                <a:ea typeface="Open Sans" panose="020B0606030504020204" pitchFamily="34" charset="0"/>
                <a:cs typeface="Open Sans" panose="020B0606030504020204" pitchFamily="34" charset="0"/>
              </a:rPr>
              <a:t>?</a:t>
            </a:r>
            <a:endParaRPr lang="en-US" sz="1400" kern="0" spc="-52"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250545" y="2046818"/>
            <a:ext cx="3848536" cy="792910"/>
          </a:xfrm>
          <a:prstGeom prst="rect">
            <a:avLst/>
          </a:prstGeom>
          <a:noFill/>
        </p:spPr>
        <p:txBody>
          <a:bodyPr wrap="square" lIns="145161" tIns="72581" rIns="145161" bIns="72581" rtlCol="0">
            <a:spAutoFit/>
          </a:bodyPr>
          <a:lstStyle/>
          <a:p>
            <a:pPr defTabSz="914298">
              <a:spcAft>
                <a:spcPts val="149"/>
              </a:spcAft>
              <a:defRPr/>
            </a:pPr>
            <a:r>
              <a:rPr lang="en-US" sz="1400" b="1" kern="0" spc="-52" dirty="0" err="1" smtClean="0">
                <a:latin typeface="Open Sans" panose="020B0606030504020204" pitchFamily="34" charset="0"/>
              </a:rPr>
              <a:t>Traduisez</a:t>
            </a:r>
            <a:r>
              <a:rPr lang="en-US" sz="1400" b="1" kern="0" spc="-52" dirty="0" smtClean="0">
                <a:latin typeface="Open Sans" panose="020B0606030504020204" pitchFamily="34" charset="0"/>
              </a:rPr>
              <a:t> :  </a:t>
            </a:r>
            <a:r>
              <a:rPr lang="en-US" sz="1400" kern="0" spc="-52" dirty="0" smtClean="0">
                <a:latin typeface="Open Sans" panose="020B0606030504020204" pitchFamily="34" charset="0"/>
              </a:rPr>
              <a:t>Les  </a:t>
            </a:r>
            <a:r>
              <a:rPr lang="en-US" sz="1400" kern="0" spc="-52" dirty="0" err="1" smtClean="0">
                <a:latin typeface="Open Sans" panose="020B0606030504020204" pitchFamily="34" charset="0"/>
              </a:rPr>
              <a:t>vrais</a:t>
            </a:r>
            <a:r>
              <a:rPr lang="en-US" sz="1400" kern="0" spc="-52" dirty="0" smtClean="0">
                <a:latin typeface="Open Sans" panose="020B0606030504020204" pitchFamily="34" charset="0"/>
              </a:rPr>
              <a:t>  </a:t>
            </a:r>
            <a:r>
              <a:rPr lang="en-US" sz="1400" kern="0" spc="-52" dirty="0" err="1" smtClean="0">
                <a:latin typeface="Open Sans" panose="020B0606030504020204" pitchFamily="34" charset="0"/>
              </a:rPr>
              <a:t>patriotes</a:t>
            </a:r>
            <a:r>
              <a:rPr lang="en-US" sz="1400" kern="0" spc="-52" dirty="0" smtClean="0">
                <a:latin typeface="Open Sans" panose="020B0606030504020204" pitchFamily="34" charset="0"/>
              </a:rPr>
              <a:t>    </a:t>
            </a:r>
            <a:r>
              <a:rPr lang="en-US" sz="1400" kern="0" spc="-52" dirty="0" err="1" smtClean="0">
                <a:latin typeface="Open Sans" panose="020B0606030504020204" pitchFamily="34" charset="0"/>
              </a:rPr>
              <a:t>sont</a:t>
            </a:r>
            <a:r>
              <a:rPr lang="en-US" sz="1400" kern="0" spc="-52" dirty="0" smtClean="0">
                <a:latin typeface="Open Sans" panose="020B0606030504020204" pitchFamily="34" charset="0"/>
              </a:rPr>
              <a:t>  </a:t>
            </a:r>
            <a:r>
              <a:rPr lang="en-US" sz="1400" kern="0" spc="-52" dirty="0" err="1" smtClean="0">
                <a:latin typeface="Open Sans" panose="020B0606030504020204" pitchFamily="34" charset="0"/>
              </a:rPr>
              <a:t>ceux</a:t>
            </a:r>
            <a:r>
              <a:rPr lang="en-US" sz="1400" kern="0" spc="-52" dirty="0" smtClean="0">
                <a:latin typeface="Open Sans" panose="020B0606030504020204" pitchFamily="34" charset="0"/>
              </a:rPr>
              <a:t>  qui  </a:t>
            </a:r>
            <a:r>
              <a:rPr lang="en-US" sz="1400" kern="0" spc="-52" dirty="0" err="1" smtClean="0">
                <a:latin typeface="Open Sans" panose="020B0606030504020204" pitchFamily="34" charset="0"/>
              </a:rPr>
              <a:t>luttent</a:t>
            </a:r>
            <a:r>
              <a:rPr lang="en-US" sz="1400" kern="0" spc="-52" dirty="0" smtClean="0">
                <a:latin typeface="Open Sans" panose="020B0606030504020204" pitchFamily="34" charset="0"/>
              </a:rPr>
              <a:t>  pour  la  </a:t>
            </a:r>
            <a:r>
              <a:rPr lang="en-US" sz="1400" kern="0" spc="-52" dirty="0" err="1" smtClean="0">
                <a:latin typeface="Open Sans" panose="020B0606030504020204" pitchFamily="34" charset="0"/>
              </a:rPr>
              <a:t>paix</a:t>
            </a:r>
            <a:r>
              <a:rPr lang="en-US" sz="1400" kern="0" spc="-52" dirty="0" smtClean="0">
                <a:latin typeface="Open Sans" panose="020B0606030504020204" pitchFamily="34" charset="0"/>
              </a:rPr>
              <a:t>.  La  </a:t>
            </a:r>
            <a:r>
              <a:rPr lang="en-US" sz="1400" kern="0" spc="-52" dirty="0" err="1" smtClean="0">
                <a:latin typeface="Open Sans" panose="020B0606030504020204" pitchFamily="34" charset="0"/>
              </a:rPr>
              <a:t>paix</a:t>
            </a:r>
            <a:r>
              <a:rPr lang="en-US" sz="1400" kern="0" spc="-52" dirty="0" smtClean="0">
                <a:latin typeface="Open Sans" panose="020B0606030504020204" pitchFamily="34" charset="0"/>
              </a:rPr>
              <a:t>  </a:t>
            </a:r>
            <a:r>
              <a:rPr lang="en-US" sz="1400" kern="0" spc="-52" dirty="0" err="1" smtClean="0">
                <a:latin typeface="Open Sans" panose="020B0606030504020204" pitchFamily="34" charset="0"/>
              </a:rPr>
              <a:t>permet</a:t>
            </a:r>
            <a:r>
              <a:rPr lang="en-US" sz="1400" kern="0" spc="-52" dirty="0" smtClean="0">
                <a:latin typeface="Open Sans" panose="020B0606030504020204" pitchFamily="34" charset="0"/>
              </a:rPr>
              <a:t>  de  </a:t>
            </a:r>
            <a:r>
              <a:rPr lang="en-US" sz="1400" kern="0" spc="-52" dirty="0" err="1" smtClean="0">
                <a:latin typeface="Open Sans" panose="020B0606030504020204" pitchFamily="34" charset="0"/>
              </a:rPr>
              <a:t>développer</a:t>
            </a:r>
            <a:r>
              <a:rPr lang="en-US" sz="1400" kern="0" spc="-52" dirty="0" smtClean="0">
                <a:latin typeface="Open Sans" panose="020B0606030504020204" pitchFamily="34" charset="0"/>
              </a:rPr>
              <a:t>  </a:t>
            </a:r>
            <a:r>
              <a:rPr lang="en-US" sz="1400" kern="0" spc="-52" dirty="0" err="1" smtClean="0">
                <a:latin typeface="Open Sans" panose="020B0606030504020204" pitchFamily="34" charset="0"/>
              </a:rPr>
              <a:t>une</a:t>
            </a:r>
            <a:r>
              <a:rPr lang="en-US" sz="1400" kern="0" spc="-52" dirty="0" smtClean="0">
                <a:latin typeface="Open Sans" panose="020B0606030504020204" pitchFamily="34" charset="0"/>
              </a:rPr>
              <a:t>  </a:t>
            </a:r>
            <a:r>
              <a:rPr lang="en-US" sz="1400" kern="0" spc="-52" dirty="0" err="1" smtClean="0">
                <a:latin typeface="Open Sans" panose="020B0606030504020204" pitchFamily="34" charset="0"/>
              </a:rPr>
              <a:t>économie</a:t>
            </a:r>
            <a:r>
              <a:rPr lang="en-US" sz="1400" kern="0" spc="-52" dirty="0" smtClean="0">
                <a:latin typeface="Open Sans" panose="020B0606030504020204" pitchFamily="34" charset="0"/>
              </a:rPr>
              <a:t>  stable  du  pays.</a:t>
            </a:r>
            <a:endParaRPr lang="en-US" sz="1400" kern="0" dirty="0"/>
          </a:p>
        </p:txBody>
      </p:sp>
      <p:sp>
        <p:nvSpPr>
          <p:cNvPr id="18" name="TextBox 17"/>
          <p:cNvSpPr txBox="1"/>
          <p:nvPr/>
        </p:nvSpPr>
        <p:spPr>
          <a:xfrm>
            <a:off x="5298377" y="4341782"/>
            <a:ext cx="3681409" cy="590291"/>
          </a:xfrm>
          <a:prstGeom prst="rect">
            <a:avLst/>
          </a:prstGeom>
          <a:noFill/>
        </p:spPr>
        <p:txBody>
          <a:bodyPr wrap="square" lIns="145161" tIns="72581" rIns="145161" bIns="72581" rtlCol="0">
            <a:spAutoFit/>
          </a:bodyPr>
          <a:lstStyle/>
          <a:p>
            <a:pPr defTabSz="914298">
              <a:spcAft>
                <a:spcPts val="149"/>
              </a:spcAft>
              <a:defRPr/>
            </a:pPr>
            <a:r>
              <a:rPr lang="en-US" sz="1400" b="1" kern="0" spc="-52" dirty="0" err="1" smtClean="0">
                <a:latin typeface="Open Sans" panose="020B0606030504020204" pitchFamily="34" charset="0"/>
                <a:ea typeface="Open Sans" panose="020B0606030504020204" pitchFamily="34" charset="0"/>
                <a:cs typeface="Open Sans" panose="020B0606030504020204" pitchFamily="34" charset="0"/>
              </a:rPr>
              <a:t>Trouvez</a:t>
            </a:r>
            <a:r>
              <a:rPr lang="en-US" sz="1400" b="1"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1400" b="1" kern="0" spc="-52" dirty="0" err="1" smtClean="0">
                <a:latin typeface="Open Sans" panose="020B0606030504020204" pitchFamily="34" charset="0"/>
                <a:ea typeface="Open Sans" panose="020B0606030504020204" pitchFamily="34" charset="0"/>
                <a:cs typeface="Open Sans" panose="020B0606030504020204" pitchFamily="34" charset="0"/>
              </a:rPr>
              <a:t>l’antonyme</a:t>
            </a:r>
            <a:r>
              <a:rPr lang="en-US" sz="1400" b="1" kern="0" spc="-52" dirty="0" smtClean="0">
                <a:latin typeface="Open Sans" panose="020B0606030504020204" pitchFamily="34" charset="0"/>
                <a:ea typeface="Open Sans" panose="020B0606030504020204" pitchFamily="34" charset="0"/>
                <a:cs typeface="Open Sans" panose="020B0606030504020204" pitchFamily="34" charset="0"/>
              </a:rPr>
              <a:t>:</a:t>
            </a:r>
            <a:endParaRPr lang="en-US" sz="1400" b="1" kern="0" spc="-52" dirty="0">
              <a:latin typeface="Open Sans" panose="020B0606030504020204" pitchFamily="34" charset="0"/>
              <a:ea typeface="Open Sans" panose="020B0606030504020204" pitchFamily="34" charset="0"/>
              <a:cs typeface="Open Sans" panose="020B0606030504020204" pitchFamily="34" charset="0"/>
            </a:endParaRPr>
          </a:p>
          <a:p>
            <a:pPr defTabSz="914298">
              <a:spcAft>
                <a:spcPts val="149"/>
              </a:spcAft>
              <a:defRPr/>
            </a:pPr>
            <a:r>
              <a:rPr lang="en-US" sz="1400" kern="0" dirty="0"/>
              <a:t>p</a:t>
            </a:r>
            <a:r>
              <a:rPr lang="en-US" sz="1400" kern="0" dirty="0" smtClean="0"/>
              <a:t>uissant,  </a:t>
            </a:r>
            <a:r>
              <a:rPr lang="en-US" sz="1400" kern="0" dirty="0" err="1" smtClean="0"/>
              <a:t>vrai</a:t>
            </a:r>
            <a:r>
              <a:rPr lang="en-US" sz="1400" kern="0" dirty="0" smtClean="0"/>
              <a:t>,  la  </a:t>
            </a:r>
            <a:r>
              <a:rPr lang="en-US" sz="1400" kern="0" dirty="0" err="1" smtClean="0"/>
              <a:t>paix</a:t>
            </a:r>
            <a:r>
              <a:rPr lang="en-US" sz="1400" kern="0" dirty="0" smtClean="0"/>
              <a:t>,  </a:t>
            </a:r>
            <a:r>
              <a:rPr lang="en-US" sz="1400" kern="0" dirty="0" err="1" smtClean="0"/>
              <a:t>bien</a:t>
            </a:r>
            <a:r>
              <a:rPr lang="en-US" sz="1400" kern="0" dirty="0" smtClean="0"/>
              <a:t>,  en  </a:t>
            </a:r>
            <a:r>
              <a:rPr lang="en-US" sz="1400" kern="0" dirty="0" err="1" smtClean="0"/>
              <a:t>général</a:t>
            </a:r>
            <a:endParaRPr lang="en-US" sz="1400" kern="0" dirty="0"/>
          </a:p>
        </p:txBody>
      </p:sp>
      <p:sp>
        <p:nvSpPr>
          <p:cNvPr id="19" name="TextBox 18"/>
          <p:cNvSpPr txBox="1"/>
          <p:nvPr/>
        </p:nvSpPr>
        <p:spPr>
          <a:xfrm>
            <a:off x="5283078" y="2834959"/>
            <a:ext cx="3681409" cy="1254575"/>
          </a:xfrm>
          <a:prstGeom prst="rect">
            <a:avLst/>
          </a:prstGeom>
          <a:noFill/>
        </p:spPr>
        <p:txBody>
          <a:bodyPr wrap="square" lIns="145161" tIns="72581" rIns="145161" bIns="72581" rtlCol="0">
            <a:spAutoFit/>
          </a:bodyPr>
          <a:lstStyle/>
          <a:p>
            <a:pPr defTabSz="914298">
              <a:spcAft>
                <a:spcPts val="149"/>
              </a:spcAft>
              <a:defRPr/>
            </a:pPr>
            <a:r>
              <a:rPr lang="fr-FR" sz="1200" b="1" kern="0" dirty="0" smtClean="0">
                <a:effectLst>
                  <a:outerShdw blurRad="38100" dist="38100" dir="2700000" algn="tl">
                    <a:srgbClr val="000000">
                      <a:alpha val="43137"/>
                    </a:srgbClr>
                  </a:outerShdw>
                </a:effectLst>
              </a:rPr>
              <a:t>Complétez  les  phrases</a:t>
            </a:r>
            <a:r>
              <a:rPr lang="fr-FR" sz="1200" b="1" kern="0" dirty="0" smtClean="0"/>
              <a:t>:  </a:t>
            </a:r>
            <a:r>
              <a:rPr lang="fr-FR" sz="1200" kern="0" dirty="0" smtClean="0"/>
              <a:t>1)J’estime  </a:t>
            </a:r>
            <a:r>
              <a:rPr lang="fr-FR" sz="1200" kern="0" dirty="0"/>
              <a:t>que  de  ...  patriotes   luttent  contre  </a:t>
            </a:r>
            <a:r>
              <a:rPr lang="fr-FR" sz="1200" kern="0" dirty="0" smtClean="0"/>
              <a:t>la   guerre,   </a:t>
            </a:r>
            <a:r>
              <a:rPr lang="fr-FR" sz="1200" kern="0" dirty="0"/>
              <a:t>pour  la  </a:t>
            </a:r>
            <a:r>
              <a:rPr lang="fr-FR" sz="1200" kern="0" dirty="0" smtClean="0"/>
              <a:t>paix.    2) La  </a:t>
            </a:r>
            <a:r>
              <a:rPr lang="fr-FR" sz="1200" kern="0" dirty="0"/>
              <a:t>paix   permet  de  développer   une  économie  ...  </a:t>
            </a:r>
            <a:r>
              <a:rPr lang="fr-FR" sz="1200" kern="0" dirty="0" smtClean="0"/>
              <a:t>. 3) Je  </a:t>
            </a:r>
            <a:r>
              <a:rPr lang="fr-FR" sz="1200" kern="0" dirty="0"/>
              <a:t>suis  ...  </a:t>
            </a:r>
            <a:r>
              <a:rPr lang="fr-FR" sz="1200" kern="0" dirty="0" smtClean="0"/>
              <a:t>et  </a:t>
            </a:r>
            <a:r>
              <a:rPr lang="fr-FR" sz="1200" kern="0" dirty="0"/>
              <a:t>je  le  comprends  </a:t>
            </a:r>
            <a:r>
              <a:rPr lang="fr-FR" sz="1200" kern="0" dirty="0" smtClean="0"/>
              <a:t>bien.   4) </a:t>
            </a:r>
            <a:r>
              <a:rPr lang="en-US" sz="1200" kern="0" dirty="0" smtClean="0"/>
              <a:t>Le  </a:t>
            </a:r>
            <a:r>
              <a:rPr lang="en-US" sz="1200" kern="0" dirty="0" err="1"/>
              <a:t>développement</a:t>
            </a:r>
            <a:r>
              <a:rPr lang="en-US" sz="1200" kern="0" dirty="0"/>
              <a:t>  de  </a:t>
            </a:r>
            <a:r>
              <a:rPr lang="en-US" sz="1200" kern="0" dirty="0" err="1"/>
              <a:t>l’économie</a:t>
            </a:r>
            <a:r>
              <a:rPr lang="en-US" sz="1200" kern="0" dirty="0"/>
              <a:t>  …  de  nous  </a:t>
            </a:r>
            <a:r>
              <a:rPr lang="en-US" sz="1200" kern="0" dirty="0" err="1"/>
              <a:t>tous</a:t>
            </a:r>
            <a:r>
              <a:rPr lang="en-US" sz="1200" kern="0" dirty="0" smtClean="0"/>
              <a:t>.</a:t>
            </a:r>
            <a:r>
              <a:rPr lang="en-US" sz="1200" b="1" kern="0" spc="-52" dirty="0" smtClean="0">
                <a:latin typeface="Open Sans" panose="020B0606030504020204" pitchFamily="34" charset="0"/>
              </a:rPr>
              <a:t>  </a:t>
            </a:r>
          </a:p>
        </p:txBody>
      </p:sp>
      <p:cxnSp>
        <p:nvCxnSpPr>
          <p:cNvPr id="20" name="Straight Connector 9"/>
          <p:cNvCxnSpPr/>
          <p:nvPr/>
        </p:nvCxnSpPr>
        <p:spPr>
          <a:xfrm>
            <a:off x="4608004" y="1187417"/>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676840" y="947251"/>
            <a:ext cx="675074" cy="733905"/>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sp>
        <p:nvSpPr>
          <p:cNvPr id="22" name="Oval 13">
            <a:hlinkClick r:id="rId3" action="ppaction://hlinksldjump"/>
          </p:cNvPr>
          <p:cNvSpPr/>
          <p:nvPr/>
        </p:nvSpPr>
        <p:spPr>
          <a:xfrm>
            <a:off x="4676840" y="2101237"/>
            <a:ext cx="675074" cy="67499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2</a:t>
            </a:r>
          </a:p>
        </p:txBody>
      </p:sp>
      <p:sp>
        <p:nvSpPr>
          <p:cNvPr id="23" name="Oval 14">
            <a:hlinkClick r:id="rId4" action="ppaction://hlinksldjump"/>
          </p:cNvPr>
          <p:cNvSpPr/>
          <p:nvPr/>
        </p:nvSpPr>
        <p:spPr>
          <a:xfrm>
            <a:off x="4676840" y="3196309"/>
            <a:ext cx="675074" cy="674991"/>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4" name="Oval 15">
            <a:hlinkClick r:id="rId5" action="ppaction://hlinksldjump"/>
          </p:cNvPr>
          <p:cNvSpPr/>
          <p:nvPr/>
        </p:nvSpPr>
        <p:spPr>
          <a:xfrm>
            <a:off x="4676840" y="4291381"/>
            <a:ext cx="675074" cy="674991"/>
          </a:xfrm>
          <a:prstGeom prst="ellipse">
            <a:avLst/>
          </a:prstGeom>
          <a:solidFill>
            <a:srgbClr val="00B05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4</a:t>
            </a:r>
          </a:p>
        </p:txBody>
      </p:sp>
      <p:pic>
        <p:nvPicPr>
          <p:cNvPr id="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66988" t="38367" b="2687"/>
          <a:stretch/>
        </p:blipFill>
        <p:spPr bwMode="auto">
          <a:xfrm>
            <a:off x="1115616" y="985351"/>
            <a:ext cx="2730590" cy="209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5516" y="3327834"/>
            <a:ext cx="4392488" cy="1600438"/>
          </a:xfrm>
          <a:prstGeom prst="rect">
            <a:avLst/>
          </a:prstGeom>
          <a:noFill/>
        </p:spPr>
        <p:txBody>
          <a:bodyPr wrap="square" rtlCol="0">
            <a:spAutoFit/>
          </a:bodyPr>
          <a:lstStyle/>
          <a:p>
            <a:r>
              <a:rPr lang="fr-FR" sz="1400" dirty="0" smtClean="0">
                <a:solidFill>
                  <a:schemeClr val="bg1"/>
                </a:solidFill>
              </a:rPr>
              <a:t>- Une  puissante  économie  c’est  un  pays  puissant!  J’estime  que  de  vrais  patriotes luttent  contre  la  guerre,  pour  la  paix.  Parce  que  la  paix  permt  de  développer  une  économie  stable  du  pays.  Moi,  je  suis  économiste.  Je  le  comprends  bien.  En  général,  le  développement  de  l’économie  dépend  de  nous  tous.</a:t>
            </a:r>
            <a:endParaRPr lang="ru-RU" sz="1400" dirty="0">
              <a:solidFill>
                <a:schemeClr val="bg1"/>
              </a:solidFill>
            </a:endParaRPr>
          </a:p>
        </p:txBody>
      </p:sp>
      <p:sp>
        <p:nvSpPr>
          <p:cNvPr id="6" name="TextBox 5"/>
          <p:cNvSpPr txBox="1"/>
          <p:nvPr/>
        </p:nvSpPr>
        <p:spPr>
          <a:xfrm>
            <a:off x="183407" y="3188134"/>
            <a:ext cx="4424597" cy="1815882"/>
          </a:xfrm>
          <a:prstGeom prst="rect">
            <a:avLst/>
          </a:prstGeom>
          <a:noFill/>
        </p:spPr>
        <p:txBody>
          <a:bodyPr wrap="square" rtlCol="0">
            <a:spAutoFit/>
          </a:bodyPr>
          <a:lstStyle/>
          <a:p>
            <a:pPr marL="285750" indent="-285750">
              <a:buFontTx/>
              <a:buChar char="-"/>
            </a:pPr>
            <a:r>
              <a:rPr lang="fr-FR" sz="1400" dirty="0" smtClean="0"/>
              <a:t>Une  puissante  économie  c’est  un  pays  puissant</a:t>
            </a:r>
          </a:p>
          <a:p>
            <a:r>
              <a:rPr lang="fr-FR" sz="1400" dirty="0" smtClean="0"/>
              <a:t>J’estime  que  de  vrais  patriotes  luttent  contre  la  guerre,  pour  la  paix. Parce  que  la  paix  permet  de  développer  une  économie  stable  du  pays.  Moi,  je  suis  économiste.  Je  le  comrends  bien.  En  général,  le  </a:t>
            </a:r>
            <a:r>
              <a:rPr lang="fr-FR" sz="1400" dirty="0" smtClean="0"/>
              <a:t>développement  </a:t>
            </a:r>
            <a:r>
              <a:rPr lang="fr-FR" sz="1400" dirty="0" smtClean="0"/>
              <a:t>de  l’économie  dépend  de  nous  tous. </a:t>
            </a:r>
            <a:endParaRPr lang="ru-RU" sz="1400" dirty="0"/>
          </a:p>
        </p:txBody>
      </p:sp>
      <p:sp>
        <p:nvSpPr>
          <p:cNvPr id="3" name="Управляющая кнопка: далее 2">
            <a:hlinkClick r:id="rId8" action="ppaction://hlinksldjump" highlightClick="1"/>
          </p:cNvPr>
          <p:cNvSpPr/>
          <p:nvPr/>
        </p:nvSpPr>
        <p:spPr>
          <a:xfrm>
            <a:off x="4496303" y="4758521"/>
            <a:ext cx="360040" cy="339502"/>
          </a:xfrm>
          <a:prstGeom prst="actionButtonForwardNex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070147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14:presetBounceEnd="66667">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14:bounceEnd="66667">
                                          <p:cBhvr additive="base">
                                            <p:cTn id="31"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32" dur="1200" fill="hold"/>
                                            <p:tgtEl>
                                              <p:spTgt spid="24"/>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200" fill="hold"/>
                                            <p:tgtEl>
                                              <p:spTgt spid="24"/>
                                            </p:tgtEl>
                                            <p:attrNameLst>
                                              <p:attrName>ppt_x</p:attrName>
                                            </p:attrNameLst>
                                          </p:cBhvr>
                                          <p:tavLst>
                                            <p:tav tm="0">
                                              <p:val>
                                                <p:strVal val="#ppt_x"/>
                                              </p:val>
                                            </p:tav>
                                            <p:tav tm="100000">
                                              <p:val>
                                                <p:strVal val="#ppt_x"/>
                                              </p:val>
                                            </p:tav>
                                          </p:tavLst>
                                        </p:anim>
                                        <p:anim calcmode="lin" valueType="num">
                                          <p:cBhvr additive="base">
                                            <p:cTn id="32" dur="1200" fill="hold"/>
                                            <p:tgtEl>
                                              <p:spTgt spid="24"/>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P spid="24"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4"/>
          <p:cNvSpPr/>
          <p:nvPr/>
        </p:nvSpPr>
        <p:spPr>
          <a:xfrm>
            <a:off x="539552" y="303498"/>
            <a:ext cx="884897" cy="717388"/>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000" kern="0" dirty="0" smtClean="0">
                <a:latin typeface="Arial" pitchFamily="34" charset="0"/>
                <a:cs typeface="Arial" pitchFamily="34" charset="0"/>
              </a:rPr>
              <a:t>15</a:t>
            </a:r>
            <a:endParaRPr lang="en-US" sz="2000" kern="0" dirty="0">
              <a:latin typeface="Arial" pitchFamily="34" charset="0"/>
              <a:cs typeface="Arial" pitchFamily="34" charset="0"/>
            </a:endParaRPr>
          </a:p>
        </p:txBody>
      </p:sp>
      <p:sp>
        <p:nvSpPr>
          <p:cNvPr id="3" name="Прямоугольник 2"/>
          <p:cNvSpPr/>
          <p:nvPr/>
        </p:nvSpPr>
        <p:spPr>
          <a:xfrm>
            <a:off x="1583668" y="375240"/>
            <a:ext cx="4284476" cy="461665"/>
          </a:xfrm>
          <a:prstGeom prst="rect">
            <a:avLst/>
          </a:prstGeom>
        </p:spPr>
        <p:txBody>
          <a:bodyPr wrap="square">
            <a:spAutoFit/>
          </a:bodyPr>
          <a:lstStyle/>
          <a:p>
            <a:pPr defTabSz="914298">
              <a:spcAft>
                <a:spcPts val="149"/>
              </a:spcAft>
              <a:defRPr/>
            </a:pPr>
            <a:r>
              <a:rPr lang="fr-FR" sz="2400" b="1" kern="0" dirty="0">
                <a:latin typeface="Arial" pitchFamily="34" charset="0"/>
                <a:cs typeface="Arial" pitchFamily="34" charset="0"/>
              </a:rPr>
              <a:t>Trouvez  l’antonyme</a:t>
            </a:r>
            <a:r>
              <a:rPr lang="fr-FR" sz="2400" kern="0" dirty="0" smtClean="0">
                <a:latin typeface="Arial" pitchFamily="34" charset="0"/>
                <a:cs typeface="Arial" pitchFamily="34" charset="0"/>
              </a:rPr>
              <a:t>:</a:t>
            </a:r>
            <a:endParaRPr lang="en-US" sz="2400" kern="0" spc="-52" dirty="0">
              <a:latin typeface="Arial" pitchFamily="34" charset="0"/>
              <a:cs typeface="Arial" pitchFamily="34" charset="0"/>
            </a:endParaRPr>
          </a:p>
        </p:txBody>
      </p:sp>
      <p:sp>
        <p:nvSpPr>
          <p:cNvPr id="4" name="Прямоугольник 3"/>
          <p:cNvSpPr/>
          <p:nvPr/>
        </p:nvSpPr>
        <p:spPr>
          <a:xfrm>
            <a:off x="683822" y="1311610"/>
            <a:ext cx="6120426" cy="2605842"/>
          </a:xfrm>
          <a:prstGeom prst="rect">
            <a:avLst/>
          </a:prstGeom>
        </p:spPr>
        <p:txBody>
          <a:bodyPr wrap="square">
            <a:spAutoFit/>
          </a:bodyPr>
          <a:lstStyle/>
          <a:p>
            <a:pPr defTabSz="914298">
              <a:spcAft>
                <a:spcPts val="149"/>
              </a:spcAft>
              <a:defRPr/>
            </a:pPr>
            <a:r>
              <a:rPr lang="fr-FR" sz="3200" kern="0" dirty="0" smtClean="0">
                <a:latin typeface="Arial" pitchFamily="34" charset="0"/>
                <a:cs typeface="Arial" pitchFamily="34" charset="0"/>
              </a:rPr>
              <a:t>Inséparable   ≠   séparable   </a:t>
            </a:r>
          </a:p>
          <a:p>
            <a:pPr defTabSz="914298">
              <a:spcAft>
                <a:spcPts val="149"/>
              </a:spcAft>
              <a:defRPr/>
            </a:pPr>
            <a:r>
              <a:rPr lang="fr-FR" sz="3200" kern="0" dirty="0" smtClean="0">
                <a:latin typeface="Arial" pitchFamily="34" charset="0"/>
                <a:cs typeface="Arial" pitchFamily="34" charset="0"/>
              </a:rPr>
              <a:t>contre            ≠   pour</a:t>
            </a:r>
          </a:p>
          <a:p>
            <a:pPr defTabSz="914298">
              <a:spcAft>
                <a:spcPts val="149"/>
              </a:spcAft>
              <a:defRPr/>
            </a:pPr>
            <a:r>
              <a:rPr lang="fr-FR" sz="3200" kern="0" dirty="0" smtClean="0">
                <a:latin typeface="Arial" pitchFamily="34" charset="0"/>
                <a:cs typeface="Arial" pitchFamily="34" charset="0"/>
              </a:rPr>
              <a:t>calme            </a:t>
            </a:r>
            <a:r>
              <a:rPr lang="fr-FR" sz="3200" kern="0" dirty="0">
                <a:latin typeface="Arial" pitchFamily="34" charset="0"/>
                <a:cs typeface="Arial" pitchFamily="34" charset="0"/>
              </a:rPr>
              <a:t>≠   </a:t>
            </a:r>
            <a:r>
              <a:rPr lang="fr-FR" sz="3200" kern="0" dirty="0" smtClean="0">
                <a:latin typeface="Arial" pitchFamily="34" charset="0"/>
                <a:cs typeface="Arial" pitchFamily="34" charset="0"/>
              </a:rPr>
              <a:t>bruyant</a:t>
            </a:r>
          </a:p>
          <a:p>
            <a:pPr defTabSz="914298">
              <a:spcAft>
                <a:spcPts val="149"/>
              </a:spcAft>
              <a:defRPr/>
            </a:pPr>
            <a:r>
              <a:rPr lang="fr-FR" sz="3200" kern="0" dirty="0" smtClean="0">
                <a:latin typeface="Arial" pitchFamily="34" charset="0"/>
                <a:cs typeface="Arial" pitchFamily="34" charset="0"/>
              </a:rPr>
              <a:t>riche              ≠   pauvre</a:t>
            </a:r>
          </a:p>
          <a:p>
            <a:pPr defTabSz="914298">
              <a:spcAft>
                <a:spcPts val="149"/>
              </a:spcAft>
              <a:defRPr/>
            </a:pPr>
            <a:r>
              <a:rPr lang="fr-FR" sz="3200" kern="0" dirty="0" smtClean="0">
                <a:latin typeface="Arial" pitchFamily="34" charset="0"/>
                <a:cs typeface="Arial" pitchFamily="34" charset="0"/>
              </a:rPr>
              <a:t>l’avenir          ≠   la  passé</a:t>
            </a:r>
            <a:endParaRPr lang="fr-FR" sz="3200" kern="0" dirty="0">
              <a:latin typeface="Arial" pitchFamily="34" charset="0"/>
              <a:cs typeface="Arial"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64288" y="2994122"/>
            <a:ext cx="1908212" cy="2058378"/>
          </a:xfrm>
          <a:prstGeom prst="rect">
            <a:avLst/>
          </a:prstGeom>
        </p:spPr>
      </p:pic>
      <p:sp>
        <p:nvSpPr>
          <p:cNvPr id="7" name="Управляющая кнопка: назад 6">
            <a:hlinkClick r:id="rId3" action="ppaction://hlinksldjump" highlightClick="1"/>
          </p:cNvPr>
          <p:cNvSpPr/>
          <p:nvPr/>
        </p:nvSpPr>
        <p:spPr>
          <a:xfrm>
            <a:off x="4319972" y="4686213"/>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3877878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1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 fill="hold"/>
                                            <p:tgtEl>
                                              <p:spTgt spid="2"/>
                                            </p:tgtEl>
                                            <p:attrNameLst>
                                              <p:attrName>ppt_x</p:attrName>
                                            </p:attrNameLst>
                                          </p:cBhvr>
                                          <p:tavLst>
                                            <p:tav tm="0">
                                              <p:val>
                                                <p:strVal val="#ppt_x"/>
                                              </p:val>
                                            </p:tav>
                                            <p:tav tm="100000">
                                              <p:val>
                                                <p:strVal val="#ppt_x"/>
                                              </p:val>
                                            </p:tav>
                                          </p:tavLst>
                                        </p:anim>
                                        <p:anim calcmode="lin" valueType="num">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852" y="229056"/>
            <a:ext cx="8922301" cy="411148"/>
          </a:xfrm>
          <a:prstGeom prst="rect">
            <a:avLst/>
          </a:prstGeom>
        </p:spPr>
        <p:txBody>
          <a:bodyPr vert="horz" wrap="square" lIns="0" tIns="26172" rIns="0" bIns="0" rtlCol="0" anchor="ctr">
            <a:spAutoFit/>
          </a:bodyPr>
          <a:lstStyle/>
          <a:p>
            <a:pPr marL="20131">
              <a:lnSpc>
                <a:spcPct val="100000"/>
              </a:lnSpc>
              <a:spcBef>
                <a:spcPts val="206"/>
              </a:spcBef>
            </a:pPr>
            <a:r>
              <a:rPr lang="fr-FR" sz="2500" dirty="0" smtClean="0"/>
              <a:t>Travail  et  économie  font  riche  un  domestique  </a:t>
            </a:r>
            <a:endParaRPr sz="2500" dirty="0"/>
          </a:p>
        </p:txBody>
      </p:sp>
      <p:sp>
        <p:nvSpPr>
          <p:cNvPr id="16" name="TextBox 15"/>
          <p:cNvSpPr txBox="1"/>
          <p:nvPr/>
        </p:nvSpPr>
        <p:spPr>
          <a:xfrm>
            <a:off x="5420008" y="830153"/>
            <a:ext cx="3581812" cy="1377686"/>
          </a:xfrm>
          <a:prstGeom prst="rect">
            <a:avLst/>
          </a:prstGeom>
          <a:noFill/>
        </p:spPr>
        <p:txBody>
          <a:bodyPr wrap="square" lIns="145161" tIns="72581" rIns="145161" bIns="72581" rtlCol="0">
            <a:spAutoFit/>
          </a:bodyPr>
          <a:lstStyle/>
          <a:p>
            <a:pPr defTabSz="914298">
              <a:spcAft>
                <a:spcPts val="149"/>
              </a:spcAft>
              <a:defRPr/>
            </a:pPr>
            <a:r>
              <a:rPr lang="en-US" sz="1600" b="1"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Complétez</a:t>
            </a:r>
            <a:r>
              <a:rPr lang="en-US" sz="1600" b="1"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avec  les  mots  </a:t>
            </a:r>
            <a:r>
              <a:rPr lang="en-US" sz="1600" b="1"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interrogatifs</a:t>
            </a:r>
            <a:r>
              <a:rPr lang="en-US" sz="1600" b="1"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1) …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s’appelle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le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personnage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2) Elle  a  …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âge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3) …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est-ce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qu’elle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va</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entrer</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après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ses</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études</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à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l’école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 </a:t>
            </a:r>
            <a:endParaRPr lang="en-US" sz="16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420008" y="2270983"/>
            <a:ext cx="3609456" cy="1131465"/>
          </a:xfrm>
          <a:prstGeom prst="rect">
            <a:avLst/>
          </a:prstGeom>
          <a:noFill/>
        </p:spPr>
        <p:txBody>
          <a:bodyPr wrap="square" lIns="145161" tIns="72581" rIns="145161" bIns="72581" rtlCol="0">
            <a:spAutoFit/>
          </a:bodyPr>
          <a:lstStyle/>
          <a:p>
            <a:pPr defTabSz="914298">
              <a:defRPr/>
            </a:pPr>
            <a:r>
              <a:rPr lang="en-US" sz="1600" kern="0" spc="-52" dirty="0" err="1" smtClean="0">
                <a:solidFill>
                  <a:srgbClr val="57565A"/>
                </a:solidFill>
                <a:latin typeface="Open Sans" panose="020B0606030504020204" pitchFamily="34" charset="0"/>
              </a:rPr>
              <a:t>Choisissez</a:t>
            </a:r>
            <a:r>
              <a:rPr lang="en-US" sz="1600" kern="0" spc="-52" dirty="0" smtClean="0">
                <a:solidFill>
                  <a:srgbClr val="57565A"/>
                </a:solidFill>
                <a:latin typeface="Open Sans" panose="020B0606030504020204" pitchFamily="34" charset="0"/>
              </a:rPr>
              <a:t>  le  mot  </a:t>
            </a:r>
            <a:r>
              <a:rPr lang="en-US" sz="1600" kern="0" spc="-52" dirty="0" err="1" smtClean="0">
                <a:solidFill>
                  <a:srgbClr val="57565A"/>
                </a:solidFill>
                <a:latin typeface="Open Sans" panose="020B0606030504020204" pitchFamily="34" charset="0"/>
              </a:rPr>
              <a:t>convenable</a:t>
            </a:r>
            <a:r>
              <a:rPr lang="en-US" sz="1600" kern="0" spc="-52" dirty="0" smtClean="0">
                <a:solidFill>
                  <a:srgbClr val="57565A"/>
                </a:solidFill>
                <a:latin typeface="Open Sans" panose="020B0606030504020204" pitchFamily="34" charset="0"/>
              </a:rPr>
              <a:t>:  1) Je  </a:t>
            </a:r>
            <a:r>
              <a:rPr lang="en-US" sz="1600" kern="0" spc="-52" dirty="0" err="1" smtClean="0">
                <a:solidFill>
                  <a:srgbClr val="57565A"/>
                </a:solidFill>
                <a:latin typeface="Open Sans" panose="020B0606030504020204" pitchFamily="34" charset="0"/>
              </a:rPr>
              <a:t>veux</a:t>
            </a:r>
            <a:r>
              <a:rPr lang="en-US" sz="1600" kern="0" spc="-52" dirty="0" smtClean="0">
                <a:solidFill>
                  <a:srgbClr val="57565A"/>
                </a:solidFill>
                <a:latin typeface="Open Sans" panose="020B0606030504020204" pitchFamily="34" charset="0"/>
              </a:rPr>
              <a:t>  </a:t>
            </a:r>
            <a:r>
              <a:rPr lang="en-US" sz="1600" kern="0" spc="-52" dirty="0" err="1" smtClean="0">
                <a:solidFill>
                  <a:srgbClr val="57565A"/>
                </a:solidFill>
                <a:latin typeface="Open Sans" panose="020B0606030504020204" pitchFamily="34" charset="0"/>
              </a:rPr>
              <a:t>devenir</a:t>
            </a:r>
            <a:r>
              <a:rPr lang="en-US" sz="1600" kern="0" spc="-52" dirty="0" smtClean="0">
                <a:solidFill>
                  <a:srgbClr val="57565A"/>
                </a:solidFill>
                <a:latin typeface="Open Sans" panose="020B0606030504020204" pitchFamily="34" charset="0"/>
              </a:rPr>
              <a:t>  …  .  2) </a:t>
            </a:r>
            <a:r>
              <a:rPr lang="en-US" sz="1600" kern="0" spc="-52" dirty="0" err="1" smtClean="0">
                <a:solidFill>
                  <a:srgbClr val="57565A"/>
                </a:solidFill>
                <a:latin typeface="Open Sans" panose="020B0606030504020204" pitchFamily="34" charset="0"/>
              </a:rPr>
              <a:t>C’est</a:t>
            </a:r>
            <a:r>
              <a:rPr lang="en-US" sz="1600" kern="0" spc="-52" dirty="0" smtClean="0">
                <a:solidFill>
                  <a:srgbClr val="57565A"/>
                </a:solidFill>
                <a:latin typeface="Open Sans" panose="020B0606030504020204" pitchFamily="34" charset="0"/>
              </a:rPr>
              <a:t>  </a:t>
            </a:r>
            <a:r>
              <a:rPr lang="en-US" sz="1600" kern="0" spc="-52" dirty="0" err="1" smtClean="0">
                <a:solidFill>
                  <a:srgbClr val="57565A"/>
                </a:solidFill>
                <a:latin typeface="Open Sans" panose="020B0606030504020204" pitchFamily="34" charset="0"/>
              </a:rPr>
              <a:t>pourquoi</a:t>
            </a:r>
            <a:r>
              <a:rPr lang="en-US" sz="1600" kern="0" spc="-52" dirty="0" smtClean="0">
                <a:solidFill>
                  <a:srgbClr val="57565A"/>
                </a:solidFill>
                <a:latin typeface="Open Sans" panose="020B0606030504020204" pitchFamily="34" charset="0"/>
              </a:rPr>
              <a:t>  je  </a:t>
            </a:r>
            <a:r>
              <a:rPr lang="en-US" sz="1600" kern="0" spc="-52" dirty="0" err="1" smtClean="0">
                <a:solidFill>
                  <a:srgbClr val="57565A"/>
                </a:solidFill>
                <a:latin typeface="Open Sans" panose="020B0606030504020204" pitchFamily="34" charset="0"/>
              </a:rPr>
              <a:t>vais</a:t>
            </a:r>
            <a:r>
              <a:rPr lang="en-US" sz="1600" kern="0" spc="-52" dirty="0" smtClean="0">
                <a:solidFill>
                  <a:srgbClr val="57565A"/>
                </a:solidFill>
                <a:latin typeface="Open Sans" panose="020B0606030504020204" pitchFamily="34" charset="0"/>
              </a:rPr>
              <a:t>  </a:t>
            </a:r>
            <a:r>
              <a:rPr lang="en-US" sz="1600" kern="0" spc="-52" dirty="0" err="1" smtClean="0">
                <a:solidFill>
                  <a:srgbClr val="57565A"/>
                </a:solidFill>
                <a:latin typeface="Open Sans" panose="020B0606030504020204" pitchFamily="34" charset="0"/>
              </a:rPr>
              <a:t>entrer</a:t>
            </a:r>
            <a:r>
              <a:rPr lang="en-US" sz="1600" kern="0" spc="-52" dirty="0" smtClean="0">
                <a:solidFill>
                  <a:srgbClr val="57565A"/>
                </a:solidFill>
                <a:latin typeface="Open Sans" panose="020B0606030504020204" pitchFamily="34" charset="0"/>
              </a:rPr>
              <a:t>  à  …   .   3) Je  </a:t>
            </a:r>
            <a:r>
              <a:rPr lang="en-US" sz="1600" kern="0" spc="-52" dirty="0" err="1" smtClean="0">
                <a:solidFill>
                  <a:srgbClr val="57565A"/>
                </a:solidFill>
                <a:latin typeface="Open Sans" panose="020B0606030504020204" pitchFamily="34" charset="0"/>
              </a:rPr>
              <a:t>dois</a:t>
            </a:r>
            <a:r>
              <a:rPr lang="en-US" sz="1600" kern="0" spc="-52" dirty="0" smtClean="0">
                <a:solidFill>
                  <a:srgbClr val="57565A"/>
                </a:solidFill>
                <a:latin typeface="Open Sans" panose="020B0606030504020204" pitchFamily="34" charset="0"/>
              </a:rPr>
              <a:t>  </a:t>
            </a:r>
            <a:r>
              <a:rPr lang="en-US" sz="1600" kern="0" spc="-52" dirty="0" err="1" smtClean="0">
                <a:solidFill>
                  <a:srgbClr val="57565A"/>
                </a:solidFill>
                <a:latin typeface="Open Sans" panose="020B0606030504020204" pitchFamily="34" charset="0"/>
              </a:rPr>
              <a:t>étudier</a:t>
            </a:r>
            <a:r>
              <a:rPr lang="en-US" sz="1600" kern="0" spc="-52" dirty="0" smtClean="0">
                <a:solidFill>
                  <a:srgbClr val="57565A"/>
                </a:solidFill>
                <a:latin typeface="Open Sans" panose="020B0606030504020204" pitchFamily="34" charset="0"/>
              </a:rPr>
              <a:t>  les  </a:t>
            </a:r>
            <a:r>
              <a:rPr lang="en-US" sz="1600" kern="0" spc="-52" dirty="0" err="1" smtClean="0">
                <a:solidFill>
                  <a:srgbClr val="57565A"/>
                </a:solidFill>
                <a:latin typeface="Open Sans" panose="020B0606030504020204" pitchFamily="34" charset="0"/>
              </a:rPr>
              <a:t>matières</a:t>
            </a:r>
            <a:r>
              <a:rPr lang="en-US" sz="1600" kern="0" spc="-52" dirty="0" smtClean="0">
                <a:solidFill>
                  <a:srgbClr val="57565A"/>
                </a:solidFill>
                <a:latin typeface="Open Sans" panose="020B0606030504020204" pitchFamily="34" charset="0"/>
              </a:rPr>
              <a:t>  </a:t>
            </a:r>
            <a:r>
              <a:rPr lang="en-US" sz="1600" kern="0" spc="-52" dirty="0" err="1" smtClean="0">
                <a:solidFill>
                  <a:srgbClr val="57565A"/>
                </a:solidFill>
                <a:latin typeface="Open Sans" panose="020B0606030504020204" pitchFamily="34" charset="0"/>
              </a:rPr>
              <a:t>liées</a:t>
            </a:r>
            <a:r>
              <a:rPr lang="en-US" sz="1600" kern="0" spc="-52" dirty="0" smtClean="0">
                <a:solidFill>
                  <a:srgbClr val="57565A"/>
                </a:solidFill>
                <a:latin typeface="Open Sans" panose="020B0606030504020204" pitchFamily="34" charset="0"/>
              </a:rPr>
              <a:t>  à  …  .     </a:t>
            </a:r>
            <a:endParaRPr lang="en-US" sz="1600" kern="0" dirty="0">
              <a:solidFill>
                <a:srgbClr val="57565A"/>
              </a:solidFill>
            </a:endParaRPr>
          </a:p>
        </p:txBody>
      </p:sp>
      <p:sp>
        <p:nvSpPr>
          <p:cNvPr id="18" name="TextBox 17"/>
          <p:cNvSpPr txBox="1"/>
          <p:nvPr/>
        </p:nvSpPr>
        <p:spPr>
          <a:xfrm>
            <a:off x="5638246" y="3700820"/>
            <a:ext cx="3363574" cy="392801"/>
          </a:xfrm>
          <a:prstGeom prst="rect">
            <a:avLst/>
          </a:prstGeom>
          <a:noFill/>
        </p:spPr>
        <p:txBody>
          <a:bodyPr wrap="square" lIns="145161" tIns="72581" rIns="145161" bIns="72581" rtlCol="0">
            <a:spAutoFit/>
          </a:bodyPr>
          <a:lstStyle/>
          <a:p>
            <a:pPr defTabSz="914298">
              <a:spcAft>
                <a:spcPts val="149"/>
              </a:spcAft>
              <a:defRPr/>
            </a:pPr>
            <a:r>
              <a:rPr lang="en-US" sz="1600" kern="0" spc="-52" dirty="0" smtClean="0">
                <a:solidFill>
                  <a:srgbClr val="57565A"/>
                </a:solidFill>
                <a:latin typeface="Open Sans" panose="020B0606030504020204" pitchFamily="34" charset="0"/>
              </a:rPr>
              <a:t>    </a:t>
            </a:r>
            <a:r>
              <a:rPr lang="en-US" sz="1600" kern="0" dirty="0" smtClean="0">
                <a:solidFill>
                  <a:srgbClr val="57565A"/>
                </a:solidFill>
              </a:rPr>
              <a:t>  </a:t>
            </a:r>
            <a:endParaRPr lang="en-US" sz="1600" kern="0" dirty="0">
              <a:solidFill>
                <a:srgbClr val="57565A"/>
              </a:solidFill>
            </a:endParaRPr>
          </a:p>
        </p:txBody>
      </p:sp>
      <p:sp>
        <p:nvSpPr>
          <p:cNvPr id="19" name="TextBox 18"/>
          <p:cNvSpPr txBox="1"/>
          <p:nvPr/>
        </p:nvSpPr>
        <p:spPr>
          <a:xfrm>
            <a:off x="5420008" y="3590410"/>
            <a:ext cx="3585234" cy="1223798"/>
          </a:xfrm>
          <a:prstGeom prst="rect">
            <a:avLst/>
          </a:prstGeom>
          <a:noFill/>
        </p:spPr>
        <p:txBody>
          <a:bodyPr wrap="square" lIns="145161" tIns="72581" rIns="145161" bIns="72581" rtlCol="0">
            <a:spAutoFit/>
          </a:bodyPr>
          <a:lstStyle/>
          <a:p>
            <a:pPr defTabSz="914298">
              <a:spcAft>
                <a:spcPts val="149"/>
              </a:spcAft>
              <a:defRPr/>
            </a:pPr>
            <a:r>
              <a:rPr lang="fr-FR" sz="1400" kern="0" dirty="0" smtClean="0">
                <a:solidFill>
                  <a:srgbClr val="57565A"/>
                </a:solidFill>
              </a:rPr>
              <a:t>De  quel  pays  parle  le  personnage?  C’est  le  même  pays  que  le  tien?  Qu’est-ce  que  tu  dois  faire  pour  que  ton  pays  soit  riche  que  les  autres  pays?</a:t>
            </a:r>
            <a:endParaRPr lang="en-US" sz="1400" kern="0" spc="-52" dirty="0" smtClean="0">
              <a:solidFill>
                <a:srgbClr val="57565A"/>
              </a:solidFill>
              <a:latin typeface="Open Sans" panose="020B0606030504020204" pitchFamily="34" charset="0"/>
            </a:endParaRPr>
          </a:p>
        </p:txBody>
      </p:sp>
      <p:cxnSp>
        <p:nvCxnSpPr>
          <p:cNvPr id="20" name="Straight Connector 9"/>
          <p:cNvCxnSpPr/>
          <p:nvPr/>
        </p:nvCxnSpPr>
        <p:spPr>
          <a:xfrm>
            <a:off x="4608004" y="1187417"/>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651171" y="1238134"/>
            <a:ext cx="845037"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16</a:t>
            </a:r>
            <a:endParaRPr lang="en-US" sz="2000" kern="0" dirty="0">
              <a:solidFill>
                <a:srgbClr val="FFFFFF"/>
              </a:solidFill>
              <a:latin typeface="Open Sans Light"/>
            </a:endParaRPr>
          </a:p>
        </p:txBody>
      </p:sp>
      <p:sp>
        <p:nvSpPr>
          <p:cNvPr id="22" name="Oval 13">
            <a:hlinkClick r:id="rId3" action="ppaction://hlinksldjump"/>
          </p:cNvPr>
          <p:cNvSpPr/>
          <p:nvPr/>
        </p:nvSpPr>
        <p:spPr>
          <a:xfrm>
            <a:off x="4651171" y="2559821"/>
            <a:ext cx="848059" cy="77461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000" b="1" kern="0" dirty="0" smtClean="0">
                <a:solidFill>
                  <a:srgbClr val="FFFFFF"/>
                </a:solidFill>
                <a:latin typeface="Open Sans Light"/>
              </a:rPr>
              <a:t>17</a:t>
            </a:r>
            <a:endParaRPr lang="en-US" sz="2000" b="1" kern="0" dirty="0">
              <a:solidFill>
                <a:srgbClr val="FFFFFF"/>
              </a:solidFill>
              <a:latin typeface="Open Sans Light"/>
            </a:endParaRPr>
          </a:p>
        </p:txBody>
      </p:sp>
      <p:sp>
        <p:nvSpPr>
          <p:cNvPr id="23" name="Oval 14">
            <a:hlinkClick r:id="rId4" action="ppaction://hlinksldjump"/>
          </p:cNvPr>
          <p:cNvSpPr/>
          <p:nvPr/>
        </p:nvSpPr>
        <p:spPr>
          <a:xfrm>
            <a:off x="4651171" y="3734927"/>
            <a:ext cx="845037" cy="717388"/>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18</a:t>
            </a:r>
            <a:endParaRPr lang="en-US" sz="2000" kern="0" dirty="0">
              <a:solidFill>
                <a:srgbClr val="FFFFFF"/>
              </a:solidFill>
              <a:latin typeface="Open Sans Light"/>
            </a:endParaRPr>
          </a:p>
        </p:txBody>
      </p:sp>
      <p:sp>
        <p:nvSpPr>
          <p:cNvPr id="5" name="TextBox 4"/>
          <p:cNvSpPr txBox="1"/>
          <p:nvPr/>
        </p:nvSpPr>
        <p:spPr>
          <a:xfrm>
            <a:off x="215516" y="3327834"/>
            <a:ext cx="4392488" cy="1600438"/>
          </a:xfrm>
          <a:prstGeom prst="rect">
            <a:avLst/>
          </a:prstGeom>
          <a:noFill/>
        </p:spPr>
        <p:txBody>
          <a:bodyPr wrap="square" rtlCol="0">
            <a:spAutoFit/>
          </a:bodyPr>
          <a:lstStyle/>
          <a:p>
            <a:r>
              <a:rPr lang="fr-FR" sz="1400" dirty="0" smtClean="0">
                <a:solidFill>
                  <a:schemeClr val="bg1"/>
                </a:solidFill>
              </a:rPr>
              <a:t>- Une  puissante  économie  c’est  un  pays  puissant!  J’estime  que  de  vrais  patriotes luttent  contre  la  guerre,  pour  la  paix.  Parce  que  la  paix  permt  de  développer  une  économie  stable  du  pays.  Moi,  je  suis  économiste.  Je  le  comprends  bien.  En  général,  le  développement  de  l’économie  dépend  de  nous  tous.</a:t>
            </a:r>
            <a:endParaRPr lang="ru-RU" sz="1400" dirty="0">
              <a:solidFill>
                <a:schemeClr val="bg1"/>
              </a:solidFill>
            </a:endParaRPr>
          </a:p>
        </p:txBody>
      </p:sp>
      <p:sp>
        <p:nvSpPr>
          <p:cNvPr id="6" name="TextBox 5"/>
          <p:cNvSpPr txBox="1"/>
          <p:nvPr/>
        </p:nvSpPr>
        <p:spPr>
          <a:xfrm>
            <a:off x="215752" y="3112390"/>
            <a:ext cx="4424597" cy="1815882"/>
          </a:xfrm>
          <a:prstGeom prst="rect">
            <a:avLst/>
          </a:prstGeom>
          <a:noFill/>
        </p:spPr>
        <p:txBody>
          <a:bodyPr wrap="square" rtlCol="0">
            <a:spAutoFit/>
          </a:bodyPr>
          <a:lstStyle/>
          <a:p>
            <a:r>
              <a:rPr lang="fr-FR" sz="1400" dirty="0" smtClean="0"/>
              <a:t>- </a:t>
            </a:r>
            <a:r>
              <a:rPr lang="fr-FR" sz="1600" dirty="0" smtClean="0"/>
              <a:t>Moi,  après  mes  études  à  l’école,  je  vais  entrer  à  l’Université</a:t>
            </a:r>
            <a:r>
              <a:rPr lang="fr-FR" sz="1600" dirty="0"/>
              <a:t> </a:t>
            </a:r>
            <a:r>
              <a:rPr lang="fr-FR" sz="1600" dirty="0" smtClean="0"/>
              <a:t>de  l’économie.  Mon  but  c’est  que  mon  pays  soit  dans  l’avenir  un  pays  aussi  puissant  que  les  autres  pays.  À  présent,  j’ai  repris  mes  études  en  onzième.  Je  dois  bien  étudier  toutes   les  matières,  surtout  liées  à  l’économie.    </a:t>
            </a:r>
            <a:endParaRPr lang="ru-RU" sz="1600" dirty="0"/>
          </a:p>
        </p:txBody>
      </p:sp>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51620" y="906402"/>
            <a:ext cx="2785182" cy="222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Управляющая кнопка: далее 13">
            <a:hlinkClick r:id="rId7" action="ppaction://hlinksldjump" highlightClick="1"/>
          </p:cNvPr>
          <p:cNvSpPr/>
          <p:nvPr/>
        </p:nvSpPr>
        <p:spPr>
          <a:xfrm>
            <a:off x="4496303" y="4758521"/>
            <a:ext cx="360040" cy="339502"/>
          </a:xfrm>
          <a:prstGeom prst="actionButtonForwardNex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692826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13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13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1"/>
          <p:cNvSpPr/>
          <p:nvPr/>
        </p:nvSpPr>
        <p:spPr>
          <a:xfrm>
            <a:off x="503548" y="375506"/>
            <a:ext cx="902892"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16</a:t>
            </a:r>
            <a:endParaRPr lang="en-US" sz="2000" kern="0" dirty="0">
              <a:solidFill>
                <a:srgbClr val="FFFFFF"/>
              </a:solidFill>
              <a:latin typeface="Open Sans Light"/>
            </a:endParaRPr>
          </a:p>
        </p:txBody>
      </p:sp>
      <p:sp>
        <p:nvSpPr>
          <p:cNvPr id="3" name="Прямоугольник 2"/>
          <p:cNvSpPr/>
          <p:nvPr/>
        </p:nvSpPr>
        <p:spPr>
          <a:xfrm>
            <a:off x="1388432" y="512946"/>
            <a:ext cx="6048672" cy="400110"/>
          </a:xfrm>
          <a:prstGeom prst="rect">
            <a:avLst/>
          </a:prstGeom>
        </p:spPr>
        <p:txBody>
          <a:bodyPr wrap="square">
            <a:spAutoFit/>
          </a:bodyPr>
          <a:lstStyle/>
          <a:p>
            <a:pPr defTabSz="914298">
              <a:spcAft>
                <a:spcPts val="149"/>
              </a:spcAft>
              <a:defRPr/>
            </a:pPr>
            <a:r>
              <a:rPr lang="en-US" sz="2000" b="1" kern="0" spc="-52" dirty="0" err="1">
                <a:solidFill>
                  <a:srgbClr val="57565A"/>
                </a:solidFill>
                <a:latin typeface="Open Sans" panose="020B0606030504020204" pitchFamily="34" charset="0"/>
                <a:ea typeface="Open Sans" panose="020B0606030504020204" pitchFamily="34" charset="0"/>
                <a:cs typeface="Open Sans" panose="020B0606030504020204" pitchFamily="34" charset="0"/>
              </a:rPr>
              <a:t>Complétez</a:t>
            </a:r>
            <a:r>
              <a:rPr lang="en-US" sz="2000" b="1"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2000" b="1"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avec les mots </a:t>
            </a:r>
            <a:r>
              <a:rPr lang="en-US" sz="2000" b="1"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interrogatifs</a:t>
            </a:r>
            <a:r>
              <a:rPr lang="en-US" sz="2000" b="1"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a:t>
            </a:r>
            <a:endParaRPr lang="en-US" sz="20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Прямоугольник 3"/>
          <p:cNvSpPr/>
          <p:nvPr/>
        </p:nvSpPr>
        <p:spPr>
          <a:xfrm>
            <a:off x="514524" y="1186755"/>
            <a:ext cx="6536952" cy="3400931"/>
          </a:xfrm>
          <a:prstGeom prst="rect">
            <a:avLst/>
          </a:prstGeom>
        </p:spPr>
        <p:txBody>
          <a:bodyPr wrap="square">
            <a:spAutoFit/>
          </a:bodyPr>
          <a:lstStyle/>
          <a:p>
            <a:pPr marL="355600" indent="-355600" defTabSz="914298">
              <a:lnSpc>
                <a:spcPct val="150000"/>
              </a:lnSpc>
              <a:spcAft>
                <a:spcPts val="149"/>
              </a:spcAft>
              <a:buAutoNum type="arabicParenR"/>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s’appelle</a:t>
            </a:r>
            <a:r>
              <a:rPr lang="en-US" sz="2000" kern="0" spc="-52" dirty="0">
                <a:latin typeface="Open Sans" panose="020B0606030504020204" pitchFamily="34" charset="0"/>
                <a:ea typeface="Open Sans" panose="020B0606030504020204" pitchFamily="34" charset="0"/>
                <a:cs typeface="Open Sans" panose="020B0606030504020204" pitchFamily="34" charset="0"/>
              </a:rPr>
              <a:t>  le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personnage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endParaRPr lang="en-US" sz="2000" kern="0" spc="-52" dirty="0" smtClean="0">
              <a:latin typeface="Open Sans" panose="020B0606030504020204" pitchFamily="34" charset="0"/>
              <a:ea typeface="Open Sans" panose="020B0606030504020204" pitchFamily="34" charset="0"/>
              <a:cs typeface="Open Sans" panose="020B0606030504020204" pitchFamily="34" charset="0"/>
            </a:endParaRPr>
          </a:p>
          <a:p>
            <a:pPr marL="355600" indent="-355600" defTabSz="914298">
              <a:lnSpc>
                <a:spcPct val="150000"/>
              </a:lnSpc>
              <a:spcAft>
                <a:spcPts val="149"/>
              </a:spcAft>
              <a:buAutoNum type="arabicParenR"/>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Elle  </a:t>
            </a:r>
            <a:r>
              <a:rPr lang="en-US" sz="2000" kern="0" spc="-52" dirty="0">
                <a:latin typeface="Open Sans" panose="020B0606030504020204" pitchFamily="34" charset="0"/>
                <a:ea typeface="Open Sans" panose="020B0606030504020204" pitchFamily="34" charset="0"/>
                <a:cs typeface="Open Sans" panose="020B0606030504020204" pitchFamily="34" charset="0"/>
              </a:rPr>
              <a:t>a  …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âge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endParaRPr lang="en-US" sz="2000" kern="0" spc="-52" dirty="0" smtClean="0">
              <a:latin typeface="Open Sans" panose="020B0606030504020204" pitchFamily="34" charset="0"/>
              <a:ea typeface="Open Sans" panose="020B0606030504020204" pitchFamily="34" charset="0"/>
              <a:cs typeface="Open Sans" panose="020B0606030504020204" pitchFamily="34" charset="0"/>
            </a:endParaRPr>
          </a:p>
          <a:p>
            <a:pPr marL="355600" indent="-355600" defTabSz="914298">
              <a:lnSpc>
                <a:spcPct val="150000"/>
              </a:lnSpc>
              <a:spcAft>
                <a:spcPts val="149"/>
              </a:spcAft>
              <a:buAutoNum type="arabicParenR"/>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est-ce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va</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entrer</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après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ses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études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à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l’école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p>
          <a:p>
            <a:pPr marL="355600" indent="-355600" defTabSz="914298">
              <a:lnSpc>
                <a:spcPct val="150000"/>
              </a:lnSpc>
              <a:spcAft>
                <a:spcPts val="149"/>
              </a:spcAft>
              <a:buAutoNum type="arabicParenR"/>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son but?</a:t>
            </a:r>
          </a:p>
          <a:p>
            <a:pPr marL="355600" indent="-355600" defTabSz="914298">
              <a:lnSpc>
                <a:spcPct val="150000"/>
              </a:lnSpc>
              <a:spcAft>
                <a:spcPts val="149"/>
              </a:spcAft>
              <a:buAutoNum type="arabicParenR"/>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fait à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présent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a:t>
            </a:r>
          </a:p>
          <a:p>
            <a:pPr marL="355600" indent="-355600" defTabSz="914298">
              <a:lnSpc>
                <a:spcPct val="150000"/>
              </a:lnSpc>
              <a:spcAft>
                <a:spcPts val="149"/>
              </a:spcAft>
              <a:buAutoNum type="arabicParenR"/>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matières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est-ce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doit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étudier</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bien</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a:t>
            </a:r>
          </a:p>
          <a:p>
            <a:pPr marL="355600" indent="-355600" defTabSz="914298">
              <a:lnSpc>
                <a:spcPct val="150000"/>
              </a:lnSpc>
              <a:spcAft>
                <a:spcPts val="149"/>
              </a:spcAft>
              <a:buAutoNum type="arabicParenR"/>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Et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toi</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ton but principal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dans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la vie? </a:t>
            </a:r>
            <a:endParaRPr lang="en-US" sz="2000" kern="0" spc="-52"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7668344" y="618347"/>
            <a:ext cx="1107996" cy="369332"/>
          </a:xfrm>
          <a:prstGeom prst="rect">
            <a:avLst/>
          </a:prstGeom>
          <a:noFill/>
        </p:spPr>
        <p:txBody>
          <a:bodyPr wrap="none" rtlCol="0">
            <a:spAutoFit/>
          </a:bodyPr>
          <a:lstStyle/>
          <a:p>
            <a:r>
              <a:rPr lang="fr-FR" b="1" dirty="0" smtClean="0"/>
              <a:t>Solution</a:t>
            </a:r>
            <a:endParaRPr lang="ru-RU" b="1" dirty="0"/>
          </a:p>
        </p:txBody>
      </p:sp>
      <p:sp>
        <p:nvSpPr>
          <p:cNvPr id="6" name="TextBox 5"/>
          <p:cNvSpPr txBox="1"/>
          <p:nvPr/>
        </p:nvSpPr>
        <p:spPr>
          <a:xfrm>
            <a:off x="7051476" y="1332947"/>
            <a:ext cx="1954381" cy="2031325"/>
          </a:xfrm>
          <a:prstGeom prst="rect">
            <a:avLst/>
          </a:prstGeom>
          <a:noFill/>
        </p:spPr>
        <p:txBody>
          <a:bodyPr wrap="none" rtlCol="0">
            <a:spAutoFit/>
          </a:bodyPr>
          <a:lstStyle/>
          <a:p>
            <a:pPr marL="342900" indent="-342900">
              <a:buAutoNum type="arabicPeriod"/>
            </a:pPr>
            <a:r>
              <a:rPr lang="fr-FR" dirty="0" smtClean="0"/>
              <a:t>Comment</a:t>
            </a:r>
          </a:p>
          <a:p>
            <a:pPr marL="342900" indent="-342900">
              <a:buAutoNum type="arabicPeriod"/>
            </a:pPr>
            <a:r>
              <a:rPr lang="fr-FR" dirty="0"/>
              <a:t>q</a:t>
            </a:r>
            <a:r>
              <a:rPr lang="fr-FR" dirty="0" smtClean="0"/>
              <a:t>uel</a:t>
            </a:r>
          </a:p>
          <a:p>
            <a:pPr marL="342900" indent="-342900">
              <a:buAutoNum type="arabicPeriod"/>
            </a:pPr>
            <a:r>
              <a:rPr lang="fr-FR" dirty="0" smtClean="0"/>
              <a:t>Où</a:t>
            </a:r>
          </a:p>
          <a:p>
            <a:pPr marL="342900" indent="-342900">
              <a:buAutoNum type="arabicPeriod"/>
            </a:pPr>
            <a:r>
              <a:rPr lang="fr-FR" dirty="0" smtClean="0"/>
              <a:t>Quel</a:t>
            </a:r>
          </a:p>
          <a:p>
            <a:pPr marL="342900" indent="-342900">
              <a:buAutoNum type="arabicPeriod"/>
            </a:pPr>
            <a:r>
              <a:rPr lang="fr-FR" dirty="0" smtClean="0"/>
              <a:t>Qu’est-ce  qu’</a:t>
            </a:r>
          </a:p>
          <a:p>
            <a:pPr marL="342900" indent="-342900">
              <a:buAutoNum type="arabicPeriod"/>
            </a:pPr>
            <a:r>
              <a:rPr lang="fr-FR" dirty="0" smtClean="0"/>
              <a:t>Quelles </a:t>
            </a:r>
          </a:p>
          <a:p>
            <a:pPr marL="342900" indent="-342900">
              <a:buAutoNum type="arabicPeriod"/>
            </a:pPr>
            <a:r>
              <a:rPr lang="fr-FR" dirty="0"/>
              <a:t>q</a:t>
            </a:r>
            <a:r>
              <a:rPr lang="fr-FR" dirty="0" smtClean="0"/>
              <a:t>uel </a:t>
            </a:r>
            <a:endParaRPr lang="ru-RU" dirty="0"/>
          </a:p>
        </p:txBody>
      </p:sp>
      <p:sp>
        <p:nvSpPr>
          <p:cNvPr id="7" name="Управляющая кнопка: назад 6">
            <a:hlinkClick r:id="rId2" action="ppaction://hlinksldjump" highlightClick="1"/>
          </p:cNvPr>
          <p:cNvSpPr/>
          <p:nvPr/>
        </p:nvSpPr>
        <p:spPr>
          <a:xfrm>
            <a:off x="4319972" y="46515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744413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9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ppt_x"/>
                                              </p:val>
                                            </p:tav>
                                            <p:tav tm="100000">
                                              <p:val>
                                                <p:strVal val="#ppt_x"/>
                                              </p:val>
                                            </p:tav>
                                          </p:tavLst>
                                        </p:anim>
                                        <p:anim calcmode="lin" valueType="num">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3"/>
          <p:cNvSpPr/>
          <p:nvPr/>
        </p:nvSpPr>
        <p:spPr>
          <a:xfrm>
            <a:off x="683568" y="267494"/>
            <a:ext cx="890941" cy="77461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000" b="1" kern="0" dirty="0" smtClean="0">
                <a:solidFill>
                  <a:srgbClr val="FFFFFF"/>
                </a:solidFill>
                <a:latin typeface="Open Sans Light"/>
              </a:rPr>
              <a:t>17</a:t>
            </a:r>
            <a:endParaRPr lang="en-US" sz="2000" b="1" kern="0" dirty="0">
              <a:solidFill>
                <a:srgbClr val="FFFFFF"/>
              </a:solidFill>
              <a:latin typeface="Open Sans Light"/>
            </a:endParaRPr>
          </a:p>
        </p:txBody>
      </p:sp>
      <p:sp>
        <p:nvSpPr>
          <p:cNvPr id="3" name="Прямоугольник 2"/>
          <p:cNvSpPr/>
          <p:nvPr/>
        </p:nvSpPr>
        <p:spPr>
          <a:xfrm>
            <a:off x="1799692" y="375506"/>
            <a:ext cx="4464496" cy="461665"/>
          </a:xfrm>
          <a:prstGeom prst="rect">
            <a:avLst/>
          </a:prstGeom>
        </p:spPr>
        <p:txBody>
          <a:bodyPr wrap="square">
            <a:spAutoFit/>
          </a:bodyPr>
          <a:lstStyle/>
          <a:p>
            <a:pPr defTabSz="914298">
              <a:spcAft>
                <a:spcPts val="149"/>
              </a:spcAft>
              <a:defRPr/>
            </a:pPr>
            <a:r>
              <a:rPr lang="en-US" sz="2400" kern="0" spc="-52" dirty="0" err="1">
                <a:solidFill>
                  <a:srgbClr val="57565A"/>
                </a:solidFill>
                <a:latin typeface="Open Sans" panose="020B0606030504020204" pitchFamily="34" charset="0"/>
              </a:rPr>
              <a:t>Choisissez</a:t>
            </a:r>
            <a:r>
              <a:rPr lang="en-US" sz="2400" kern="0" spc="-52" dirty="0">
                <a:solidFill>
                  <a:srgbClr val="57565A"/>
                </a:solidFill>
                <a:latin typeface="Open Sans" panose="020B0606030504020204" pitchFamily="34" charset="0"/>
              </a:rPr>
              <a:t>  le  mot  </a:t>
            </a:r>
            <a:r>
              <a:rPr lang="en-US" sz="2400" kern="0" spc="-52" dirty="0" err="1">
                <a:solidFill>
                  <a:srgbClr val="57565A"/>
                </a:solidFill>
                <a:latin typeface="Open Sans" panose="020B0606030504020204" pitchFamily="34" charset="0"/>
              </a:rPr>
              <a:t>convenable</a:t>
            </a:r>
            <a:r>
              <a:rPr lang="en-US" sz="2400" kern="0" spc="-52" dirty="0" smtClean="0">
                <a:solidFill>
                  <a:srgbClr val="57565A"/>
                </a:solidFill>
                <a:latin typeface="Open Sans" panose="020B0606030504020204" pitchFamily="34" charset="0"/>
              </a:rPr>
              <a:t>:</a:t>
            </a:r>
            <a:endParaRPr lang="en-US" sz="2400" kern="0" dirty="0">
              <a:solidFill>
                <a:srgbClr val="57565A"/>
              </a:solidFill>
            </a:endParaRPr>
          </a:p>
        </p:txBody>
      </p:sp>
      <p:sp>
        <p:nvSpPr>
          <p:cNvPr id="4" name="Прямоугольник 3"/>
          <p:cNvSpPr/>
          <p:nvPr/>
        </p:nvSpPr>
        <p:spPr>
          <a:xfrm>
            <a:off x="791580" y="1239602"/>
            <a:ext cx="4572000" cy="2580194"/>
          </a:xfrm>
          <a:prstGeom prst="rect">
            <a:avLst/>
          </a:prstGeom>
        </p:spPr>
        <p:txBody>
          <a:bodyPr>
            <a:spAutoFit/>
          </a:bodyPr>
          <a:lstStyle/>
          <a:p>
            <a:pPr marL="342900" indent="-342900" defTabSz="914298">
              <a:spcAft>
                <a:spcPts val="149"/>
              </a:spcAft>
              <a:buAutoNum type="arabicParenR"/>
              <a:defRPr/>
            </a:pPr>
            <a:r>
              <a:rPr lang="en-US" sz="2000" kern="0" spc="-52" dirty="0" smtClean="0">
                <a:solidFill>
                  <a:srgbClr val="57565A"/>
                </a:solidFill>
                <a:latin typeface="Open Sans" panose="020B0606030504020204" pitchFamily="34" charset="0"/>
              </a:rPr>
              <a:t>Je  </a:t>
            </a:r>
            <a:r>
              <a:rPr lang="en-US" sz="2000" kern="0" spc="-52" dirty="0" err="1">
                <a:solidFill>
                  <a:srgbClr val="57565A"/>
                </a:solidFill>
                <a:latin typeface="Open Sans" panose="020B0606030504020204" pitchFamily="34" charset="0"/>
              </a:rPr>
              <a:t>veux</a:t>
            </a:r>
            <a:r>
              <a:rPr lang="en-US" sz="2000" kern="0" spc="-52" dirty="0">
                <a:solidFill>
                  <a:srgbClr val="57565A"/>
                </a:solidFill>
                <a:latin typeface="Open Sans" panose="020B0606030504020204" pitchFamily="34" charset="0"/>
              </a:rPr>
              <a:t>  </a:t>
            </a:r>
            <a:r>
              <a:rPr lang="en-US" sz="2000" kern="0" spc="-52" dirty="0" err="1">
                <a:solidFill>
                  <a:srgbClr val="57565A"/>
                </a:solidFill>
                <a:latin typeface="Open Sans" panose="020B0606030504020204" pitchFamily="34" charset="0"/>
              </a:rPr>
              <a:t>devenir</a:t>
            </a:r>
            <a:r>
              <a:rPr lang="en-US" sz="2000" kern="0" spc="-52" dirty="0">
                <a:solidFill>
                  <a:srgbClr val="57565A"/>
                </a:solidFill>
                <a:latin typeface="Open Sans" panose="020B0606030504020204" pitchFamily="34" charset="0"/>
              </a:rPr>
              <a:t>  …  .  </a:t>
            </a:r>
            <a:r>
              <a:rPr lang="en-US" sz="2000" kern="0" spc="-52" dirty="0" smtClean="0">
                <a:solidFill>
                  <a:srgbClr val="57565A"/>
                </a:solidFill>
                <a:latin typeface="Open Sans" panose="020B0606030504020204" pitchFamily="34" charset="0"/>
              </a:rPr>
              <a:t>       -  Je  </a:t>
            </a:r>
            <a:r>
              <a:rPr lang="en-US" sz="2000" kern="0" spc="-52" dirty="0" err="1" smtClean="0">
                <a:solidFill>
                  <a:srgbClr val="57565A"/>
                </a:solidFill>
                <a:latin typeface="Open Sans" panose="020B0606030504020204" pitchFamily="34" charset="0"/>
              </a:rPr>
              <a:t>veux</a:t>
            </a:r>
            <a:r>
              <a:rPr lang="en-US" sz="2000" kern="0" spc="-52" dirty="0" smtClean="0">
                <a:solidFill>
                  <a:srgbClr val="57565A"/>
                </a:solidFill>
                <a:latin typeface="Open Sans" panose="020B0606030504020204" pitchFamily="34" charset="0"/>
              </a:rPr>
              <a:t>  </a:t>
            </a:r>
            <a:r>
              <a:rPr lang="en-US" sz="2000" kern="0" spc="-52" dirty="0" err="1" smtClean="0">
                <a:solidFill>
                  <a:srgbClr val="57565A"/>
                </a:solidFill>
                <a:latin typeface="Open Sans" panose="020B0606030504020204" pitchFamily="34" charset="0"/>
              </a:rPr>
              <a:t>devenir</a:t>
            </a:r>
            <a:r>
              <a:rPr lang="en-US" sz="2000" kern="0" spc="-52" dirty="0" smtClean="0">
                <a:solidFill>
                  <a:srgbClr val="57565A"/>
                </a:solidFill>
                <a:latin typeface="Open Sans" panose="020B0606030504020204" pitchFamily="34" charset="0"/>
              </a:rPr>
              <a:t>  </a:t>
            </a:r>
            <a:r>
              <a:rPr lang="en-US" sz="2000" kern="0" spc="-52" dirty="0" err="1" smtClean="0">
                <a:solidFill>
                  <a:srgbClr val="57565A"/>
                </a:solidFill>
                <a:latin typeface="Open Sans" panose="020B0606030504020204" pitchFamily="34" charset="0"/>
              </a:rPr>
              <a:t>l’économiste</a:t>
            </a:r>
            <a:r>
              <a:rPr lang="en-US" sz="2000" kern="0" spc="-52" dirty="0" smtClean="0">
                <a:solidFill>
                  <a:srgbClr val="57565A"/>
                </a:solidFill>
                <a:latin typeface="Open Sans" panose="020B0606030504020204" pitchFamily="34" charset="0"/>
              </a:rPr>
              <a:t>.</a:t>
            </a:r>
          </a:p>
          <a:p>
            <a:pPr marL="342900" indent="-342900" defTabSz="914298">
              <a:spcAft>
                <a:spcPts val="149"/>
              </a:spcAft>
              <a:buAutoNum type="arabicParenR"/>
              <a:defRPr/>
            </a:pPr>
            <a:r>
              <a:rPr lang="en-US" sz="2000" kern="0" spc="-52" dirty="0" err="1" smtClean="0">
                <a:solidFill>
                  <a:srgbClr val="57565A"/>
                </a:solidFill>
                <a:latin typeface="Open Sans" panose="020B0606030504020204" pitchFamily="34" charset="0"/>
              </a:rPr>
              <a:t>C’est</a:t>
            </a:r>
            <a:r>
              <a:rPr lang="en-US" sz="2000" kern="0" spc="-52" dirty="0" smtClean="0">
                <a:solidFill>
                  <a:srgbClr val="57565A"/>
                </a:solidFill>
                <a:latin typeface="Open Sans" panose="020B0606030504020204" pitchFamily="34" charset="0"/>
              </a:rPr>
              <a:t>  </a:t>
            </a:r>
            <a:r>
              <a:rPr lang="en-US" sz="2000" kern="0" spc="-52" dirty="0" err="1">
                <a:solidFill>
                  <a:srgbClr val="57565A"/>
                </a:solidFill>
                <a:latin typeface="Open Sans" panose="020B0606030504020204" pitchFamily="34" charset="0"/>
              </a:rPr>
              <a:t>pourquoi</a:t>
            </a:r>
            <a:r>
              <a:rPr lang="en-US" sz="2000" kern="0" spc="-52" dirty="0">
                <a:solidFill>
                  <a:srgbClr val="57565A"/>
                </a:solidFill>
                <a:latin typeface="Open Sans" panose="020B0606030504020204" pitchFamily="34" charset="0"/>
              </a:rPr>
              <a:t>  je  </a:t>
            </a:r>
            <a:r>
              <a:rPr lang="en-US" sz="2000" kern="0" spc="-52" dirty="0" err="1">
                <a:solidFill>
                  <a:srgbClr val="57565A"/>
                </a:solidFill>
                <a:latin typeface="Open Sans" panose="020B0606030504020204" pitchFamily="34" charset="0"/>
              </a:rPr>
              <a:t>vais</a:t>
            </a:r>
            <a:r>
              <a:rPr lang="en-US" sz="2000" kern="0" spc="-52" dirty="0">
                <a:solidFill>
                  <a:srgbClr val="57565A"/>
                </a:solidFill>
                <a:latin typeface="Open Sans" panose="020B0606030504020204" pitchFamily="34" charset="0"/>
              </a:rPr>
              <a:t>  </a:t>
            </a:r>
            <a:r>
              <a:rPr lang="en-US" sz="2000" kern="0" spc="-52" dirty="0" err="1">
                <a:solidFill>
                  <a:srgbClr val="57565A"/>
                </a:solidFill>
                <a:latin typeface="Open Sans" panose="020B0606030504020204" pitchFamily="34" charset="0"/>
              </a:rPr>
              <a:t>entrer</a:t>
            </a:r>
            <a:r>
              <a:rPr lang="en-US" sz="2000" kern="0" spc="-52" dirty="0">
                <a:solidFill>
                  <a:srgbClr val="57565A"/>
                </a:solidFill>
                <a:latin typeface="Open Sans" panose="020B0606030504020204" pitchFamily="34" charset="0"/>
              </a:rPr>
              <a:t>  à  …   </a:t>
            </a:r>
            <a:r>
              <a:rPr lang="en-US" sz="2000" kern="0" spc="-52" dirty="0" smtClean="0">
                <a:solidFill>
                  <a:srgbClr val="57565A"/>
                </a:solidFill>
                <a:latin typeface="Open Sans" panose="020B0606030504020204" pitchFamily="34" charset="0"/>
              </a:rPr>
              <a:t>.   -  </a:t>
            </a:r>
            <a:r>
              <a:rPr lang="en-US" sz="2000" kern="0" spc="-52" dirty="0" err="1" smtClean="0">
                <a:solidFill>
                  <a:srgbClr val="57565A"/>
                </a:solidFill>
                <a:latin typeface="Open Sans" panose="020B0606030504020204" pitchFamily="34" charset="0"/>
              </a:rPr>
              <a:t>C’est</a:t>
            </a:r>
            <a:r>
              <a:rPr lang="en-US" sz="2000" kern="0" spc="-52" dirty="0" smtClean="0">
                <a:solidFill>
                  <a:srgbClr val="57565A"/>
                </a:solidFill>
                <a:latin typeface="Open Sans" panose="020B0606030504020204" pitchFamily="34" charset="0"/>
              </a:rPr>
              <a:t>  </a:t>
            </a:r>
            <a:r>
              <a:rPr lang="en-US" sz="2000" kern="0" spc="-52" dirty="0" err="1" smtClean="0">
                <a:solidFill>
                  <a:srgbClr val="57565A"/>
                </a:solidFill>
                <a:latin typeface="Open Sans" panose="020B0606030504020204" pitchFamily="34" charset="0"/>
              </a:rPr>
              <a:t>pourquoi</a:t>
            </a:r>
            <a:r>
              <a:rPr lang="en-US" sz="2000" kern="0" spc="-52" dirty="0" smtClean="0">
                <a:solidFill>
                  <a:srgbClr val="57565A"/>
                </a:solidFill>
                <a:latin typeface="Open Sans" panose="020B0606030504020204" pitchFamily="34" charset="0"/>
              </a:rPr>
              <a:t>  je  </a:t>
            </a:r>
            <a:r>
              <a:rPr lang="en-US" sz="2000" kern="0" spc="-52" dirty="0" err="1" smtClean="0">
                <a:solidFill>
                  <a:srgbClr val="57565A"/>
                </a:solidFill>
                <a:latin typeface="Open Sans" panose="020B0606030504020204" pitchFamily="34" charset="0"/>
              </a:rPr>
              <a:t>vais</a:t>
            </a:r>
            <a:r>
              <a:rPr lang="en-US" sz="2000" kern="0" spc="-52" dirty="0" smtClean="0">
                <a:solidFill>
                  <a:srgbClr val="57565A"/>
                </a:solidFill>
                <a:latin typeface="Open Sans" panose="020B0606030504020204" pitchFamily="34" charset="0"/>
              </a:rPr>
              <a:t>  </a:t>
            </a:r>
            <a:r>
              <a:rPr lang="en-US" sz="2000" kern="0" spc="-52" dirty="0" err="1" smtClean="0">
                <a:solidFill>
                  <a:srgbClr val="57565A"/>
                </a:solidFill>
                <a:latin typeface="Open Sans" panose="020B0606030504020204" pitchFamily="34" charset="0"/>
              </a:rPr>
              <a:t>entrer</a:t>
            </a:r>
            <a:r>
              <a:rPr lang="en-US" sz="2000" kern="0" spc="-52" dirty="0" smtClean="0">
                <a:solidFill>
                  <a:srgbClr val="57565A"/>
                </a:solidFill>
                <a:latin typeface="Open Sans" panose="020B0606030504020204" pitchFamily="34" charset="0"/>
              </a:rPr>
              <a:t>  à  </a:t>
            </a:r>
            <a:r>
              <a:rPr lang="en-US" sz="2000" kern="0" spc="-52" dirty="0" err="1" smtClean="0">
                <a:solidFill>
                  <a:srgbClr val="57565A"/>
                </a:solidFill>
                <a:latin typeface="Open Sans" panose="020B0606030504020204" pitchFamily="34" charset="0"/>
              </a:rPr>
              <a:t>l’Université</a:t>
            </a:r>
            <a:r>
              <a:rPr lang="en-US" sz="2000" kern="0" spc="-52" dirty="0" smtClean="0">
                <a:solidFill>
                  <a:srgbClr val="57565A"/>
                </a:solidFill>
                <a:latin typeface="Open Sans" panose="020B0606030504020204" pitchFamily="34" charset="0"/>
              </a:rPr>
              <a:t>  de  </a:t>
            </a:r>
            <a:r>
              <a:rPr lang="en-US" sz="2000" kern="0" spc="-52" dirty="0" err="1" smtClean="0">
                <a:solidFill>
                  <a:srgbClr val="57565A"/>
                </a:solidFill>
                <a:latin typeface="Open Sans" panose="020B0606030504020204" pitchFamily="34" charset="0"/>
              </a:rPr>
              <a:t>l’économie</a:t>
            </a:r>
            <a:r>
              <a:rPr lang="en-US" sz="2000" kern="0" spc="-52" dirty="0" smtClean="0">
                <a:solidFill>
                  <a:srgbClr val="57565A"/>
                </a:solidFill>
                <a:latin typeface="Open Sans" panose="020B0606030504020204" pitchFamily="34" charset="0"/>
              </a:rPr>
              <a:t>.   </a:t>
            </a:r>
          </a:p>
          <a:p>
            <a:pPr marL="342900" indent="-342900" defTabSz="914298">
              <a:spcAft>
                <a:spcPts val="149"/>
              </a:spcAft>
              <a:buAutoNum type="arabicParenR"/>
              <a:defRPr/>
            </a:pPr>
            <a:r>
              <a:rPr lang="en-US" sz="2000" kern="0" spc="-52" dirty="0" smtClean="0">
                <a:solidFill>
                  <a:srgbClr val="57565A"/>
                </a:solidFill>
                <a:latin typeface="Open Sans" panose="020B0606030504020204" pitchFamily="34" charset="0"/>
              </a:rPr>
              <a:t>Je  </a:t>
            </a:r>
            <a:r>
              <a:rPr lang="en-US" sz="2000" kern="0" spc="-52" dirty="0" err="1">
                <a:solidFill>
                  <a:srgbClr val="57565A"/>
                </a:solidFill>
                <a:latin typeface="Open Sans" panose="020B0606030504020204" pitchFamily="34" charset="0"/>
              </a:rPr>
              <a:t>dois</a:t>
            </a:r>
            <a:r>
              <a:rPr lang="en-US" sz="2000" kern="0" spc="-52" dirty="0">
                <a:solidFill>
                  <a:srgbClr val="57565A"/>
                </a:solidFill>
                <a:latin typeface="Open Sans" panose="020B0606030504020204" pitchFamily="34" charset="0"/>
              </a:rPr>
              <a:t>  </a:t>
            </a:r>
            <a:r>
              <a:rPr lang="en-US" sz="2000" kern="0" spc="-52" dirty="0" err="1">
                <a:solidFill>
                  <a:srgbClr val="57565A"/>
                </a:solidFill>
                <a:latin typeface="Open Sans" panose="020B0606030504020204" pitchFamily="34" charset="0"/>
              </a:rPr>
              <a:t>étudier</a:t>
            </a:r>
            <a:r>
              <a:rPr lang="en-US" sz="2000" kern="0" spc="-52" dirty="0">
                <a:solidFill>
                  <a:srgbClr val="57565A"/>
                </a:solidFill>
                <a:latin typeface="Open Sans" panose="020B0606030504020204" pitchFamily="34" charset="0"/>
              </a:rPr>
              <a:t>  les  </a:t>
            </a:r>
            <a:r>
              <a:rPr lang="en-US" sz="2000" kern="0" spc="-52" dirty="0" err="1">
                <a:solidFill>
                  <a:srgbClr val="57565A"/>
                </a:solidFill>
                <a:latin typeface="Open Sans" panose="020B0606030504020204" pitchFamily="34" charset="0"/>
              </a:rPr>
              <a:t>matières</a:t>
            </a:r>
            <a:r>
              <a:rPr lang="en-US" sz="2000" kern="0" spc="-52" dirty="0">
                <a:solidFill>
                  <a:srgbClr val="57565A"/>
                </a:solidFill>
                <a:latin typeface="Open Sans" panose="020B0606030504020204" pitchFamily="34" charset="0"/>
              </a:rPr>
              <a:t>  </a:t>
            </a:r>
            <a:r>
              <a:rPr lang="en-US" sz="2000" kern="0" spc="-52" dirty="0" err="1">
                <a:solidFill>
                  <a:srgbClr val="57565A"/>
                </a:solidFill>
                <a:latin typeface="Open Sans" panose="020B0606030504020204" pitchFamily="34" charset="0"/>
              </a:rPr>
              <a:t>liées</a:t>
            </a:r>
            <a:r>
              <a:rPr lang="en-US" sz="2000" kern="0" spc="-52" dirty="0">
                <a:solidFill>
                  <a:srgbClr val="57565A"/>
                </a:solidFill>
                <a:latin typeface="Open Sans" panose="020B0606030504020204" pitchFamily="34" charset="0"/>
              </a:rPr>
              <a:t>  à  …  .   </a:t>
            </a:r>
            <a:r>
              <a:rPr lang="en-US" sz="2000" kern="0" spc="-52" dirty="0" smtClean="0">
                <a:solidFill>
                  <a:srgbClr val="57565A"/>
                </a:solidFill>
                <a:latin typeface="Open Sans" panose="020B0606030504020204" pitchFamily="34" charset="0"/>
              </a:rPr>
              <a:t>-  Je  </a:t>
            </a:r>
            <a:r>
              <a:rPr lang="en-US" sz="2000" kern="0" spc="-52" dirty="0" err="1" smtClean="0">
                <a:solidFill>
                  <a:srgbClr val="57565A"/>
                </a:solidFill>
                <a:latin typeface="Open Sans" panose="020B0606030504020204" pitchFamily="34" charset="0"/>
              </a:rPr>
              <a:t>dois</a:t>
            </a:r>
            <a:r>
              <a:rPr lang="en-US" sz="2000" kern="0" spc="-52" dirty="0" smtClean="0">
                <a:solidFill>
                  <a:srgbClr val="57565A"/>
                </a:solidFill>
                <a:latin typeface="Open Sans" panose="020B0606030504020204" pitchFamily="34" charset="0"/>
              </a:rPr>
              <a:t>  </a:t>
            </a:r>
            <a:r>
              <a:rPr lang="en-US" sz="2000" kern="0" spc="-52" dirty="0" err="1" smtClean="0">
                <a:solidFill>
                  <a:srgbClr val="57565A"/>
                </a:solidFill>
                <a:latin typeface="Open Sans" panose="020B0606030504020204" pitchFamily="34" charset="0"/>
              </a:rPr>
              <a:t>étudier</a:t>
            </a:r>
            <a:r>
              <a:rPr lang="en-US" sz="2000" kern="0" spc="-52" dirty="0" smtClean="0">
                <a:solidFill>
                  <a:srgbClr val="57565A"/>
                </a:solidFill>
                <a:latin typeface="Open Sans" panose="020B0606030504020204" pitchFamily="34" charset="0"/>
              </a:rPr>
              <a:t>    les  </a:t>
            </a:r>
            <a:r>
              <a:rPr lang="en-US" sz="2000" kern="0" spc="-52" dirty="0" err="1" smtClean="0">
                <a:solidFill>
                  <a:srgbClr val="57565A"/>
                </a:solidFill>
                <a:latin typeface="Open Sans" panose="020B0606030504020204" pitchFamily="34" charset="0"/>
              </a:rPr>
              <a:t>matières</a:t>
            </a:r>
            <a:r>
              <a:rPr lang="en-US" sz="2000" kern="0" spc="-52" dirty="0" smtClean="0">
                <a:solidFill>
                  <a:srgbClr val="57565A"/>
                </a:solidFill>
                <a:latin typeface="Open Sans" panose="020B0606030504020204" pitchFamily="34" charset="0"/>
              </a:rPr>
              <a:t>,  </a:t>
            </a:r>
            <a:r>
              <a:rPr lang="en-US" sz="2000" kern="0" spc="-52" dirty="0" err="1" smtClean="0">
                <a:solidFill>
                  <a:srgbClr val="57565A"/>
                </a:solidFill>
                <a:latin typeface="Open Sans" panose="020B0606030504020204" pitchFamily="34" charset="0"/>
              </a:rPr>
              <a:t>surtout</a:t>
            </a:r>
            <a:r>
              <a:rPr lang="en-US" sz="2000" kern="0" spc="-52" dirty="0" smtClean="0">
                <a:solidFill>
                  <a:srgbClr val="57565A"/>
                </a:solidFill>
                <a:latin typeface="Open Sans" panose="020B0606030504020204" pitchFamily="34" charset="0"/>
              </a:rPr>
              <a:t>  </a:t>
            </a:r>
            <a:r>
              <a:rPr lang="en-US" sz="2000" kern="0" spc="-52" dirty="0" err="1" smtClean="0">
                <a:solidFill>
                  <a:srgbClr val="57565A"/>
                </a:solidFill>
                <a:latin typeface="Open Sans" panose="020B0606030504020204" pitchFamily="34" charset="0"/>
              </a:rPr>
              <a:t>liées</a:t>
            </a:r>
            <a:r>
              <a:rPr lang="en-US" sz="2000" kern="0" spc="-52" dirty="0" smtClean="0">
                <a:solidFill>
                  <a:srgbClr val="57565A"/>
                </a:solidFill>
                <a:latin typeface="Open Sans" panose="020B0606030504020204" pitchFamily="34" charset="0"/>
              </a:rPr>
              <a:t>  à  </a:t>
            </a:r>
            <a:r>
              <a:rPr lang="en-US" sz="2000" kern="0" spc="-52" dirty="0" err="1" smtClean="0">
                <a:solidFill>
                  <a:srgbClr val="57565A"/>
                </a:solidFill>
                <a:latin typeface="Open Sans" panose="020B0606030504020204" pitchFamily="34" charset="0"/>
              </a:rPr>
              <a:t>l’économie</a:t>
            </a:r>
            <a:r>
              <a:rPr lang="en-US" sz="2000" kern="0" spc="-52" dirty="0" smtClean="0">
                <a:solidFill>
                  <a:srgbClr val="57565A"/>
                </a:solidFill>
                <a:latin typeface="Open Sans" panose="020B0606030504020204" pitchFamily="34" charset="0"/>
              </a:rPr>
              <a:t>.  </a:t>
            </a:r>
            <a:endParaRPr lang="en-US" sz="2000" kern="0" dirty="0">
              <a:solidFill>
                <a:srgbClr val="57565A"/>
              </a:solidFill>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78796" t="50000"/>
          <a:stretch/>
        </p:blipFill>
        <p:spPr>
          <a:xfrm>
            <a:off x="6375400" y="0"/>
            <a:ext cx="2621644" cy="5143500"/>
          </a:xfrm>
          <a:prstGeom prst="rect">
            <a:avLst/>
          </a:prstGeom>
        </p:spPr>
      </p:pic>
      <p:sp>
        <p:nvSpPr>
          <p:cNvPr id="6" name="Управляющая кнопка: назад 5">
            <a:hlinkClick r:id="rId3" action="ppaction://hlinksldjump" highlightClick="1"/>
          </p:cNvPr>
          <p:cNvSpPr/>
          <p:nvPr/>
        </p:nvSpPr>
        <p:spPr>
          <a:xfrm>
            <a:off x="4231072" y="46261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435344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4"/>
          <p:cNvSpPr/>
          <p:nvPr/>
        </p:nvSpPr>
        <p:spPr>
          <a:xfrm>
            <a:off x="611560" y="339502"/>
            <a:ext cx="884897" cy="717388"/>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18</a:t>
            </a:r>
            <a:endParaRPr lang="en-US" sz="2000" kern="0" dirty="0">
              <a:solidFill>
                <a:srgbClr val="FFFFFF"/>
              </a:solidFill>
              <a:latin typeface="Open Sans Light"/>
            </a:endParaRPr>
          </a:p>
        </p:txBody>
      </p:sp>
      <p:sp>
        <p:nvSpPr>
          <p:cNvPr id="3" name="TextBox 2"/>
          <p:cNvSpPr txBox="1"/>
          <p:nvPr/>
        </p:nvSpPr>
        <p:spPr>
          <a:xfrm>
            <a:off x="1583668" y="380286"/>
            <a:ext cx="1351652" cy="369332"/>
          </a:xfrm>
          <a:prstGeom prst="rect">
            <a:avLst/>
          </a:prstGeom>
          <a:noFill/>
        </p:spPr>
        <p:txBody>
          <a:bodyPr wrap="none" rtlCol="0">
            <a:spAutoFit/>
          </a:bodyPr>
          <a:lstStyle/>
          <a:p>
            <a:r>
              <a:rPr lang="fr-FR" b="1" dirty="0" smtClean="0"/>
              <a:t>Répondez</a:t>
            </a:r>
            <a:r>
              <a:rPr lang="fr-FR" dirty="0" smtClean="0"/>
              <a:t>:</a:t>
            </a:r>
            <a:endParaRPr lang="ru-RU" dirty="0"/>
          </a:p>
        </p:txBody>
      </p:sp>
      <p:sp>
        <p:nvSpPr>
          <p:cNvPr id="4" name="Прямоугольник 3"/>
          <p:cNvSpPr/>
          <p:nvPr/>
        </p:nvSpPr>
        <p:spPr>
          <a:xfrm>
            <a:off x="649320" y="1203598"/>
            <a:ext cx="4572000" cy="2333972"/>
          </a:xfrm>
          <a:prstGeom prst="rect">
            <a:avLst/>
          </a:prstGeom>
        </p:spPr>
        <p:txBody>
          <a:bodyPr>
            <a:spAutoFit/>
          </a:bodyPr>
          <a:lstStyle/>
          <a:p>
            <a:pPr defTabSz="914298">
              <a:spcAft>
                <a:spcPts val="149"/>
              </a:spcAft>
              <a:defRPr/>
            </a:pPr>
            <a:r>
              <a:rPr lang="fr-FR" kern="0" dirty="0" smtClean="0">
                <a:solidFill>
                  <a:srgbClr val="57565A"/>
                </a:solidFill>
              </a:rPr>
              <a:t>1) De  </a:t>
            </a:r>
            <a:r>
              <a:rPr lang="fr-FR" kern="0" dirty="0">
                <a:solidFill>
                  <a:srgbClr val="57565A"/>
                </a:solidFill>
              </a:rPr>
              <a:t>quel  pays  parle  le  personnage?  </a:t>
            </a:r>
            <a:r>
              <a:rPr lang="fr-FR" kern="0" dirty="0" smtClean="0">
                <a:solidFill>
                  <a:srgbClr val="57565A"/>
                </a:solidFill>
              </a:rPr>
              <a:t>  -  Elle  parle  de  notre  pays.</a:t>
            </a:r>
          </a:p>
          <a:p>
            <a:pPr defTabSz="914298">
              <a:spcAft>
                <a:spcPts val="149"/>
              </a:spcAft>
              <a:defRPr/>
            </a:pPr>
            <a:r>
              <a:rPr lang="fr-FR" kern="0" dirty="0" smtClean="0">
                <a:solidFill>
                  <a:srgbClr val="57565A"/>
                </a:solidFill>
              </a:rPr>
              <a:t>2) C’est  </a:t>
            </a:r>
            <a:r>
              <a:rPr lang="fr-FR" kern="0" dirty="0">
                <a:solidFill>
                  <a:srgbClr val="57565A"/>
                </a:solidFill>
              </a:rPr>
              <a:t>le  même  pays  que  le  tien?  </a:t>
            </a:r>
            <a:r>
              <a:rPr lang="fr-FR" kern="0" dirty="0" smtClean="0">
                <a:solidFill>
                  <a:srgbClr val="57565A"/>
                </a:solidFill>
              </a:rPr>
              <a:t>-  Oui,  c’est  le  même  pays  que  le  mien.</a:t>
            </a:r>
          </a:p>
          <a:p>
            <a:pPr defTabSz="914298">
              <a:spcAft>
                <a:spcPts val="149"/>
              </a:spcAft>
              <a:defRPr/>
            </a:pPr>
            <a:r>
              <a:rPr lang="fr-FR" kern="0" dirty="0" smtClean="0">
                <a:solidFill>
                  <a:srgbClr val="57565A"/>
                </a:solidFill>
              </a:rPr>
              <a:t>3) Qu’est-ce  </a:t>
            </a:r>
            <a:r>
              <a:rPr lang="fr-FR" kern="0" dirty="0">
                <a:solidFill>
                  <a:srgbClr val="57565A"/>
                </a:solidFill>
              </a:rPr>
              <a:t>que  tu  dois  faire  pour  que  ton  pays  soit  riche  que  les  autres  pays</a:t>
            </a:r>
            <a:r>
              <a:rPr lang="fr-FR" kern="0" dirty="0" smtClean="0">
                <a:solidFill>
                  <a:srgbClr val="57565A"/>
                </a:solidFill>
              </a:rPr>
              <a:t>?  -  Pour  que  mon  pays  soit  puissant  je  dois  étudier  bien.</a:t>
            </a:r>
            <a:endParaRPr lang="en-US" kern="0" spc="-52" dirty="0">
              <a:solidFill>
                <a:srgbClr val="57565A"/>
              </a:solidFill>
              <a:latin typeface="Open Sans" panose="020B0606030504020204" pitchFamily="34" charset="0"/>
            </a:endParaRPr>
          </a:p>
        </p:txBody>
      </p:sp>
      <p:pic>
        <p:nvPicPr>
          <p:cNvPr id="6" name="Рисунок 5"/>
          <p:cNvPicPr>
            <a:picLocks noChangeAspect="1"/>
          </p:cNvPicPr>
          <p:nvPr/>
        </p:nvPicPr>
        <p:blipFill rotWithShape="1">
          <a:blip r:embed="rId2">
            <a:extLst>
              <a:ext uri="{BEBA8EAE-BF5A-486C-A8C5-ECC9F3942E4B}">
                <a14:imgProps xmlns:a14="http://schemas.microsoft.com/office/drawing/2010/main">
                  <a14:imgLayer r:embed="rId3">
                    <a14:imgEffect>
                      <a14:backgroundRemoval t="215" b="100000" l="48409" r="95000"/>
                    </a14:imgEffect>
                  </a14:imgLayer>
                </a14:imgProps>
              </a:ext>
              <a:ext uri="{28A0092B-C50C-407E-A947-70E740481C1C}">
                <a14:useLocalDpi xmlns:a14="http://schemas.microsoft.com/office/drawing/2010/main" val="0"/>
              </a:ext>
            </a:extLst>
          </a:blip>
          <a:srcRect l="50000" r="10566"/>
          <a:stretch/>
        </p:blipFill>
        <p:spPr>
          <a:xfrm>
            <a:off x="6804248" y="0"/>
            <a:ext cx="1915138" cy="5143500"/>
          </a:xfrm>
          <a:prstGeom prst="rect">
            <a:avLst/>
          </a:prstGeom>
        </p:spPr>
      </p:pic>
      <p:sp>
        <p:nvSpPr>
          <p:cNvPr id="7" name="Управляющая кнопка: назад 6">
            <a:hlinkClick r:id="rId4" action="ppaction://hlinksldjump" highlightClick="1"/>
          </p:cNvPr>
          <p:cNvSpPr/>
          <p:nvPr/>
        </p:nvSpPr>
        <p:spPr>
          <a:xfrm>
            <a:off x="4319972" y="4667696"/>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350952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1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 fill="hold"/>
                                            <p:tgtEl>
                                              <p:spTgt spid="2"/>
                                            </p:tgtEl>
                                            <p:attrNameLst>
                                              <p:attrName>ppt_x</p:attrName>
                                            </p:attrNameLst>
                                          </p:cBhvr>
                                          <p:tavLst>
                                            <p:tav tm="0">
                                              <p:val>
                                                <p:strVal val="#ppt_x"/>
                                              </p:val>
                                            </p:tav>
                                            <p:tav tm="100000">
                                              <p:val>
                                                <p:strVal val="#ppt_x"/>
                                              </p:val>
                                            </p:tav>
                                          </p:tavLst>
                                        </p:anim>
                                        <p:anim calcmode="lin" valueType="num">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852" y="229056"/>
            <a:ext cx="8922301" cy="411148"/>
          </a:xfrm>
          <a:prstGeom prst="rect">
            <a:avLst/>
          </a:prstGeom>
        </p:spPr>
        <p:txBody>
          <a:bodyPr vert="horz" wrap="square" lIns="0" tIns="26172" rIns="0" bIns="0" rtlCol="0" anchor="ctr">
            <a:spAutoFit/>
          </a:bodyPr>
          <a:lstStyle/>
          <a:p>
            <a:pPr marL="20131" algn="l">
              <a:lnSpc>
                <a:spcPct val="100000"/>
              </a:lnSpc>
              <a:spcBef>
                <a:spcPts val="206"/>
              </a:spcBef>
            </a:pPr>
            <a:r>
              <a:rPr lang="fr-FR" sz="2500" dirty="0" smtClean="0"/>
              <a:t>Travail  et  économie  font  riche  un  domestique  </a:t>
            </a:r>
            <a:endParaRPr sz="2500" dirty="0"/>
          </a:p>
        </p:txBody>
      </p:sp>
      <p:sp>
        <p:nvSpPr>
          <p:cNvPr id="16" name="TextBox 15"/>
          <p:cNvSpPr txBox="1"/>
          <p:nvPr/>
        </p:nvSpPr>
        <p:spPr>
          <a:xfrm>
            <a:off x="5512013" y="931753"/>
            <a:ext cx="3501740" cy="1377686"/>
          </a:xfrm>
          <a:prstGeom prst="rect">
            <a:avLst/>
          </a:prstGeom>
          <a:noFill/>
        </p:spPr>
        <p:txBody>
          <a:bodyPr wrap="square" lIns="145161" tIns="72581" rIns="145161" bIns="72581" rtlCol="0">
            <a:spAutoFit/>
          </a:bodyPr>
          <a:lstStyle/>
          <a:p>
            <a:pPr defTabSz="914298">
              <a:spcAft>
                <a:spcPts val="149"/>
              </a:spcAft>
              <a:defRPr/>
            </a:pP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Comment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comprenez-vous</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le  mot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économe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Et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vous</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est-ce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vous</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êtes</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économe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Pourquoi</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Lucie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dit</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d’être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économe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c’est</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bien</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pour  </a:t>
            </a:r>
            <a:r>
              <a:rPr lang="en-US" sz="16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l’économie</a:t>
            </a:r>
            <a:r>
              <a:rPr lang="en-US" sz="16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du  pays?</a:t>
            </a:r>
            <a:endParaRPr lang="en-US" sz="16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512013" y="2426040"/>
            <a:ext cx="3530477" cy="639022"/>
          </a:xfrm>
          <a:prstGeom prst="rect">
            <a:avLst/>
          </a:prstGeom>
          <a:noFill/>
        </p:spPr>
        <p:txBody>
          <a:bodyPr wrap="square" lIns="145161" tIns="72581" rIns="145161" bIns="72581" rtlCol="0">
            <a:spAutoFit/>
          </a:bodyPr>
          <a:lstStyle/>
          <a:p>
            <a:pPr defTabSz="914298">
              <a:spcAft>
                <a:spcPts val="149"/>
              </a:spcAft>
              <a:defRPr/>
            </a:pPr>
            <a:r>
              <a:rPr lang="en-US" sz="1600" kern="0" spc="-52" dirty="0" err="1" smtClean="0">
                <a:solidFill>
                  <a:srgbClr val="57565A"/>
                </a:solidFill>
                <a:latin typeface="Open Sans" panose="020B0606030504020204" pitchFamily="34" charset="0"/>
              </a:rPr>
              <a:t>Chassez</a:t>
            </a:r>
            <a:r>
              <a:rPr lang="en-US" sz="1600" kern="0" spc="-52" dirty="0" smtClean="0">
                <a:solidFill>
                  <a:srgbClr val="57565A"/>
                </a:solidFill>
                <a:latin typeface="Open Sans" panose="020B0606030504020204" pitchFamily="34" charset="0"/>
              </a:rPr>
              <a:t>  </a:t>
            </a:r>
            <a:r>
              <a:rPr lang="en-US" sz="1600" kern="0" spc="-52" dirty="0" err="1" smtClean="0">
                <a:solidFill>
                  <a:srgbClr val="57565A"/>
                </a:solidFill>
                <a:latin typeface="Open Sans" panose="020B0606030504020204" pitchFamily="34" charset="0"/>
              </a:rPr>
              <a:t>l’intrus</a:t>
            </a:r>
            <a:r>
              <a:rPr lang="en-US" sz="1600" kern="0" spc="-52" dirty="0" smtClean="0">
                <a:solidFill>
                  <a:srgbClr val="57565A"/>
                </a:solidFill>
                <a:latin typeface="Open Sans" panose="020B0606030504020204" pitchFamily="34" charset="0"/>
              </a:rPr>
              <a:t>:  1. A) </a:t>
            </a:r>
            <a:r>
              <a:rPr lang="en-US" sz="1600" kern="0" spc="-52" dirty="0" err="1" smtClean="0">
                <a:solidFill>
                  <a:srgbClr val="57565A"/>
                </a:solidFill>
                <a:latin typeface="Open Sans" panose="020B0606030504020204" pitchFamily="34" charset="0"/>
              </a:rPr>
              <a:t>économie</a:t>
            </a:r>
            <a:r>
              <a:rPr lang="en-US" sz="1600" kern="0" spc="-52" dirty="0" smtClean="0">
                <a:solidFill>
                  <a:srgbClr val="57565A"/>
                </a:solidFill>
                <a:latin typeface="Open Sans" panose="020B0606030504020204" pitchFamily="34" charset="0"/>
              </a:rPr>
              <a:t>   B) </a:t>
            </a:r>
            <a:r>
              <a:rPr lang="en-US" sz="1600" kern="0" spc="-52" dirty="0" err="1" smtClean="0">
                <a:solidFill>
                  <a:srgbClr val="57565A"/>
                </a:solidFill>
                <a:latin typeface="Open Sans" panose="020B0606030504020204" pitchFamily="34" charset="0"/>
              </a:rPr>
              <a:t>économiser</a:t>
            </a:r>
            <a:r>
              <a:rPr lang="en-US" sz="1600" kern="0" spc="-52" dirty="0" smtClean="0">
                <a:solidFill>
                  <a:srgbClr val="57565A"/>
                </a:solidFill>
                <a:latin typeface="Open Sans" panose="020B0606030504020204" pitchFamily="34" charset="0"/>
              </a:rPr>
              <a:t>   C) </a:t>
            </a:r>
            <a:r>
              <a:rPr lang="en-US" sz="1600" kern="0" spc="-52" dirty="0" err="1" smtClean="0">
                <a:solidFill>
                  <a:srgbClr val="57565A"/>
                </a:solidFill>
                <a:latin typeface="Open Sans" panose="020B0606030504020204" pitchFamily="34" charset="0"/>
              </a:rPr>
              <a:t>économiste</a:t>
            </a:r>
            <a:r>
              <a:rPr lang="en-US" sz="1600" kern="0" spc="-52" dirty="0" smtClean="0">
                <a:solidFill>
                  <a:srgbClr val="57565A"/>
                </a:solidFill>
                <a:latin typeface="Open Sans" panose="020B0606030504020204" pitchFamily="34" charset="0"/>
              </a:rPr>
              <a:t>   D)  loin  </a:t>
            </a:r>
            <a:endParaRPr lang="en-US" sz="1600" kern="0" dirty="0">
              <a:solidFill>
                <a:srgbClr val="57565A"/>
              </a:solidFill>
            </a:endParaRPr>
          </a:p>
        </p:txBody>
      </p:sp>
      <p:sp>
        <p:nvSpPr>
          <p:cNvPr id="18" name="TextBox 17"/>
          <p:cNvSpPr txBox="1"/>
          <p:nvPr/>
        </p:nvSpPr>
        <p:spPr>
          <a:xfrm>
            <a:off x="5638246" y="3700820"/>
            <a:ext cx="3363574" cy="392801"/>
          </a:xfrm>
          <a:prstGeom prst="rect">
            <a:avLst/>
          </a:prstGeom>
          <a:noFill/>
        </p:spPr>
        <p:txBody>
          <a:bodyPr wrap="square" lIns="145161" tIns="72581" rIns="145161" bIns="72581" rtlCol="0">
            <a:spAutoFit/>
          </a:bodyPr>
          <a:lstStyle/>
          <a:p>
            <a:pPr defTabSz="914298">
              <a:spcAft>
                <a:spcPts val="149"/>
              </a:spcAft>
              <a:defRPr/>
            </a:pPr>
            <a:r>
              <a:rPr lang="en-US" sz="1600" kern="0" spc="-52" dirty="0" smtClean="0">
                <a:solidFill>
                  <a:srgbClr val="57565A"/>
                </a:solidFill>
                <a:latin typeface="Open Sans" panose="020B0606030504020204" pitchFamily="34" charset="0"/>
              </a:rPr>
              <a:t>    </a:t>
            </a:r>
            <a:r>
              <a:rPr lang="en-US" sz="1600" kern="0" dirty="0" smtClean="0">
                <a:solidFill>
                  <a:srgbClr val="57565A"/>
                </a:solidFill>
              </a:rPr>
              <a:t>  </a:t>
            </a:r>
            <a:endParaRPr lang="en-US" sz="1600" kern="0" dirty="0">
              <a:solidFill>
                <a:srgbClr val="57565A"/>
              </a:solidFill>
            </a:endParaRPr>
          </a:p>
        </p:txBody>
      </p:sp>
      <p:sp>
        <p:nvSpPr>
          <p:cNvPr id="19" name="TextBox 18"/>
          <p:cNvSpPr txBox="1"/>
          <p:nvPr/>
        </p:nvSpPr>
        <p:spPr>
          <a:xfrm>
            <a:off x="5512013" y="3361810"/>
            <a:ext cx="3530476" cy="977576"/>
          </a:xfrm>
          <a:prstGeom prst="rect">
            <a:avLst/>
          </a:prstGeom>
          <a:noFill/>
        </p:spPr>
        <p:txBody>
          <a:bodyPr wrap="square" lIns="145161" tIns="72581" rIns="145161" bIns="72581" rtlCol="0">
            <a:spAutoFit/>
          </a:bodyPr>
          <a:lstStyle/>
          <a:p>
            <a:pPr defTabSz="914298">
              <a:spcAft>
                <a:spcPts val="149"/>
              </a:spcAft>
              <a:defRPr/>
            </a:pPr>
            <a:r>
              <a:rPr lang="en-US" b="1" kern="0" spc="-52" dirty="0" err="1" smtClean="0">
                <a:solidFill>
                  <a:srgbClr val="57565A"/>
                </a:solidFill>
                <a:latin typeface="Open Sans" panose="020B0606030504020204" pitchFamily="34" charset="0"/>
              </a:rPr>
              <a:t>Trouvez</a:t>
            </a:r>
            <a:r>
              <a:rPr lang="en-US" b="1" kern="0" spc="-52" dirty="0" smtClean="0">
                <a:solidFill>
                  <a:srgbClr val="57565A"/>
                </a:solidFill>
                <a:latin typeface="Open Sans" panose="020B0606030504020204" pitchFamily="34" charset="0"/>
              </a:rPr>
              <a:t>  le  contraire  du  mot:  </a:t>
            </a:r>
            <a:r>
              <a:rPr lang="en-US" kern="0" spc="-52" dirty="0" err="1" smtClean="0">
                <a:solidFill>
                  <a:srgbClr val="57565A"/>
                </a:solidFill>
                <a:latin typeface="Open Sans" panose="020B0606030504020204" pitchFamily="34" charset="0"/>
              </a:rPr>
              <a:t>économe</a:t>
            </a:r>
            <a:r>
              <a:rPr lang="en-US" kern="0" spc="-52" dirty="0" smtClean="0">
                <a:solidFill>
                  <a:srgbClr val="57565A"/>
                </a:solidFill>
                <a:latin typeface="Open Sans" panose="020B0606030504020204" pitchFamily="34" charset="0"/>
              </a:rPr>
              <a:t>,   </a:t>
            </a:r>
            <a:r>
              <a:rPr lang="en-US" kern="0" spc="-52" dirty="0" err="1" smtClean="0">
                <a:solidFill>
                  <a:srgbClr val="57565A"/>
                </a:solidFill>
                <a:latin typeface="Open Sans" panose="020B0606030504020204" pitchFamily="34" charset="0"/>
              </a:rPr>
              <a:t>toujours</a:t>
            </a:r>
            <a:r>
              <a:rPr lang="en-US" kern="0" spc="-52" dirty="0" smtClean="0">
                <a:solidFill>
                  <a:srgbClr val="57565A"/>
                </a:solidFill>
                <a:latin typeface="Open Sans" panose="020B0606030504020204" pitchFamily="34" charset="0"/>
              </a:rPr>
              <a:t>,  </a:t>
            </a:r>
            <a:r>
              <a:rPr lang="en-US" kern="0" spc="-52" dirty="0" err="1" smtClean="0">
                <a:solidFill>
                  <a:srgbClr val="57565A"/>
                </a:solidFill>
                <a:latin typeface="Open Sans" panose="020B0606030504020204" pitchFamily="34" charset="0"/>
              </a:rPr>
              <a:t>j’aime</a:t>
            </a:r>
            <a:r>
              <a:rPr lang="en-US" kern="0" spc="-52" dirty="0" smtClean="0">
                <a:solidFill>
                  <a:srgbClr val="57565A"/>
                </a:solidFill>
                <a:latin typeface="Open Sans" panose="020B0606030504020204" pitchFamily="34" charset="0"/>
              </a:rPr>
              <a:t>,  </a:t>
            </a:r>
            <a:r>
              <a:rPr lang="en-US" kern="0" spc="-52" dirty="0" err="1" smtClean="0">
                <a:solidFill>
                  <a:srgbClr val="57565A"/>
                </a:solidFill>
                <a:latin typeface="Open Sans" panose="020B0606030504020204" pitchFamily="34" charset="0"/>
              </a:rPr>
              <a:t>venir</a:t>
            </a:r>
            <a:r>
              <a:rPr lang="en-US" kern="0" spc="-52" dirty="0" smtClean="0">
                <a:solidFill>
                  <a:srgbClr val="57565A"/>
                </a:solidFill>
                <a:latin typeface="Open Sans" panose="020B0606030504020204" pitchFamily="34" charset="0"/>
              </a:rPr>
              <a:t>,   loin </a:t>
            </a:r>
          </a:p>
        </p:txBody>
      </p:sp>
      <p:cxnSp>
        <p:nvCxnSpPr>
          <p:cNvPr id="20" name="Straight Connector 9"/>
          <p:cNvCxnSpPr/>
          <p:nvPr/>
        </p:nvCxnSpPr>
        <p:spPr>
          <a:xfrm>
            <a:off x="4608004" y="1187417"/>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652516" y="1238134"/>
            <a:ext cx="902892" cy="782457"/>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19</a:t>
            </a:r>
            <a:endParaRPr lang="en-US" sz="2000" kern="0" dirty="0">
              <a:solidFill>
                <a:srgbClr val="FFFFFF"/>
              </a:solidFill>
              <a:latin typeface="Open Sans Light"/>
            </a:endParaRPr>
          </a:p>
        </p:txBody>
      </p:sp>
      <p:sp>
        <p:nvSpPr>
          <p:cNvPr id="22" name="Oval 13">
            <a:hlinkClick r:id="rId3" action="ppaction://hlinksldjump"/>
          </p:cNvPr>
          <p:cNvSpPr/>
          <p:nvPr/>
        </p:nvSpPr>
        <p:spPr>
          <a:xfrm>
            <a:off x="4652516" y="2358246"/>
            <a:ext cx="884897" cy="77461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000" b="1" kern="0" dirty="0" smtClean="0">
                <a:solidFill>
                  <a:srgbClr val="FFFFFF"/>
                </a:solidFill>
                <a:latin typeface="Open Sans Light"/>
              </a:rPr>
              <a:t>20</a:t>
            </a:r>
            <a:endParaRPr lang="en-US" sz="2000" b="1" kern="0" dirty="0">
              <a:solidFill>
                <a:srgbClr val="FFFFFF"/>
              </a:solidFill>
              <a:latin typeface="Open Sans Light"/>
            </a:endParaRPr>
          </a:p>
        </p:txBody>
      </p:sp>
      <p:sp>
        <p:nvSpPr>
          <p:cNvPr id="23" name="Oval 14">
            <a:hlinkClick r:id="rId4" action="ppaction://hlinksldjump"/>
          </p:cNvPr>
          <p:cNvSpPr/>
          <p:nvPr/>
        </p:nvSpPr>
        <p:spPr>
          <a:xfrm>
            <a:off x="4652517" y="3509399"/>
            <a:ext cx="884896" cy="717388"/>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21</a:t>
            </a:r>
            <a:endParaRPr lang="en-US" sz="2000" kern="0" dirty="0">
              <a:solidFill>
                <a:srgbClr val="FFFFFF"/>
              </a:solidFill>
              <a:latin typeface="Open Sans Light"/>
            </a:endParaRPr>
          </a:p>
        </p:txBody>
      </p:sp>
      <p:sp>
        <p:nvSpPr>
          <p:cNvPr id="5" name="TextBox 4"/>
          <p:cNvSpPr txBox="1"/>
          <p:nvPr/>
        </p:nvSpPr>
        <p:spPr>
          <a:xfrm>
            <a:off x="215516" y="3327834"/>
            <a:ext cx="4392488" cy="1600438"/>
          </a:xfrm>
          <a:prstGeom prst="rect">
            <a:avLst/>
          </a:prstGeom>
          <a:noFill/>
        </p:spPr>
        <p:txBody>
          <a:bodyPr wrap="square" rtlCol="0">
            <a:spAutoFit/>
          </a:bodyPr>
          <a:lstStyle/>
          <a:p>
            <a:r>
              <a:rPr lang="fr-FR" sz="1400" dirty="0" smtClean="0">
                <a:solidFill>
                  <a:schemeClr val="bg1"/>
                </a:solidFill>
              </a:rPr>
              <a:t>- Une  puissante  économie  c’est  un  pays  puissant!  J’estime  que  de  vrais  patriotes luttent  contre  la  guerre,  pour  la  paix.  Parce  que  la  paix  permt  de  développer  une  économie  stable  du  pays.  Moi,  je  suis  économiste.  Je  le  comprends  bien.  En  général,  le  développement  de  l’économie  dépend  de  nous  tous.</a:t>
            </a:r>
            <a:endParaRPr lang="ru-RU" sz="1400" dirty="0">
              <a:solidFill>
                <a:schemeClr val="bg1"/>
              </a:solidFill>
            </a:endParaRPr>
          </a:p>
        </p:txBody>
      </p:sp>
      <p:sp>
        <p:nvSpPr>
          <p:cNvPr id="6" name="TextBox 5"/>
          <p:cNvSpPr txBox="1"/>
          <p:nvPr/>
        </p:nvSpPr>
        <p:spPr>
          <a:xfrm>
            <a:off x="215752" y="3112390"/>
            <a:ext cx="4424597" cy="1569660"/>
          </a:xfrm>
          <a:prstGeom prst="rect">
            <a:avLst/>
          </a:prstGeom>
          <a:noFill/>
        </p:spPr>
        <p:txBody>
          <a:bodyPr wrap="square" rtlCol="0">
            <a:spAutoFit/>
          </a:bodyPr>
          <a:lstStyle/>
          <a:p>
            <a:r>
              <a:rPr lang="fr-FR" sz="1400" dirty="0" smtClean="0"/>
              <a:t>- </a:t>
            </a:r>
            <a:r>
              <a:rPr lang="fr-FR" sz="1600" dirty="0" smtClean="0"/>
              <a:t>Moi,   je  ne  suis  pas  économe.  Je  suis  loin  de  l’économie  bien  que  j’aime  toujours  avoir  des  choses  mais  je  ne  m’intéresse  pas  d’où  cela  vient.  Un  jour  viendra  peut-être  je  comprendrai  que  d’être  économe  c’est  bien  pour  l’économie  du  pays.   </a:t>
            </a:r>
            <a:endParaRPr lang="ru-RU" sz="1600" dirty="0"/>
          </a:p>
        </p:txBody>
      </p:sp>
      <p:pic>
        <p:nvPicPr>
          <p:cNvPr id="4098"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8632" y="925601"/>
            <a:ext cx="2938835" cy="218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Управляющая кнопка: далее 13">
            <a:hlinkClick r:id="rId7" action="ppaction://hlinksldjump" highlightClick="1"/>
          </p:cNvPr>
          <p:cNvSpPr/>
          <p:nvPr/>
        </p:nvSpPr>
        <p:spPr>
          <a:xfrm>
            <a:off x="4460329" y="4741170"/>
            <a:ext cx="360040" cy="339502"/>
          </a:xfrm>
          <a:prstGeom prst="actionButtonForwardNex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068479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13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13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1"/>
          <p:cNvSpPr/>
          <p:nvPr/>
        </p:nvSpPr>
        <p:spPr>
          <a:xfrm>
            <a:off x="611560" y="375506"/>
            <a:ext cx="902892"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19</a:t>
            </a:r>
            <a:endParaRPr lang="en-US" sz="2000" kern="0" dirty="0">
              <a:solidFill>
                <a:srgbClr val="FFFFFF"/>
              </a:solidFill>
              <a:latin typeface="Open Sans Light"/>
            </a:endParaRPr>
          </a:p>
        </p:txBody>
      </p:sp>
      <p:sp>
        <p:nvSpPr>
          <p:cNvPr id="3" name="Прямоугольник 2"/>
          <p:cNvSpPr/>
          <p:nvPr/>
        </p:nvSpPr>
        <p:spPr>
          <a:xfrm>
            <a:off x="467544" y="1239602"/>
            <a:ext cx="8208912" cy="2400657"/>
          </a:xfrm>
          <a:prstGeom prst="rect">
            <a:avLst/>
          </a:prstGeom>
        </p:spPr>
        <p:txBody>
          <a:bodyPr wrap="square">
            <a:spAutoFit/>
          </a:bodyPr>
          <a:lstStyle/>
          <a:p>
            <a:pPr defTabSz="914298">
              <a:spcAft>
                <a:spcPts val="600"/>
              </a:spcAft>
              <a:defRPr/>
            </a:pPr>
            <a:r>
              <a:rPr lang="en-US" sz="2000" kern="0" spc="-52" dirty="0">
                <a:latin typeface="Open Sans" panose="020B0606030504020204" pitchFamily="34" charset="0"/>
                <a:ea typeface="Open Sans" panose="020B0606030504020204" pitchFamily="34" charset="0"/>
                <a:cs typeface="Open Sans" panose="020B0606030504020204" pitchFamily="34" charset="0"/>
              </a:rPr>
              <a:t>Comment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comprenez-vous</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le mot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économe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Le mot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économe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veut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dire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dépenser</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avec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mesure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600"/>
              </a:spcAft>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Et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vous</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est-ce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vous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êtes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économe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Oui</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je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suis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économe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 Non, je  ne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suis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pas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économe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149"/>
              </a:spcAft>
              <a:defRPr/>
            </a:pP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Pourquoi</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Lucie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dit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d’être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économe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c’est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bien</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pour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du  </a:t>
            </a:r>
            <a:r>
              <a:rPr lang="en-US" sz="2000" kern="0" spc="-52" dirty="0">
                <a:latin typeface="Open Sans" panose="020B0606030504020204" pitchFamily="34" charset="0"/>
                <a:ea typeface="Open Sans" panose="020B0606030504020204" pitchFamily="34" charset="0"/>
                <a:cs typeface="Open Sans" panose="020B0606030504020204" pitchFamily="34" charset="0"/>
              </a:rPr>
              <a:t>pays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Parce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qu’on</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doit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économiser</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les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produits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pour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tout le  monde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puisse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en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profiter</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et pour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le pays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soit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riche et puissant.</a:t>
            </a:r>
            <a:endParaRPr lang="en-US" sz="2000" kern="0" spc="-52"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1691680" y="555526"/>
            <a:ext cx="3433953" cy="400110"/>
          </a:xfrm>
          <a:prstGeom prst="rect">
            <a:avLst/>
          </a:prstGeom>
          <a:noFill/>
        </p:spPr>
        <p:txBody>
          <a:bodyPr wrap="none" rtlCol="0">
            <a:spAutoFit/>
          </a:bodyPr>
          <a:lstStyle/>
          <a:p>
            <a:r>
              <a:rPr lang="fr-FR" sz="2000" b="1" dirty="0" smtClean="0"/>
              <a:t>Répondez  aux  questions:</a:t>
            </a:r>
            <a:endParaRPr lang="ru-RU" sz="2000" b="1" dirty="0"/>
          </a:p>
        </p:txBody>
      </p:sp>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0603" t="18546" r="13439" b="10026"/>
          <a:stretch/>
        </p:blipFill>
        <p:spPr>
          <a:xfrm>
            <a:off x="7761604" y="3570185"/>
            <a:ext cx="1382396" cy="1573315"/>
          </a:xfrm>
          <a:prstGeom prst="rect">
            <a:avLst/>
          </a:prstGeom>
        </p:spPr>
      </p:pic>
      <p:sp>
        <p:nvSpPr>
          <p:cNvPr id="6" name="Управляющая кнопка: назад 5">
            <a:hlinkClick r:id="rId4" action="ppaction://hlinksldjump" highlightClick="1"/>
          </p:cNvPr>
          <p:cNvSpPr/>
          <p:nvPr/>
        </p:nvSpPr>
        <p:spPr>
          <a:xfrm>
            <a:off x="4291366" y="4634247"/>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589811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9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ppt_x"/>
                                              </p:val>
                                            </p:tav>
                                            <p:tav tm="100000">
                                              <p:val>
                                                <p:strVal val="#ppt_x"/>
                                              </p:val>
                                            </p:tav>
                                          </p:tavLst>
                                        </p:anim>
                                        <p:anim calcmode="lin" valueType="num">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Управляющая кнопка: назад 1">
            <a:hlinkClick r:id="rId2" action="ppaction://hlinksldjump" highlightClick="1"/>
          </p:cNvPr>
          <p:cNvSpPr/>
          <p:nvPr/>
        </p:nvSpPr>
        <p:spPr>
          <a:xfrm>
            <a:off x="4316766" y="4634247"/>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 name="Oval 13">
            <a:hlinkClick r:id="rId3" action="ppaction://hlinksldjump"/>
          </p:cNvPr>
          <p:cNvSpPr/>
          <p:nvPr/>
        </p:nvSpPr>
        <p:spPr>
          <a:xfrm>
            <a:off x="611560" y="339502"/>
            <a:ext cx="890941" cy="77461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000" b="1" kern="0" dirty="0" smtClean="0">
                <a:solidFill>
                  <a:srgbClr val="FFFFFF"/>
                </a:solidFill>
                <a:latin typeface="Open Sans Light"/>
              </a:rPr>
              <a:t>20</a:t>
            </a:r>
            <a:endParaRPr lang="en-US" sz="2000" b="1" kern="0" dirty="0">
              <a:solidFill>
                <a:srgbClr val="FFFFFF"/>
              </a:solidFill>
              <a:latin typeface="Open Sans Light"/>
            </a:endParaRPr>
          </a:p>
        </p:txBody>
      </p:sp>
      <p:sp>
        <p:nvSpPr>
          <p:cNvPr id="4" name="Прямоугольник 3"/>
          <p:cNvSpPr/>
          <p:nvPr/>
        </p:nvSpPr>
        <p:spPr>
          <a:xfrm>
            <a:off x="1488933" y="495974"/>
            <a:ext cx="3600400" cy="461665"/>
          </a:xfrm>
          <a:prstGeom prst="rect">
            <a:avLst/>
          </a:prstGeom>
        </p:spPr>
        <p:txBody>
          <a:bodyPr wrap="square">
            <a:spAutoFit/>
          </a:bodyPr>
          <a:lstStyle/>
          <a:p>
            <a:pPr defTabSz="914298">
              <a:spcAft>
                <a:spcPts val="149"/>
              </a:spcAft>
              <a:defRPr/>
            </a:pPr>
            <a:r>
              <a:rPr lang="en-US" sz="2400" kern="0" spc="-52" dirty="0" err="1">
                <a:solidFill>
                  <a:srgbClr val="57565A"/>
                </a:solidFill>
                <a:latin typeface="Open Sans" panose="020B0606030504020204" pitchFamily="34" charset="0"/>
              </a:rPr>
              <a:t>Chassez</a:t>
            </a:r>
            <a:r>
              <a:rPr lang="en-US" sz="2400" kern="0" spc="-52" dirty="0">
                <a:solidFill>
                  <a:srgbClr val="57565A"/>
                </a:solidFill>
                <a:latin typeface="Open Sans" panose="020B0606030504020204" pitchFamily="34" charset="0"/>
              </a:rPr>
              <a:t>  </a:t>
            </a:r>
            <a:r>
              <a:rPr lang="en-US" sz="2400" kern="0" spc="-52" dirty="0" err="1">
                <a:solidFill>
                  <a:srgbClr val="57565A"/>
                </a:solidFill>
                <a:latin typeface="Open Sans" panose="020B0606030504020204" pitchFamily="34" charset="0"/>
              </a:rPr>
              <a:t>l’intrus</a:t>
            </a:r>
            <a:r>
              <a:rPr lang="en-US" sz="2400" kern="0" spc="-52" dirty="0" smtClean="0">
                <a:solidFill>
                  <a:srgbClr val="57565A"/>
                </a:solidFill>
                <a:latin typeface="Open Sans" panose="020B0606030504020204" pitchFamily="34" charset="0"/>
              </a:rPr>
              <a:t>:</a:t>
            </a:r>
            <a:endParaRPr lang="en-US" kern="0" dirty="0">
              <a:solidFill>
                <a:srgbClr val="57565A"/>
              </a:solidFill>
            </a:endParaRPr>
          </a:p>
        </p:txBody>
      </p:sp>
      <p:sp>
        <p:nvSpPr>
          <p:cNvPr id="5" name="Прямоугольник 4"/>
          <p:cNvSpPr/>
          <p:nvPr/>
        </p:nvSpPr>
        <p:spPr>
          <a:xfrm>
            <a:off x="103560" y="1275606"/>
            <a:ext cx="8716912" cy="1682512"/>
          </a:xfrm>
          <a:prstGeom prst="rect">
            <a:avLst/>
          </a:prstGeom>
        </p:spPr>
        <p:txBody>
          <a:bodyPr wrap="square">
            <a:spAutoFit/>
          </a:bodyPr>
          <a:lstStyle/>
          <a:p>
            <a:pPr marL="457200" indent="-457200" defTabSz="914298">
              <a:spcAft>
                <a:spcPts val="149"/>
              </a:spcAft>
              <a:buAutoNum type="arabicPeriod"/>
              <a:defRPr/>
            </a:pPr>
            <a:r>
              <a:rPr lang="en-US" sz="2000" kern="0" spc="-52" dirty="0" smtClean="0">
                <a:latin typeface="Open Sans" panose="020B0606030504020204" pitchFamily="34" charset="0"/>
              </a:rPr>
              <a:t>A</a:t>
            </a:r>
            <a:r>
              <a:rPr lang="en-US" sz="2000" kern="0" spc="-52" dirty="0">
                <a:latin typeface="Open Sans" panose="020B0606030504020204" pitchFamily="34" charset="0"/>
              </a:rPr>
              <a:t>) </a:t>
            </a:r>
            <a:r>
              <a:rPr lang="en-US" sz="2000" kern="0" spc="-52" dirty="0" err="1">
                <a:latin typeface="Open Sans" panose="020B0606030504020204" pitchFamily="34" charset="0"/>
              </a:rPr>
              <a:t>économie</a:t>
            </a:r>
            <a:r>
              <a:rPr lang="en-US" sz="2000" kern="0" spc="-52" dirty="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B) </a:t>
            </a:r>
            <a:r>
              <a:rPr lang="en-US" sz="2000" kern="0" spc="-52" dirty="0" err="1">
                <a:latin typeface="Open Sans" panose="020B0606030504020204" pitchFamily="34" charset="0"/>
              </a:rPr>
              <a:t>économiser</a:t>
            </a:r>
            <a:r>
              <a:rPr lang="en-US" sz="2000" kern="0" spc="-52" dirty="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C</a:t>
            </a:r>
            <a:r>
              <a:rPr lang="en-US" sz="2000" kern="0" spc="-52" dirty="0">
                <a:latin typeface="Open Sans" panose="020B0606030504020204" pitchFamily="34" charset="0"/>
              </a:rPr>
              <a:t>) </a:t>
            </a:r>
            <a:r>
              <a:rPr lang="en-US" sz="2000" kern="0" spc="-52" dirty="0" err="1">
                <a:latin typeface="Open Sans" panose="020B0606030504020204" pitchFamily="34" charset="0"/>
              </a:rPr>
              <a:t>économiste</a:t>
            </a:r>
            <a:r>
              <a:rPr lang="en-US" sz="2000" kern="0" spc="-52" dirty="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D</a:t>
            </a:r>
            <a:r>
              <a:rPr lang="en-US" sz="2000" kern="0" spc="-52" dirty="0">
                <a:latin typeface="Open Sans" panose="020B0606030504020204" pitchFamily="34" charset="0"/>
              </a:rPr>
              <a:t>)  </a:t>
            </a:r>
            <a:r>
              <a:rPr lang="en-US" sz="2000" kern="0" spc="-52" dirty="0" smtClean="0">
                <a:latin typeface="Open Sans" panose="020B0606030504020204" pitchFamily="34" charset="0"/>
              </a:rPr>
              <a:t>loin</a:t>
            </a:r>
          </a:p>
          <a:p>
            <a:pPr marL="457200" indent="-457200" defTabSz="914298">
              <a:spcAft>
                <a:spcPts val="149"/>
              </a:spcAft>
              <a:buAutoNum type="arabicPeriod"/>
              <a:defRPr/>
            </a:pPr>
            <a:r>
              <a:rPr lang="en-US" sz="2000" kern="0" spc="-52" dirty="0" smtClean="0">
                <a:latin typeface="Open Sans" panose="020B0606030504020204" pitchFamily="34" charset="0"/>
              </a:rPr>
              <a:t>A) </a:t>
            </a:r>
            <a:r>
              <a:rPr lang="en-US" sz="2000" kern="0" spc="-52" dirty="0" err="1" smtClean="0">
                <a:latin typeface="Open Sans" panose="020B0606030504020204" pitchFamily="34" charset="0"/>
              </a:rPr>
              <a:t>domestique</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B) </a:t>
            </a:r>
            <a:r>
              <a:rPr lang="en-US" sz="2000" kern="0" spc="-52" dirty="0" err="1" smtClean="0">
                <a:latin typeface="Open Sans" panose="020B0606030504020204" pitchFamily="34" charset="0"/>
              </a:rPr>
              <a:t>une</a:t>
            </a:r>
            <a:r>
              <a:rPr lang="en-US" sz="2000" kern="0" spc="-52" dirty="0" smtClean="0">
                <a:latin typeface="Open Sans" panose="020B0606030504020204" pitchFamily="34" charset="0"/>
              </a:rPr>
              <a:t>  </a:t>
            </a:r>
            <a:r>
              <a:rPr lang="en-US" sz="2000" kern="0" spc="-52" dirty="0" err="1" smtClean="0">
                <a:latin typeface="Open Sans" panose="020B0606030504020204" pitchFamily="34" charset="0"/>
              </a:rPr>
              <a:t>maison</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C</a:t>
            </a:r>
            <a:r>
              <a:rPr lang="en-US" sz="2000" kern="0" spc="-52" dirty="0" smtClean="0">
                <a:latin typeface="Open Sans" panose="020B0606030504020204" pitchFamily="34" charset="0"/>
              </a:rPr>
              <a:t>) un  bureau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D) un  </a:t>
            </a:r>
            <a:r>
              <a:rPr lang="en-US" sz="2000" kern="0" spc="-52" dirty="0" err="1" smtClean="0">
                <a:latin typeface="Open Sans" panose="020B0606030504020204" pitchFamily="34" charset="0"/>
              </a:rPr>
              <a:t>logement</a:t>
            </a:r>
            <a:endParaRPr lang="en-US" sz="2000" kern="0" spc="-52" dirty="0" smtClean="0">
              <a:latin typeface="Open Sans" panose="020B0606030504020204" pitchFamily="34" charset="0"/>
            </a:endParaRPr>
          </a:p>
          <a:p>
            <a:pPr marL="457200" indent="-457200" defTabSz="914298">
              <a:spcAft>
                <a:spcPts val="149"/>
              </a:spcAft>
              <a:buAutoNum type="arabicPeriod"/>
              <a:defRPr/>
            </a:pPr>
            <a:r>
              <a:rPr lang="en-US" sz="2000" kern="0" spc="-52" dirty="0" smtClean="0">
                <a:latin typeface="Open Sans" panose="020B0606030504020204" pitchFamily="34" charset="0"/>
              </a:rPr>
              <a:t>A) </a:t>
            </a:r>
            <a:r>
              <a:rPr lang="en-US" sz="2000" kern="0" spc="-52" dirty="0" err="1" smtClean="0">
                <a:latin typeface="Open Sans" panose="020B0606030504020204" pitchFamily="34" charset="0"/>
              </a:rPr>
              <a:t>une</a:t>
            </a:r>
            <a:r>
              <a:rPr lang="en-US" sz="2000" kern="0" spc="-52" dirty="0" smtClean="0">
                <a:latin typeface="Open Sans" panose="020B0606030504020204" pitchFamily="34" charset="0"/>
              </a:rPr>
              <a:t>  femme  </a:t>
            </a:r>
            <a:r>
              <a:rPr lang="en-US" sz="2000" kern="0" spc="-52" dirty="0" err="1" smtClean="0">
                <a:latin typeface="Open Sans" panose="020B0606030504020204" pitchFamily="34" charset="0"/>
              </a:rPr>
              <a:t>ouzbèke</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B) </a:t>
            </a:r>
            <a:r>
              <a:rPr lang="en-US" sz="2000" kern="0" spc="-52" dirty="0" err="1" smtClean="0">
                <a:latin typeface="Open Sans" panose="020B0606030504020204" pitchFamily="34" charset="0"/>
              </a:rPr>
              <a:t>une</a:t>
            </a:r>
            <a:r>
              <a:rPr lang="en-US" sz="2000" kern="0" spc="-52" dirty="0" smtClean="0">
                <a:latin typeface="Open Sans" panose="020B0606030504020204" pitchFamily="34" charset="0"/>
              </a:rPr>
              <a:t>  </a:t>
            </a:r>
            <a:r>
              <a:rPr lang="en-US" sz="2000" kern="0" spc="-52" dirty="0" err="1" smtClean="0">
                <a:latin typeface="Open Sans" panose="020B0606030504020204" pitchFamily="34" charset="0"/>
              </a:rPr>
              <a:t>élève</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C) un  </a:t>
            </a:r>
            <a:r>
              <a:rPr lang="en-US" sz="2000" kern="0" spc="-52" dirty="0" smtClean="0">
                <a:latin typeface="Open Sans" panose="020B0606030504020204" pitchFamily="34" charset="0"/>
              </a:rPr>
              <a:t>politician                          </a:t>
            </a:r>
            <a:r>
              <a:rPr lang="en-US" sz="2000" kern="0" spc="-52" dirty="0" smtClean="0">
                <a:latin typeface="Open Sans" panose="020B0606030504020204" pitchFamily="34" charset="0"/>
              </a:rPr>
              <a:t>D) un  assistant</a:t>
            </a:r>
          </a:p>
          <a:p>
            <a:pPr marL="457200" indent="-457200" defTabSz="914298">
              <a:spcAft>
                <a:spcPts val="149"/>
              </a:spcAft>
              <a:buAutoNum type="arabicPeriod"/>
              <a:defRPr/>
            </a:pPr>
            <a:r>
              <a:rPr lang="en-US" sz="2000" kern="0" spc="-52" dirty="0" smtClean="0">
                <a:latin typeface="Open Sans" panose="020B0606030504020204" pitchFamily="34" charset="0"/>
              </a:rPr>
              <a:t>A) </a:t>
            </a:r>
            <a:r>
              <a:rPr lang="en-US" sz="2000" kern="0" spc="-52" dirty="0" err="1" smtClean="0">
                <a:latin typeface="Open Sans" panose="020B0606030504020204" pitchFamily="34" charset="0"/>
              </a:rPr>
              <a:t>préféré</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B) adorer            </a:t>
            </a:r>
            <a:r>
              <a:rPr lang="en-US" sz="2000" kern="0" spc="-52" dirty="0" smtClean="0">
                <a:latin typeface="Open Sans" panose="020B0606030504020204" pitchFamily="34" charset="0"/>
              </a:rPr>
              <a:t>                 C</a:t>
            </a:r>
            <a:r>
              <a:rPr lang="en-US" sz="2000" kern="0" spc="-52" dirty="0" smtClean="0">
                <a:latin typeface="Open Sans" panose="020B0606030504020204" pitchFamily="34" charset="0"/>
              </a:rPr>
              <a:t>) </a:t>
            </a:r>
            <a:r>
              <a:rPr lang="en-US" sz="2000" kern="0" spc="-52" dirty="0" err="1" smtClean="0">
                <a:latin typeface="Open Sans" panose="020B0606030504020204" pitchFamily="34" charset="0"/>
              </a:rPr>
              <a:t>mener</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D) </a:t>
            </a:r>
            <a:r>
              <a:rPr lang="en-US" sz="2000" kern="0" spc="-52" dirty="0" err="1" smtClean="0">
                <a:latin typeface="Open Sans" panose="020B0606030504020204" pitchFamily="34" charset="0"/>
              </a:rPr>
              <a:t>détester</a:t>
            </a:r>
            <a:endParaRPr lang="en-US" sz="2000" kern="0" spc="-52" dirty="0" smtClean="0">
              <a:latin typeface="Open Sans" panose="020B0606030504020204" pitchFamily="34" charset="0"/>
            </a:endParaRPr>
          </a:p>
          <a:p>
            <a:pPr marL="457200" indent="-457200" defTabSz="914298">
              <a:spcAft>
                <a:spcPts val="149"/>
              </a:spcAft>
              <a:buAutoNum type="arabicPeriod"/>
              <a:defRPr/>
            </a:pPr>
            <a:r>
              <a:rPr lang="en-US" sz="2000" kern="0" spc="-52" dirty="0" smtClean="0">
                <a:latin typeface="Open Sans" panose="020B0606030504020204" pitchFamily="34" charset="0"/>
              </a:rPr>
              <a:t>A) </a:t>
            </a:r>
            <a:r>
              <a:rPr lang="en-US" sz="2000" kern="0" spc="-52" dirty="0" err="1" smtClean="0">
                <a:latin typeface="Open Sans" panose="020B0606030504020204" pitchFamily="34" charset="0"/>
              </a:rPr>
              <a:t>venir</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B) </a:t>
            </a:r>
            <a:r>
              <a:rPr lang="en-US" sz="2000" kern="0" spc="-52" dirty="0" err="1" smtClean="0">
                <a:latin typeface="Open Sans" panose="020B0606030504020204" pitchFamily="34" charset="0"/>
              </a:rPr>
              <a:t>économe</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C) </a:t>
            </a:r>
            <a:r>
              <a:rPr lang="en-US" sz="2000" kern="0" spc="-52" dirty="0" err="1" smtClean="0">
                <a:latin typeface="Open Sans" panose="020B0606030504020204" pitchFamily="34" charset="0"/>
              </a:rPr>
              <a:t>avoir</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                                   </a:t>
            </a:r>
            <a:r>
              <a:rPr lang="en-US" sz="2000" kern="0" spc="-52" dirty="0" smtClean="0">
                <a:latin typeface="Open Sans" panose="020B0606030504020204" pitchFamily="34" charset="0"/>
              </a:rPr>
              <a:t>D) aimer  </a:t>
            </a:r>
            <a:r>
              <a:rPr lang="en-US" sz="2000" kern="0" spc="-52" dirty="0" smtClean="0">
                <a:latin typeface="Open Sans" panose="020B0606030504020204" pitchFamily="34" charset="0"/>
              </a:rPr>
              <a:t> </a:t>
            </a:r>
            <a:endParaRPr lang="en-US" sz="2000" kern="0" dirty="0"/>
          </a:p>
        </p:txBody>
      </p:sp>
      <p:sp>
        <p:nvSpPr>
          <p:cNvPr id="6" name="TextBox 5"/>
          <p:cNvSpPr txBox="1"/>
          <p:nvPr/>
        </p:nvSpPr>
        <p:spPr>
          <a:xfrm>
            <a:off x="3483346" y="3464855"/>
            <a:ext cx="1236236" cy="369332"/>
          </a:xfrm>
          <a:prstGeom prst="rect">
            <a:avLst/>
          </a:prstGeom>
          <a:noFill/>
        </p:spPr>
        <p:txBody>
          <a:bodyPr wrap="none" rtlCol="0">
            <a:spAutoFit/>
          </a:bodyPr>
          <a:lstStyle/>
          <a:p>
            <a:r>
              <a:rPr lang="fr-FR" b="1" dirty="0" smtClean="0"/>
              <a:t>  Solution</a:t>
            </a:r>
            <a:endParaRPr lang="ru-RU" b="1" dirty="0"/>
          </a:p>
        </p:txBody>
      </p:sp>
      <p:sp>
        <p:nvSpPr>
          <p:cNvPr id="7" name="TextBox 6"/>
          <p:cNvSpPr txBox="1"/>
          <p:nvPr/>
        </p:nvSpPr>
        <p:spPr>
          <a:xfrm>
            <a:off x="5004048" y="3464855"/>
            <a:ext cx="697627" cy="1477328"/>
          </a:xfrm>
          <a:prstGeom prst="rect">
            <a:avLst/>
          </a:prstGeom>
          <a:noFill/>
        </p:spPr>
        <p:txBody>
          <a:bodyPr wrap="none" rtlCol="0">
            <a:spAutoFit/>
          </a:bodyPr>
          <a:lstStyle/>
          <a:p>
            <a:pPr marL="342900" indent="-342900">
              <a:buAutoNum type="arabicPeriod"/>
            </a:pPr>
            <a:r>
              <a:rPr lang="fr-FR" dirty="0" smtClean="0"/>
              <a:t>D</a:t>
            </a:r>
          </a:p>
          <a:p>
            <a:pPr marL="342900" indent="-342900">
              <a:buAutoNum type="arabicPeriod"/>
            </a:pPr>
            <a:r>
              <a:rPr lang="fr-FR" dirty="0" smtClean="0"/>
              <a:t>C</a:t>
            </a:r>
          </a:p>
          <a:p>
            <a:pPr marL="342900" indent="-342900">
              <a:buAutoNum type="arabicPeriod"/>
            </a:pPr>
            <a:r>
              <a:rPr lang="fr-FR" dirty="0" smtClean="0"/>
              <a:t>D</a:t>
            </a:r>
          </a:p>
          <a:p>
            <a:pPr marL="342900" indent="-342900">
              <a:buAutoNum type="arabicPeriod"/>
            </a:pPr>
            <a:r>
              <a:rPr lang="fr-FR" dirty="0" smtClean="0"/>
              <a:t>A</a:t>
            </a:r>
          </a:p>
          <a:p>
            <a:pPr marL="342900" indent="-342900">
              <a:buAutoNum type="arabicPeriod"/>
            </a:pPr>
            <a:r>
              <a:rPr lang="fr-FR" dirty="0" smtClean="0"/>
              <a:t>B</a:t>
            </a:r>
            <a:endParaRPr lang="ru-RU" dirty="0"/>
          </a:p>
        </p:txBody>
      </p:sp>
    </p:spTree>
    <p:extLst>
      <p:ext uri="{BB962C8B-B14F-4D97-AF65-F5344CB8AC3E}">
        <p14:creationId xmlns:p14="http://schemas.microsoft.com/office/powerpoint/2010/main" val="3609462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Управляющая кнопка: назад 1">
            <a:hlinkClick r:id="rId2" action="ppaction://hlinksldjump" highlightClick="1"/>
          </p:cNvPr>
          <p:cNvSpPr/>
          <p:nvPr/>
        </p:nvSpPr>
        <p:spPr>
          <a:xfrm>
            <a:off x="4319972" y="4693096"/>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 name="Oval 14">
            <a:hlinkClick r:id="rId3" action="ppaction://hlinksldjump"/>
          </p:cNvPr>
          <p:cNvSpPr/>
          <p:nvPr/>
        </p:nvSpPr>
        <p:spPr>
          <a:xfrm>
            <a:off x="611560" y="375506"/>
            <a:ext cx="884897" cy="717388"/>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000" kern="0" dirty="0" smtClean="0">
                <a:solidFill>
                  <a:srgbClr val="FFFFFF"/>
                </a:solidFill>
                <a:latin typeface="Open Sans Light"/>
              </a:rPr>
              <a:t>21</a:t>
            </a:r>
            <a:endParaRPr lang="en-US" sz="2000" kern="0" dirty="0">
              <a:solidFill>
                <a:srgbClr val="FFFFFF"/>
              </a:solidFill>
              <a:latin typeface="Open Sans Light"/>
            </a:endParaRPr>
          </a:p>
        </p:txBody>
      </p:sp>
      <p:sp>
        <p:nvSpPr>
          <p:cNvPr id="4" name="Прямоугольник 3"/>
          <p:cNvSpPr/>
          <p:nvPr/>
        </p:nvSpPr>
        <p:spPr>
          <a:xfrm>
            <a:off x="1403648" y="503367"/>
            <a:ext cx="5400600" cy="461665"/>
          </a:xfrm>
          <a:prstGeom prst="rect">
            <a:avLst/>
          </a:prstGeom>
        </p:spPr>
        <p:txBody>
          <a:bodyPr wrap="square">
            <a:spAutoFit/>
          </a:bodyPr>
          <a:lstStyle/>
          <a:p>
            <a:pPr defTabSz="914298">
              <a:spcAft>
                <a:spcPts val="149"/>
              </a:spcAft>
              <a:defRPr/>
            </a:pPr>
            <a:r>
              <a:rPr lang="en-US" sz="2400" b="1" kern="0" spc="-52" dirty="0" err="1">
                <a:solidFill>
                  <a:srgbClr val="57565A"/>
                </a:solidFill>
                <a:latin typeface="Open Sans" panose="020B0606030504020204" pitchFamily="34" charset="0"/>
              </a:rPr>
              <a:t>Trouvez</a:t>
            </a:r>
            <a:r>
              <a:rPr lang="en-US" sz="2400" b="1" kern="0" spc="-52" dirty="0">
                <a:solidFill>
                  <a:srgbClr val="57565A"/>
                </a:solidFill>
                <a:latin typeface="Open Sans" panose="020B0606030504020204" pitchFamily="34" charset="0"/>
              </a:rPr>
              <a:t> </a:t>
            </a:r>
            <a:r>
              <a:rPr lang="en-US" sz="2400" b="1" kern="0" spc="-52" dirty="0" smtClean="0">
                <a:solidFill>
                  <a:srgbClr val="57565A"/>
                </a:solidFill>
                <a:latin typeface="Open Sans" panose="020B0606030504020204" pitchFamily="34" charset="0"/>
              </a:rPr>
              <a:t>le contraire du mot:</a:t>
            </a:r>
            <a:endParaRPr lang="en-US" sz="2400" kern="0" spc="-52" dirty="0">
              <a:solidFill>
                <a:srgbClr val="57565A"/>
              </a:solidFill>
              <a:latin typeface="Open Sans" panose="020B0606030504020204" pitchFamily="34" charset="0"/>
            </a:endParaRPr>
          </a:p>
        </p:txBody>
      </p:sp>
      <p:sp>
        <p:nvSpPr>
          <p:cNvPr id="5" name="Прямоугольник 4"/>
          <p:cNvSpPr/>
          <p:nvPr/>
        </p:nvSpPr>
        <p:spPr>
          <a:xfrm>
            <a:off x="659078" y="1347614"/>
            <a:ext cx="6361194" cy="2298065"/>
          </a:xfrm>
          <a:prstGeom prst="rect">
            <a:avLst/>
          </a:prstGeom>
        </p:spPr>
        <p:txBody>
          <a:bodyPr wrap="square">
            <a:spAutoFit/>
          </a:bodyPr>
          <a:lstStyle/>
          <a:p>
            <a:pPr defTabSz="914298">
              <a:spcAft>
                <a:spcPts val="149"/>
              </a:spcAft>
              <a:defRPr/>
            </a:pPr>
            <a:r>
              <a:rPr lang="en-US" sz="2800" kern="0" spc="-52" dirty="0" err="1">
                <a:latin typeface="Arial" pitchFamily="34" charset="0"/>
                <a:cs typeface="Arial" pitchFamily="34" charset="0"/>
              </a:rPr>
              <a:t>é</a:t>
            </a:r>
            <a:r>
              <a:rPr lang="en-US" sz="2800" kern="0" spc="-52" dirty="0" err="1" smtClean="0">
                <a:latin typeface="Arial" pitchFamily="34" charset="0"/>
                <a:cs typeface="Arial" pitchFamily="34" charset="0"/>
              </a:rPr>
              <a:t>conome</a:t>
            </a:r>
            <a:r>
              <a:rPr lang="en-US" sz="2800" kern="0" spc="-52" dirty="0" smtClean="0">
                <a:latin typeface="Arial" pitchFamily="34" charset="0"/>
                <a:cs typeface="Arial" pitchFamily="34" charset="0"/>
              </a:rPr>
              <a:t>      ≠    </a:t>
            </a:r>
            <a:r>
              <a:rPr lang="en-US" sz="2800" kern="0" spc="-52" dirty="0" err="1" smtClean="0">
                <a:latin typeface="Arial" pitchFamily="34" charset="0"/>
                <a:cs typeface="Arial" pitchFamily="34" charset="0"/>
              </a:rPr>
              <a:t>dépensier</a:t>
            </a:r>
            <a:r>
              <a:rPr lang="en-US" sz="2800" kern="0" spc="-52" dirty="0" smtClean="0">
                <a:latin typeface="Arial" pitchFamily="34" charset="0"/>
                <a:cs typeface="Arial" pitchFamily="34" charset="0"/>
              </a:rPr>
              <a:t>/</a:t>
            </a:r>
            <a:r>
              <a:rPr lang="en-US" sz="2800" kern="0" spc="-52" dirty="0" err="1" smtClean="0">
                <a:latin typeface="Arial" pitchFamily="34" charset="0"/>
                <a:cs typeface="Arial" pitchFamily="34" charset="0"/>
              </a:rPr>
              <a:t>ère</a:t>
            </a:r>
            <a:r>
              <a:rPr lang="en-US" sz="2800" kern="0" spc="-52" dirty="0" smtClean="0">
                <a:latin typeface="Arial" pitchFamily="34" charset="0"/>
                <a:cs typeface="Arial" pitchFamily="34" charset="0"/>
              </a:rPr>
              <a:t>   </a:t>
            </a:r>
          </a:p>
          <a:p>
            <a:pPr defTabSz="914298">
              <a:spcAft>
                <a:spcPts val="149"/>
              </a:spcAft>
              <a:defRPr/>
            </a:pPr>
            <a:r>
              <a:rPr lang="en-US" sz="2800" kern="0" spc="-52" dirty="0" err="1" smtClean="0">
                <a:latin typeface="Arial" pitchFamily="34" charset="0"/>
                <a:cs typeface="Arial" pitchFamily="34" charset="0"/>
              </a:rPr>
              <a:t>toujours</a:t>
            </a:r>
            <a:r>
              <a:rPr lang="en-US" sz="2800" kern="0" spc="-52" dirty="0" smtClean="0">
                <a:latin typeface="Arial" pitchFamily="34" charset="0"/>
                <a:cs typeface="Arial" pitchFamily="34" charset="0"/>
              </a:rPr>
              <a:t>        ≠    </a:t>
            </a:r>
            <a:r>
              <a:rPr lang="en-US" sz="2800" kern="0" spc="-52" dirty="0" err="1" smtClean="0">
                <a:latin typeface="Arial" pitchFamily="34" charset="0"/>
                <a:cs typeface="Arial" pitchFamily="34" charset="0"/>
              </a:rPr>
              <a:t>jamais</a:t>
            </a:r>
            <a:endParaRPr lang="en-US" sz="2800" kern="0" spc="-52" dirty="0" smtClean="0">
              <a:latin typeface="Arial" pitchFamily="34" charset="0"/>
              <a:cs typeface="Arial" pitchFamily="34" charset="0"/>
            </a:endParaRPr>
          </a:p>
          <a:p>
            <a:pPr defTabSz="914298">
              <a:spcAft>
                <a:spcPts val="149"/>
              </a:spcAft>
              <a:defRPr/>
            </a:pPr>
            <a:r>
              <a:rPr lang="en-US" sz="2800" kern="0" spc="-52" dirty="0" err="1" smtClean="0">
                <a:latin typeface="Arial" pitchFamily="34" charset="0"/>
                <a:cs typeface="Arial" pitchFamily="34" charset="0"/>
              </a:rPr>
              <a:t>j’aime</a:t>
            </a:r>
            <a:r>
              <a:rPr lang="en-US" sz="2800" kern="0" spc="-52" dirty="0" smtClean="0">
                <a:latin typeface="Arial" pitchFamily="34" charset="0"/>
                <a:cs typeface="Arial" pitchFamily="34" charset="0"/>
              </a:rPr>
              <a:t>           ≠    je </a:t>
            </a:r>
            <a:r>
              <a:rPr lang="en-US" sz="2800" kern="0" spc="-52" dirty="0" err="1" smtClean="0">
                <a:latin typeface="Arial" pitchFamily="34" charset="0"/>
                <a:cs typeface="Arial" pitchFamily="34" charset="0"/>
              </a:rPr>
              <a:t>déteste</a:t>
            </a:r>
            <a:endParaRPr lang="en-US" sz="2800" kern="0" spc="-52" dirty="0" smtClean="0">
              <a:latin typeface="Arial" pitchFamily="34" charset="0"/>
              <a:cs typeface="Arial" pitchFamily="34" charset="0"/>
            </a:endParaRPr>
          </a:p>
          <a:p>
            <a:pPr defTabSz="914298">
              <a:spcAft>
                <a:spcPts val="149"/>
              </a:spcAft>
              <a:defRPr/>
            </a:pPr>
            <a:r>
              <a:rPr lang="en-US" sz="2800" kern="0" spc="-52" dirty="0" err="1" smtClean="0">
                <a:latin typeface="Arial" pitchFamily="34" charset="0"/>
                <a:cs typeface="Arial" pitchFamily="34" charset="0"/>
              </a:rPr>
              <a:t>venir</a:t>
            </a:r>
            <a:r>
              <a:rPr lang="en-US" sz="2800" kern="0" spc="-52" dirty="0" smtClean="0">
                <a:latin typeface="Arial" pitchFamily="34" charset="0"/>
                <a:cs typeface="Arial" pitchFamily="34" charset="0"/>
              </a:rPr>
              <a:t>             ≠    </a:t>
            </a:r>
            <a:r>
              <a:rPr lang="en-US" sz="2800" kern="0" spc="-52" dirty="0" err="1" smtClean="0">
                <a:latin typeface="Arial" pitchFamily="34" charset="0"/>
                <a:cs typeface="Arial" pitchFamily="34" charset="0"/>
              </a:rPr>
              <a:t>partir</a:t>
            </a:r>
            <a:r>
              <a:rPr lang="en-US" sz="2800" kern="0" spc="-52" dirty="0" smtClean="0">
                <a:latin typeface="Arial" pitchFamily="34" charset="0"/>
                <a:cs typeface="Arial" pitchFamily="34" charset="0"/>
              </a:rPr>
              <a:t>/</a:t>
            </a:r>
            <a:r>
              <a:rPr lang="en-US" sz="2800" kern="0" spc="-52" dirty="0" err="1" smtClean="0">
                <a:latin typeface="Arial" pitchFamily="34" charset="0"/>
                <a:cs typeface="Arial" pitchFamily="34" charset="0"/>
              </a:rPr>
              <a:t>s’en</a:t>
            </a:r>
            <a:r>
              <a:rPr lang="en-US" sz="2800" kern="0" spc="-52" dirty="0" smtClean="0">
                <a:latin typeface="Arial" pitchFamily="34" charset="0"/>
                <a:cs typeface="Arial" pitchFamily="34" charset="0"/>
              </a:rPr>
              <a:t> </a:t>
            </a:r>
            <a:r>
              <a:rPr lang="en-US" sz="2800" kern="0" spc="-52" dirty="0" err="1" smtClean="0">
                <a:latin typeface="Arial" pitchFamily="34" charset="0"/>
                <a:cs typeface="Arial" pitchFamily="34" charset="0"/>
              </a:rPr>
              <a:t>aller</a:t>
            </a:r>
            <a:endParaRPr lang="en-US" sz="2800" kern="0" spc="-52" dirty="0" smtClean="0">
              <a:latin typeface="Arial" pitchFamily="34" charset="0"/>
              <a:cs typeface="Arial" pitchFamily="34" charset="0"/>
            </a:endParaRPr>
          </a:p>
          <a:p>
            <a:pPr defTabSz="914298">
              <a:spcAft>
                <a:spcPts val="149"/>
              </a:spcAft>
              <a:defRPr/>
            </a:pPr>
            <a:r>
              <a:rPr lang="en-US" sz="2800" kern="0" spc="-52" dirty="0">
                <a:latin typeface="Arial" pitchFamily="34" charset="0"/>
                <a:cs typeface="Arial" pitchFamily="34" charset="0"/>
              </a:rPr>
              <a:t>l</a:t>
            </a:r>
            <a:r>
              <a:rPr lang="en-US" sz="2800" kern="0" spc="-52" dirty="0" smtClean="0">
                <a:latin typeface="Arial" pitchFamily="34" charset="0"/>
                <a:cs typeface="Arial" pitchFamily="34" charset="0"/>
              </a:rPr>
              <a:t>oin               ≠    </a:t>
            </a:r>
            <a:r>
              <a:rPr lang="en-US" sz="2800" kern="0" spc="-52" dirty="0" err="1" smtClean="0">
                <a:latin typeface="Arial" pitchFamily="34" charset="0"/>
                <a:cs typeface="Arial" pitchFamily="34" charset="0"/>
              </a:rPr>
              <a:t>proche</a:t>
            </a:r>
            <a:endParaRPr lang="en-US" sz="2800" kern="0" spc="-52" dirty="0">
              <a:latin typeface="Arial" pitchFamily="34" charset="0"/>
              <a:cs typeface="Arial" pitchFamily="34" charset="0"/>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035" y="2460848"/>
            <a:ext cx="1836965" cy="2571750"/>
          </a:xfrm>
          <a:prstGeom prst="rect">
            <a:avLst/>
          </a:prstGeom>
        </p:spPr>
      </p:pic>
    </p:spTree>
    <p:extLst>
      <p:ext uri="{BB962C8B-B14F-4D97-AF65-F5344CB8AC3E}">
        <p14:creationId xmlns:p14="http://schemas.microsoft.com/office/powerpoint/2010/main" val="22246900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1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100" fill="hold"/>
                                            <p:tgtEl>
                                              <p:spTgt spid="3"/>
                                            </p:tgtEl>
                                            <p:attrNameLst>
                                              <p:attrName>ppt_x</p:attrName>
                                            </p:attrNameLst>
                                          </p:cBhvr>
                                          <p:tavLst>
                                            <p:tav tm="0">
                                              <p:val>
                                                <p:strVal val="#ppt_x"/>
                                              </p:val>
                                            </p:tav>
                                            <p:tav tm="100000">
                                              <p:val>
                                                <p:strVal val="#ppt_x"/>
                                              </p:val>
                                            </p:tav>
                                          </p:tavLst>
                                        </p:anim>
                                        <p:anim calcmode="lin" valueType="num">
                                          <p:cBhvr additive="base">
                                            <p:cTn id="8" dur="11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0" y="0"/>
            <a:ext cx="9147820" cy="177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 y="1671650"/>
            <a:ext cx="7458075" cy="396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12" y="1957748"/>
            <a:ext cx="9144000" cy="318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365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1"/>
          <p:cNvSpPr/>
          <p:nvPr/>
        </p:nvSpPr>
        <p:spPr>
          <a:xfrm>
            <a:off x="575556" y="125698"/>
            <a:ext cx="675074"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sp>
        <p:nvSpPr>
          <p:cNvPr id="3" name="Прямоугольник 2"/>
          <p:cNvSpPr/>
          <p:nvPr/>
        </p:nvSpPr>
        <p:spPr>
          <a:xfrm>
            <a:off x="1276648" y="252698"/>
            <a:ext cx="1620180" cy="400110"/>
          </a:xfrm>
          <a:prstGeom prst="rect">
            <a:avLst/>
          </a:prstGeom>
        </p:spPr>
        <p:txBody>
          <a:bodyPr wrap="square">
            <a:spAutoFit/>
          </a:bodyPr>
          <a:lstStyle/>
          <a:p>
            <a:pPr defTabSz="914298">
              <a:spcAft>
                <a:spcPts val="149"/>
              </a:spcAft>
              <a:defRPr/>
            </a:pPr>
            <a:r>
              <a:rPr lang="en-US" sz="2000" b="1" kern="0" spc="-52" dirty="0">
                <a:latin typeface="Open Sans" panose="020B0606030504020204" pitchFamily="34" charset="0"/>
                <a:ea typeface="Open Sans" panose="020B0606030504020204" pitchFamily="34" charset="0"/>
                <a:cs typeface="Open Sans" panose="020B0606030504020204" pitchFamily="34" charset="0"/>
              </a:rPr>
              <a:t>Questions:</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endParaRPr lang="en-US" sz="2000" kern="0" spc="-52"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4" name="Прямоугольник 3"/>
          <p:cNvSpPr/>
          <p:nvPr/>
        </p:nvSpPr>
        <p:spPr>
          <a:xfrm>
            <a:off x="467544" y="916250"/>
            <a:ext cx="7128792" cy="3221395"/>
          </a:xfrm>
          <a:prstGeom prst="rect">
            <a:avLst/>
          </a:prstGeom>
        </p:spPr>
        <p:txBody>
          <a:bodyPr wrap="square">
            <a:spAutoFit/>
          </a:bodyPr>
          <a:lstStyle/>
          <a:p>
            <a:pPr defTabSz="914298">
              <a:spcAft>
                <a:spcPts val="149"/>
              </a:spcAft>
              <a:defRPr/>
            </a:pPr>
            <a:r>
              <a:rPr lang="en-US" kern="0" spc="-52" dirty="0">
                <a:latin typeface="Open Sans" panose="020B0606030504020204" pitchFamily="34" charset="0"/>
                <a:ea typeface="Open Sans" panose="020B0606030504020204" pitchFamily="34" charset="0"/>
                <a:cs typeface="Open Sans" panose="020B0606030504020204" pitchFamily="34" charset="0"/>
              </a:rPr>
              <a:t>Qui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parle</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p>
          <a:p>
            <a:pPr defTabSz="914298">
              <a:spcAft>
                <a:spcPts val="600"/>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 -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C’est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madame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Durant qui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parle</a:t>
            </a:r>
            <a:r>
              <a:rPr lang="en-US" kern="0" spc="-52" dirty="0" smtClean="0">
                <a:latin typeface="Open Sans" panose="020B0606030504020204" pitchFamily="34" charset="0"/>
                <a:ea typeface="Open Sans" panose="020B0606030504020204" pitchFamily="34" charset="0"/>
                <a:cs typeface="Open Sans" panose="020B0606030504020204" pitchFamily="34" charset="0"/>
              </a:rPr>
              <a:t>.</a:t>
            </a:r>
            <a:endParaRPr lang="en-US" kern="0" spc="-52" dirty="0">
              <a:latin typeface="Open Sans" panose="020B0606030504020204" pitchFamily="34" charset="0"/>
              <a:ea typeface="Open Sans" panose="020B0606030504020204" pitchFamily="34" charset="0"/>
              <a:cs typeface="Open Sans" panose="020B0606030504020204" pitchFamily="34" charset="0"/>
            </a:endParaRPr>
          </a:p>
          <a:p>
            <a:pPr defTabSz="914298">
              <a:spcAft>
                <a:spcPts val="149"/>
              </a:spcAft>
              <a:defRPr/>
            </a:pPr>
            <a:r>
              <a:rPr lang="en-US" kern="0" spc="-52" dirty="0">
                <a:latin typeface="Open Sans" panose="020B0606030504020204" pitchFamily="34" charset="0"/>
                <a:ea typeface="Open Sans" panose="020B0606030504020204" pitchFamily="34" charset="0"/>
                <a:cs typeface="Open Sans" panose="020B0606030504020204" pitchFamily="34" charset="0"/>
              </a:rPr>
              <a:t>De </a:t>
            </a:r>
            <a:r>
              <a:rPr lang="en-US" kern="0" spc="-52" dirty="0" smtClean="0">
                <a:latin typeface="Open Sans" panose="020B0606030504020204" pitchFamily="34" charset="0"/>
                <a:ea typeface="Open Sans" panose="020B0606030504020204" pitchFamily="34" charset="0"/>
                <a:cs typeface="Open Sans" panose="020B0606030504020204" pitchFamily="34" charset="0"/>
              </a:rPr>
              <a:t>quoi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il</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s’agit</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p>
          <a:p>
            <a:pPr defTabSz="914298">
              <a:spcAft>
                <a:spcPts val="600"/>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  Il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s’agit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de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kern="0" spc="-52" dirty="0" smtClean="0">
                <a:latin typeface="Open Sans" panose="020B0606030504020204" pitchFamily="34" charset="0"/>
                <a:ea typeface="Open Sans" panose="020B0606030504020204" pitchFamily="34" charset="0"/>
                <a:cs typeface="Open Sans" panose="020B0606030504020204" pitchFamily="34" charset="0"/>
              </a:rPr>
              <a:t>.</a:t>
            </a:r>
            <a:endParaRPr lang="en-US" kern="0" spc="-52" dirty="0">
              <a:latin typeface="Open Sans" panose="020B0606030504020204" pitchFamily="34" charset="0"/>
              <a:ea typeface="Open Sans" panose="020B0606030504020204" pitchFamily="34" charset="0"/>
              <a:cs typeface="Open Sans" panose="020B0606030504020204" pitchFamily="34" charset="0"/>
            </a:endParaRPr>
          </a:p>
          <a:p>
            <a:pPr defTabSz="914298">
              <a:defRPr/>
            </a:pPr>
            <a:r>
              <a:rPr lang="en-US" kern="0" spc="-52" dirty="0">
                <a:latin typeface="Open Sans" panose="020B0606030504020204" pitchFamily="34" charset="0"/>
                <a:ea typeface="Open Sans" panose="020B0606030504020204" pitchFamily="34" charset="0"/>
                <a:cs typeface="Open Sans" panose="020B0606030504020204" pitchFamily="34" charset="0"/>
              </a:rPr>
              <a:t>Comment </a:t>
            </a:r>
            <a:r>
              <a:rPr lang="en-US" kern="0" spc="-52" dirty="0" smtClean="0">
                <a:latin typeface="Open Sans" panose="020B0606030504020204" pitchFamily="34" charset="0"/>
                <a:ea typeface="Open Sans" panose="020B0606030504020204" pitchFamily="34" charset="0"/>
                <a:cs typeface="Open Sans" panose="020B0606030504020204" pitchFamily="34" charset="0"/>
              </a:rPr>
              <a:t>M-me Durant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comprend</a:t>
            </a:r>
            <a:r>
              <a:rPr lang="en-US" kern="0" spc="-52" dirty="0" smtClean="0">
                <a:latin typeface="Open Sans" panose="020B0606030504020204" pitchFamily="34" charset="0"/>
                <a:ea typeface="Open Sans" panose="020B0606030504020204" pitchFamily="34" charset="0"/>
                <a:cs typeface="Open Sans" panose="020B0606030504020204" pitchFamily="34" charset="0"/>
              </a:rPr>
              <a:t> un pays puissant</a:t>
            </a:r>
            <a:r>
              <a:rPr lang="en-US" kern="0" spc="-52" dirty="0">
                <a:latin typeface="Open Sans" panose="020B0606030504020204" pitchFamily="34" charset="0"/>
                <a:ea typeface="Open Sans" panose="020B0606030504020204" pitchFamily="34" charset="0"/>
                <a:cs typeface="Open Sans" panose="020B0606030504020204" pitchFamily="34" charset="0"/>
              </a:rPr>
              <a:t>?  </a:t>
            </a:r>
            <a:endParaRPr lang="en-US" kern="0" spc="-52" dirty="0" smtClean="0">
              <a:latin typeface="Open Sans" panose="020B0606030504020204" pitchFamily="34" charset="0"/>
              <a:ea typeface="Open Sans" panose="020B0606030504020204" pitchFamily="34" charset="0"/>
              <a:cs typeface="Open Sans" panose="020B0606030504020204" pitchFamily="34" charset="0"/>
            </a:endParaRPr>
          </a:p>
          <a:p>
            <a:pPr defTabSz="914298">
              <a:spcAft>
                <a:spcPts val="600"/>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 -  Elle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pense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qu’un</a:t>
            </a:r>
            <a:r>
              <a:rPr lang="en-US" kern="0" spc="-52" dirty="0" smtClean="0">
                <a:latin typeface="Open Sans" panose="020B0606030504020204" pitchFamily="34" charset="0"/>
                <a:ea typeface="Open Sans" panose="020B0606030504020204" pitchFamily="34" charset="0"/>
                <a:cs typeface="Open Sans" panose="020B0606030504020204" pitchFamily="34" charset="0"/>
              </a:rPr>
              <a:t>  pays  puissant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ça</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c’est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une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économie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puisssante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p>
          <a:p>
            <a:pPr defTabSz="914298">
              <a:spcAft>
                <a:spcPts val="149"/>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Qui  </a:t>
            </a:r>
            <a:r>
              <a:rPr lang="en-US" kern="0" spc="-52" dirty="0" err="1">
                <a:latin typeface="Open Sans" panose="020B0606030504020204" pitchFamily="34" charset="0"/>
                <a:ea typeface="Open Sans" panose="020B0606030504020204" pitchFamily="34" charset="0"/>
                <a:cs typeface="Open Sans" panose="020B0606030504020204" pitchFamily="34" charset="0"/>
              </a:rPr>
              <a:t>sont</a:t>
            </a:r>
            <a:r>
              <a:rPr lang="en-US" kern="0" spc="-52" dirty="0">
                <a:latin typeface="Open Sans" panose="020B0606030504020204" pitchFamily="34" charset="0"/>
                <a:ea typeface="Open Sans" panose="020B0606030504020204" pitchFamily="34" charset="0"/>
                <a:cs typeface="Open Sans" panose="020B0606030504020204" pitchFamily="34" charset="0"/>
              </a:rPr>
              <a:t>  de  </a:t>
            </a:r>
            <a:r>
              <a:rPr lang="en-US" kern="0" spc="-52" dirty="0" err="1">
                <a:latin typeface="Open Sans" panose="020B0606030504020204" pitchFamily="34" charset="0"/>
                <a:ea typeface="Open Sans" panose="020B0606030504020204" pitchFamily="34" charset="0"/>
                <a:cs typeface="Open Sans" panose="020B0606030504020204" pitchFamily="34" charset="0"/>
              </a:rPr>
              <a:t>vrais</a:t>
            </a:r>
            <a:r>
              <a:rPr lang="en-US" kern="0" spc="-52" dirty="0">
                <a:latin typeface="Open Sans" panose="020B0606030504020204" pitchFamily="34" charset="0"/>
                <a:ea typeface="Open Sans" panose="020B0606030504020204" pitchFamily="34" charset="0"/>
                <a:cs typeface="Open Sans" panose="020B0606030504020204" pitchFamily="34" charset="0"/>
              </a:rPr>
              <a:t>  </a:t>
            </a:r>
            <a:r>
              <a:rPr lang="en-US" kern="0" spc="-52" dirty="0" err="1">
                <a:latin typeface="Open Sans" panose="020B0606030504020204" pitchFamily="34" charset="0"/>
                <a:ea typeface="Open Sans" panose="020B0606030504020204" pitchFamily="34" charset="0"/>
                <a:cs typeface="Open Sans" panose="020B0606030504020204" pitchFamily="34" charset="0"/>
              </a:rPr>
              <a:t>patriotes</a:t>
            </a:r>
            <a:r>
              <a:rPr lang="en-US"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600"/>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Ce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sont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ceux</a:t>
            </a:r>
            <a:r>
              <a:rPr lang="en-US" kern="0" spc="-52" dirty="0" smtClean="0">
                <a:latin typeface="Open Sans" panose="020B0606030504020204" pitchFamily="34" charset="0"/>
                <a:ea typeface="Open Sans" panose="020B0606030504020204" pitchFamily="34" charset="0"/>
                <a:cs typeface="Open Sans" panose="020B0606030504020204" pitchFamily="34" charset="0"/>
              </a:rPr>
              <a:t>  qui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luttent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contre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la  guerre,  pour  la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paix</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endParaRPr lang="en-US" kern="0" spc="-52" dirty="0">
              <a:latin typeface="Open Sans" panose="020B0606030504020204" pitchFamily="34" charset="0"/>
              <a:ea typeface="Open Sans" panose="020B0606030504020204" pitchFamily="34" charset="0"/>
              <a:cs typeface="Open Sans" panose="020B0606030504020204" pitchFamily="34" charset="0"/>
            </a:endParaRPr>
          </a:p>
          <a:p>
            <a:pPr defTabSz="914298">
              <a:spcAft>
                <a:spcPts val="149"/>
              </a:spcAft>
              <a:defRPr/>
            </a:pPr>
            <a:r>
              <a:rPr lang="en-US" kern="0" spc="-52" dirty="0">
                <a:latin typeface="Open Sans" panose="020B0606030504020204" pitchFamily="34" charset="0"/>
                <a:ea typeface="Open Sans" panose="020B0606030504020204" pitchFamily="34" charset="0"/>
                <a:cs typeface="Open Sans" panose="020B0606030504020204" pitchFamily="34" charset="0"/>
              </a:rPr>
              <a:t>De  qui  </a:t>
            </a:r>
            <a:r>
              <a:rPr lang="en-US" kern="0" spc="-52" dirty="0" err="1">
                <a:latin typeface="Open Sans" panose="020B0606030504020204" pitchFamily="34" charset="0"/>
                <a:ea typeface="Open Sans" panose="020B0606030504020204" pitchFamily="34" charset="0"/>
                <a:cs typeface="Open Sans" panose="020B0606030504020204" pitchFamily="34" charset="0"/>
              </a:rPr>
              <a:t>dépend</a:t>
            </a:r>
            <a:r>
              <a:rPr lang="en-US" kern="0" spc="-52" dirty="0">
                <a:latin typeface="Open Sans" panose="020B0606030504020204" pitchFamily="34" charset="0"/>
                <a:ea typeface="Open Sans" panose="020B0606030504020204" pitchFamily="34" charset="0"/>
                <a:cs typeface="Open Sans" panose="020B0606030504020204" pitchFamily="34" charset="0"/>
              </a:rPr>
              <a:t>  le  </a:t>
            </a:r>
            <a:r>
              <a:rPr lang="en-US" kern="0" spc="-52" dirty="0" err="1">
                <a:latin typeface="Open Sans" panose="020B0606030504020204" pitchFamily="34" charset="0"/>
                <a:ea typeface="Open Sans" panose="020B0606030504020204" pitchFamily="34" charset="0"/>
                <a:cs typeface="Open Sans" panose="020B0606030504020204" pitchFamily="34" charset="0"/>
              </a:rPr>
              <a:t>développement</a:t>
            </a:r>
            <a:r>
              <a:rPr lang="en-US" kern="0" spc="-52" dirty="0">
                <a:latin typeface="Open Sans" panose="020B0606030504020204" pitchFamily="34" charset="0"/>
                <a:ea typeface="Open Sans" panose="020B0606030504020204" pitchFamily="34" charset="0"/>
                <a:cs typeface="Open Sans" panose="020B0606030504020204" pitchFamily="34" charset="0"/>
              </a:rPr>
              <a:t>  de  </a:t>
            </a:r>
            <a:r>
              <a:rPr lang="en-US" kern="0" spc="-52" dirty="0" err="1">
                <a:latin typeface="Open Sans" panose="020B0606030504020204" pitchFamily="34" charset="0"/>
                <a:ea typeface="Open Sans" panose="020B0606030504020204" pitchFamily="34" charset="0"/>
                <a:cs typeface="Open Sans" panose="020B0606030504020204" pitchFamily="34" charset="0"/>
              </a:rPr>
              <a:t>l’économie</a:t>
            </a:r>
            <a:r>
              <a:rPr lang="en-US"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149"/>
              </a:spcAft>
              <a:defRPr/>
            </a:pPr>
            <a:r>
              <a:rPr lang="en-US" kern="0" spc="-52" dirty="0" smtClean="0">
                <a:latin typeface="Open Sans" panose="020B0606030504020204" pitchFamily="34" charset="0"/>
                <a:ea typeface="Open Sans" panose="020B0606030504020204" pitchFamily="34" charset="0"/>
                <a:cs typeface="Open Sans" panose="020B0606030504020204" pitchFamily="34" charset="0"/>
              </a:rPr>
              <a:t>- Le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développement</a:t>
            </a:r>
            <a:r>
              <a:rPr lang="en-US" kern="0" spc="-52" dirty="0" smtClean="0">
                <a:latin typeface="Open Sans" panose="020B0606030504020204" pitchFamily="34" charset="0"/>
                <a:ea typeface="Open Sans" panose="020B0606030504020204" pitchFamily="34" charset="0"/>
                <a:cs typeface="Open Sans" panose="020B0606030504020204" pitchFamily="34" charset="0"/>
              </a:rPr>
              <a:t>  de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dépend</a:t>
            </a:r>
            <a:r>
              <a:rPr lang="en-US" kern="0" spc="-52" dirty="0" smtClean="0">
                <a:latin typeface="Open Sans" panose="020B0606030504020204" pitchFamily="34" charset="0"/>
                <a:ea typeface="Open Sans" panose="020B0606030504020204" pitchFamily="34" charset="0"/>
                <a:cs typeface="Open Sans" panose="020B0606030504020204" pitchFamily="34" charset="0"/>
              </a:rPr>
              <a:t>  de  nous  </a:t>
            </a:r>
            <a:r>
              <a:rPr lang="en-US" kern="0" spc="-52" dirty="0" err="1" smtClean="0">
                <a:latin typeface="Open Sans" panose="020B0606030504020204" pitchFamily="34" charset="0"/>
                <a:ea typeface="Open Sans" panose="020B0606030504020204" pitchFamily="34" charset="0"/>
                <a:cs typeface="Open Sans" panose="020B0606030504020204" pitchFamily="34" charset="0"/>
              </a:rPr>
              <a:t>tous</a:t>
            </a:r>
            <a:r>
              <a:rPr lang="en-US" kern="0" spc="-52" dirty="0" smtClean="0">
                <a:latin typeface="Open Sans" panose="020B0606030504020204" pitchFamily="34" charset="0"/>
                <a:ea typeface="Open Sans" panose="020B0606030504020204" pitchFamily="34" charset="0"/>
                <a:cs typeface="Open Sans" panose="020B0606030504020204" pitchFamily="34" charset="0"/>
              </a:rPr>
              <a:t>.</a:t>
            </a:r>
            <a:endParaRPr lang="en-US" kern="0" spc="-52"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ackgroundRemoval t="0" b="100000" l="10000"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96336" y="1314190"/>
            <a:ext cx="1407543" cy="2465078"/>
          </a:xfrm>
          <a:prstGeom prst="rect">
            <a:avLst/>
          </a:prstGeom>
        </p:spPr>
      </p:pic>
      <p:sp>
        <p:nvSpPr>
          <p:cNvPr id="6" name="Управляющая кнопка: назад 5">
            <a:hlinkClick r:id="rId4" action="ppaction://hlinksldjump" highlightClick="1"/>
          </p:cNvPr>
          <p:cNvSpPr/>
          <p:nvPr/>
        </p:nvSpPr>
        <p:spPr>
          <a:xfrm>
            <a:off x="4180272" y="46134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664652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9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ppt_x"/>
                                              </p:val>
                                            </p:tav>
                                            <p:tav tm="100000">
                                              <p:val>
                                                <p:strVal val="#ppt_x"/>
                                              </p:val>
                                            </p:tav>
                                          </p:tavLst>
                                        </p:anim>
                                        <p:anim calcmode="lin" valueType="num">
                                          <p:cBhvr additive="base">
                                            <p:cTn id="8" dur="9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7918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500" y="0"/>
            <a:ext cx="4071938" cy="5143500"/>
          </a:xfrm>
          <a:prstGeom prst="rect">
            <a:avLst/>
          </a:prstGeom>
        </p:spPr>
      </p:pic>
      <p:sp>
        <p:nvSpPr>
          <p:cNvPr id="4" name="Прямоугольник 3"/>
          <p:cNvSpPr/>
          <p:nvPr/>
        </p:nvSpPr>
        <p:spPr>
          <a:xfrm>
            <a:off x="1079612" y="915566"/>
            <a:ext cx="4572000" cy="2800767"/>
          </a:xfrm>
          <a:prstGeom prst="rect">
            <a:avLst/>
          </a:prstGeom>
        </p:spPr>
        <p:txBody>
          <a:bodyPr>
            <a:spAutoFit/>
          </a:bodyPr>
          <a:lstStyle/>
          <a:p>
            <a:r>
              <a:rPr lang="fr-FR"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Merci</a:t>
            </a:r>
          </a:p>
          <a:p>
            <a:r>
              <a:rPr lang="fr-FR"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Pour</a:t>
            </a:r>
          </a:p>
          <a:p>
            <a:r>
              <a:rPr lang="fr-FR"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Votre</a:t>
            </a:r>
          </a:p>
          <a:p>
            <a:r>
              <a:rPr lang="fr-FR"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Attention!</a:t>
            </a:r>
            <a:endParaRPr lang="ru-RU"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3615977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452320" y="1347613"/>
            <a:ext cx="2132696" cy="2537163"/>
          </a:xfrm>
          <a:prstGeom prst="rect">
            <a:avLst/>
          </a:prstGeom>
        </p:spPr>
      </p:pic>
      <p:sp>
        <p:nvSpPr>
          <p:cNvPr id="2" name="Oval 13"/>
          <p:cNvSpPr/>
          <p:nvPr/>
        </p:nvSpPr>
        <p:spPr>
          <a:xfrm>
            <a:off x="575556" y="339502"/>
            <a:ext cx="675074" cy="67499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2</a:t>
            </a:r>
          </a:p>
        </p:txBody>
      </p:sp>
      <p:sp>
        <p:nvSpPr>
          <p:cNvPr id="3" name="Прямоугольник 2"/>
          <p:cNvSpPr/>
          <p:nvPr/>
        </p:nvSpPr>
        <p:spPr>
          <a:xfrm>
            <a:off x="1439652" y="356382"/>
            <a:ext cx="4572000" cy="523220"/>
          </a:xfrm>
          <a:prstGeom prst="rect">
            <a:avLst/>
          </a:prstGeom>
        </p:spPr>
        <p:txBody>
          <a:bodyPr>
            <a:spAutoFit/>
          </a:bodyPr>
          <a:lstStyle/>
          <a:p>
            <a:pPr defTabSz="914298">
              <a:spcAft>
                <a:spcPts val="149"/>
              </a:spcAft>
              <a:defRPr/>
            </a:pPr>
            <a:r>
              <a:rPr lang="en-US" sz="2800" b="1" kern="0" spc="-52" dirty="0" err="1" smtClean="0">
                <a:solidFill>
                  <a:srgbClr val="57565A"/>
                </a:solidFill>
                <a:latin typeface="Open Sans" panose="020B0606030504020204" pitchFamily="34" charset="0"/>
              </a:rPr>
              <a:t>Traduisez</a:t>
            </a:r>
            <a:r>
              <a:rPr lang="en-US" sz="2800" b="1" kern="0" spc="-52" dirty="0" smtClean="0">
                <a:solidFill>
                  <a:srgbClr val="57565A"/>
                </a:solidFill>
                <a:latin typeface="Open Sans" panose="020B0606030504020204" pitchFamily="34" charset="0"/>
              </a:rPr>
              <a:t>:</a:t>
            </a:r>
            <a:endParaRPr lang="en-US" sz="2800" kern="0" dirty="0">
              <a:solidFill>
                <a:srgbClr val="57565A"/>
              </a:solidFill>
            </a:endParaRPr>
          </a:p>
        </p:txBody>
      </p:sp>
      <p:sp>
        <p:nvSpPr>
          <p:cNvPr id="4" name="Прямоугольник 3"/>
          <p:cNvSpPr/>
          <p:nvPr/>
        </p:nvSpPr>
        <p:spPr>
          <a:xfrm>
            <a:off x="323528" y="1186755"/>
            <a:ext cx="7704856" cy="2054409"/>
          </a:xfrm>
          <a:prstGeom prst="rect">
            <a:avLst/>
          </a:prstGeom>
        </p:spPr>
        <p:txBody>
          <a:bodyPr wrap="square">
            <a:spAutoFit/>
          </a:bodyPr>
          <a:lstStyle/>
          <a:p>
            <a:pPr indent="355600" defTabSz="914298">
              <a:spcAft>
                <a:spcPts val="149"/>
              </a:spcAft>
              <a:defRPr/>
            </a:pPr>
            <a:r>
              <a:rPr lang="en-US" sz="2400" kern="0" spc="-52" dirty="0">
                <a:latin typeface="Open Sans" panose="020B0606030504020204" pitchFamily="34" charset="0"/>
              </a:rPr>
              <a:t>Les </a:t>
            </a:r>
            <a:r>
              <a:rPr lang="en-US" sz="2400" kern="0" spc="-52" dirty="0" err="1" smtClean="0">
                <a:latin typeface="Open Sans" panose="020B0606030504020204" pitchFamily="34" charset="0"/>
              </a:rPr>
              <a:t>vrais</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patriotes</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sont</a:t>
            </a:r>
            <a:r>
              <a:rPr lang="en-US" sz="2400" kern="0" spc="-52" dirty="0" smtClean="0">
                <a:latin typeface="Open Sans" panose="020B0606030504020204" pitchFamily="34" charset="0"/>
              </a:rPr>
              <a:t>  </a:t>
            </a:r>
            <a:r>
              <a:rPr lang="en-US" sz="2400" kern="0" spc="-52" dirty="0" err="1">
                <a:latin typeface="Open Sans" panose="020B0606030504020204" pitchFamily="34" charset="0"/>
              </a:rPr>
              <a:t>ceux</a:t>
            </a:r>
            <a:r>
              <a:rPr lang="en-US" sz="2400" kern="0" spc="-52" dirty="0">
                <a:latin typeface="Open Sans" panose="020B0606030504020204" pitchFamily="34" charset="0"/>
              </a:rPr>
              <a:t> </a:t>
            </a:r>
            <a:r>
              <a:rPr lang="en-US" sz="2400" kern="0" spc="-52" dirty="0" smtClean="0">
                <a:latin typeface="Open Sans" panose="020B0606030504020204" pitchFamily="34" charset="0"/>
              </a:rPr>
              <a:t>qui </a:t>
            </a:r>
            <a:r>
              <a:rPr lang="en-US" sz="2400" kern="0" spc="-52" dirty="0" err="1" smtClean="0">
                <a:latin typeface="Open Sans" panose="020B0606030504020204" pitchFamily="34" charset="0"/>
              </a:rPr>
              <a:t>luttent</a:t>
            </a:r>
            <a:r>
              <a:rPr lang="en-US" sz="2400" kern="0" spc="-52" dirty="0" smtClean="0">
                <a:latin typeface="Open Sans" panose="020B0606030504020204" pitchFamily="34" charset="0"/>
              </a:rPr>
              <a:t> pour la </a:t>
            </a:r>
            <a:r>
              <a:rPr lang="en-US" sz="2400" kern="0" spc="-52" dirty="0" err="1" smtClean="0">
                <a:latin typeface="Open Sans" panose="020B0606030504020204" pitchFamily="34" charset="0"/>
              </a:rPr>
              <a:t>paix</a:t>
            </a:r>
            <a:r>
              <a:rPr lang="en-US" sz="2400" kern="0" spc="-52" dirty="0" smtClean="0">
                <a:latin typeface="Open Sans" panose="020B0606030504020204" pitchFamily="34" charset="0"/>
              </a:rPr>
              <a:t>.</a:t>
            </a:r>
          </a:p>
          <a:p>
            <a:pPr indent="355600" defTabSz="914298">
              <a:spcAft>
                <a:spcPts val="149"/>
              </a:spcAft>
              <a:defRPr/>
            </a:pPr>
            <a:endParaRPr lang="en-US" sz="2400" kern="0" spc="-52" dirty="0">
              <a:latin typeface="Open Sans" panose="020B0606030504020204" pitchFamily="34" charset="0"/>
            </a:endParaRPr>
          </a:p>
          <a:p>
            <a:pPr indent="355600" defTabSz="914298">
              <a:spcAft>
                <a:spcPts val="149"/>
              </a:spcAft>
              <a:defRPr/>
            </a:pPr>
            <a:endParaRPr lang="en-US" sz="2400" kern="0" spc="-52" dirty="0" smtClean="0">
              <a:latin typeface="Open Sans" panose="020B0606030504020204" pitchFamily="34" charset="0"/>
            </a:endParaRPr>
          </a:p>
          <a:p>
            <a:pPr indent="355600" defTabSz="914298">
              <a:spcAft>
                <a:spcPts val="600"/>
              </a:spcAft>
              <a:defRPr/>
            </a:pPr>
            <a:r>
              <a:rPr lang="en-US" sz="2400" kern="0" spc="-52" dirty="0" smtClean="0">
                <a:latin typeface="Open Sans" panose="020B0606030504020204" pitchFamily="34" charset="0"/>
              </a:rPr>
              <a:t>La </a:t>
            </a:r>
            <a:r>
              <a:rPr lang="en-US" sz="2400" kern="0" spc="-52" dirty="0" err="1" smtClean="0">
                <a:latin typeface="Open Sans" panose="020B0606030504020204" pitchFamily="34" charset="0"/>
              </a:rPr>
              <a:t>paix</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permet</a:t>
            </a:r>
            <a:r>
              <a:rPr lang="en-US" sz="2400" kern="0" spc="-52" dirty="0" smtClean="0">
                <a:latin typeface="Open Sans" panose="020B0606030504020204" pitchFamily="34" charset="0"/>
              </a:rPr>
              <a:t> de </a:t>
            </a:r>
            <a:r>
              <a:rPr lang="en-US" sz="2400" kern="0" spc="-52" dirty="0" err="1" smtClean="0">
                <a:latin typeface="Open Sans" panose="020B0606030504020204" pitchFamily="34" charset="0"/>
              </a:rPr>
              <a:t>développer</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une</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économie</a:t>
            </a:r>
            <a:r>
              <a:rPr lang="en-US" sz="2400" kern="0" spc="-52" dirty="0" smtClean="0">
                <a:latin typeface="Open Sans" panose="020B0606030504020204" pitchFamily="34" charset="0"/>
              </a:rPr>
              <a:t> stable du  </a:t>
            </a:r>
            <a:r>
              <a:rPr lang="en-US" sz="2400" kern="0" spc="-52" dirty="0">
                <a:latin typeface="Open Sans" panose="020B0606030504020204" pitchFamily="34" charset="0"/>
              </a:rPr>
              <a:t>pays</a:t>
            </a:r>
            <a:r>
              <a:rPr lang="en-US" sz="2400" kern="0" spc="-52" dirty="0" smtClean="0">
                <a:latin typeface="Open Sans" panose="020B0606030504020204" pitchFamily="34" charset="0"/>
              </a:rPr>
              <a:t>.</a:t>
            </a:r>
          </a:p>
          <a:p>
            <a:pPr indent="355600" defTabSz="914298">
              <a:spcAft>
                <a:spcPts val="149"/>
              </a:spcAft>
              <a:defRPr/>
            </a:pPr>
            <a:endParaRPr lang="en-US" sz="2400" kern="0" dirty="0"/>
          </a:p>
        </p:txBody>
      </p:sp>
      <p:sp>
        <p:nvSpPr>
          <p:cNvPr id="7" name="Управляющая кнопка: назад 6">
            <a:hlinkClick r:id="rId4" action="ppaction://hlinksldjump" highlightClick="1"/>
          </p:cNvPr>
          <p:cNvSpPr/>
          <p:nvPr/>
        </p:nvSpPr>
        <p:spPr>
          <a:xfrm>
            <a:off x="4319972" y="4642296"/>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8835202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4"/>
          <p:cNvSpPr/>
          <p:nvPr/>
        </p:nvSpPr>
        <p:spPr>
          <a:xfrm>
            <a:off x="575556" y="303498"/>
            <a:ext cx="675074" cy="674991"/>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3" name="Прямоугольник 2"/>
          <p:cNvSpPr/>
          <p:nvPr/>
        </p:nvSpPr>
        <p:spPr>
          <a:xfrm>
            <a:off x="1403648" y="303498"/>
            <a:ext cx="4572000" cy="523220"/>
          </a:xfrm>
          <a:prstGeom prst="rect">
            <a:avLst/>
          </a:prstGeom>
        </p:spPr>
        <p:txBody>
          <a:bodyPr>
            <a:spAutoFit/>
          </a:bodyPr>
          <a:lstStyle/>
          <a:p>
            <a:pPr defTabSz="914298">
              <a:spcAft>
                <a:spcPts val="149"/>
              </a:spcAft>
              <a:defRPr/>
            </a:pPr>
            <a:r>
              <a:rPr lang="en-US" sz="2800" b="1" kern="0" spc="-52" dirty="0" err="1" smtClean="0">
                <a:solidFill>
                  <a:srgbClr val="57565A"/>
                </a:solidFill>
                <a:latin typeface="Open Sans" panose="020B0606030504020204" pitchFamily="34" charset="0"/>
              </a:rPr>
              <a:t>Complétez</a:t>
            </a:r>
            <a:r>
              <a:rPr lang="en-US" sz="2800" b="1" kern="0" spc="-52" dirty="0" smtClean="0">
                <a:solidFill>
                  <a:srgbClr val="57565A"/>
                </a:solidFill>
                <a:latin typeface="Open Sans" panose="020B0606030504020204" pitchFamily="34" charset="0"/>
              </a:rPr>
              <a:t> les phrases:  </a:t>
            </a:r>
            <a:endParaRPr lang="en-US" sz="2800" b="1" kern="0" spc="-52" dirty="0">
              <a:solidFill>
                <a:srgbClr val="57565A"/>
              </a:solidFill>
              <a:latin typeface="Open Sans" panose="020B0606030504020204" pitchFamily="34" charset="0"/>
            </a:endParaRPr>
          </a:p>
        </p:txBody>
      </p:sp>
      <p:sp>
        <p:nvSpPr>
          <p:cNvPr id="4" name="Прямоугольник 3"/>
          <p:cNvSpPr/>
          <p:nvPr/>
        </p:nvSpPr>
        <p:spPr>
          <a:xfrm>
            <a:off x="323528" y="1203598"/>
            <a:ext cx="8496944" cy="2169825"/>
          </a:xfrm>
          <a:prstGeom prst="rect">
            <a:avLst/>
          </a:prstGeom>
        </p:spPr>
        <p:txBody>
          <a:bodyPr wrap="square">
            <a:spAutoFit/>
          </a:bodyPr>
          <a:lstStyle/>
          <a:p>
            <a:pPr marL="342900" indent="-342900" defTabSz="914298">
              <a:spcAft>
                <a:spcPts val="600"/>
              </a:spcAft>
              <a:buAutoNum type="arabicParenR"/>
              <a:defRPr/>
            </a:pPr>
            <a:r>
              <a:rPr lang="fr-FR" sz="2400" kern="0" dirty="0" smtClean="0"/>
              <a:t>J’estime que de </a:t>
            </a:r>
            <a:r>
              <a:rPr lang="fr-FR" sz="2400" i="1" kern="0" dirty="0" smtClean="0"/>
              <a:t>vrais</a:t>
            </a:r>
            <a:r>
              <a:rPr lang="fr-FR" sz="2400" kern="0" dirty="0" smtClean="0"/>
              <a:t> patriotes luttent contre la guerre,  pour la paix.</a:t>
            </a:r>
          </a:p>
          <a:p>
            <a:pPr marL="342900" indent="-342900" defTabSz="914298">
              <a:spcAft>
                <a:spcPts val="600"/>
              </a:spcAft>
              <a:buAutoNum type="arabicParenR"/>
              <a:defRPr/>
            </a:pPr>
            <a:r>
              <a:rPr lang="fr-FR" sz="2400" kern="0" dirty="0" smtClean="0"/>
              <a:t>La paix permet de développer une économie </a:t>
            </a:r>
            <a:r>
              <a:rPr lang="fr-FR" sz="2400" i="1" kern="0" dirty="0" smtClean="0"/>
              <a:t>stable</a:t>
            </a:r>
            <a:r>
              <a:rPr lang="fr-FR" sz="2400" kern="0" dirty="0" smtClean="0"/>
              <a:t>.</a:t>
            </a:r>
          </a:p>
          <a:p>
            <a:pPr marL="342900" indent="-342900" defTabSz="914298">
              <a:spcAft>
                <a:spcPts val="600"/>
              </a:spcAft>
              <a:buAutoNum type="arabicParenR"/>
              <a:defRPr/>
            </a:pPr>
            <a:r>
              <a:rPr lang="fr-FR" sz="2400" kern="0" dirty="0" smtClean="0"/>
              <a:t>Je suis </a:t>
            </a:r>
            <a:r>
              <a:rPr lang="fr-FR" sz="2400" i="1" kern="0" dirty="0" smtClean="0"/>
              <a:t>économiste</a:t>
            </a:r>
            <a:r>
              <a:rPr lang="fr-FR" sz="2400" kern="0" dirty="0" smtClean="0"/>
              <a:t> et je le comprends bien.</a:t>
            </a:r>
          </a:p>
          <a:p>
            <a:pPr marL="342900" indent="-342900" defTabSz="914298">
              <a:spcAft>
                <a:spcPts val="149"/>
              </a:spcAft>
              <a:buAutoNum type="arabicParenR"/>
              <a:defRPr/>
            </a:pPr>
            <a:r>
              <a:rPr lang="en-US" sz="2400" kern="0" dirty="0" smtClean="0"/>
              <a:t>Le </a:t>
            </a:r>
            <a:r>
              <a:rPr lang="en-US" sz="2400" kern="0" dirty="0" err="1" smtClean="0"/>
              <a:t>développement</a:t>
            </a:r>
            <a:r>
              <a:rPr lang="en-US" sz="2400" kern="0" dirty="0" smtClean="0"/>
              <a:t> de </a:t>
            </a:r>
            <a:r>
              <a:rPr lang="en-US" sz="2400" kern="0" dirty="0" err="1" smtClean="0"/>
              <a:t>l’économie</a:t>
            </a:r>
            <a:r>
              <a:rPr lang="en-US" sz="2400" kern="0" dirty="0" smtClean="0"/>
              <a:t> </a:t>
            </a:r>
            <a:r>
              <a:rPr lang="en-US" sz="2400" i="1" kern="0" dirty="0" err="1" smtClean="0"/>
              <a:t>dépend</a:t>
            </a:r>
            <a:r>
              <a:rPr lang="en-US" sz="2400" kern="0" dirty="0" smtClean="0"/>
              <a:t> de nous </a:t>
            </a:r>
            <a:r>
              <a:rPr lang="en-US" sz="2400" kern="0" dirty="0" err="1" smtClean="0"/>
              <a:t>tous</a:t>
            </a:r>
            <a:r>
              <a:rPr lang="en-US" sz="2400" kern="0" dirty="0" smtClean="0"/>
              <a:t>.</a:t>
            </a:r>
          </a:p>
        </p:txBody>
      </p:sp>
      <p:sp>
        <p:nvSpPr>
          <p:cNvPr id="5" name="Управляющая кнопка: назад 4">
            <a:hlinkClick r:id="rId2" action="ppaction://hlinksldjump" highlightClick="1"/>
          </p:cNvPr>
          <p:cNvSpPr/>
          <p:nvPr/>
        </p:nvSpPr>
        <p:spPr>
          <a:xfrm>
            <a:off x="4294572" y="46515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22312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1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 fill="hold"/>
                                            <p:tgtEl>
                                              <p:spTgt spid="2"/>
                                            </p:tgtEl>
                                            <p:attrNameLst>
                                              <p:attrName>ppt_x</p:attrName>
                                            </p:attrNameLst>
                                          </p:cBhvr>
                                          <p:tavLst>
                                            <p:tav tm="0">
                                              <p:val>
                                                <p:strVal val="#ppt_x"/>
                                              </p:val>
                                            </p:tav>
                                            <p:tav tm="100000">
                                              <p:val>
                                                <p:strVal val="#ppt_x"/>
                                              </p:val>
                                            </p:tav>
                                          </p:tavLst>
                                        </p:anim>
                                        <p:anim calcmode="lin" valueType="num">
                                          <p:cBhvr additive="base">
                                            <p:cTn id="8" dur="11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5"/>
          <p:cNvSpPr/>
          <p:nvPr/>
        </p:nvSpPr>
        <p:spPr>
          <a:xfrm>
            <a:off x="611560" y="303498"/>
            <a:ext cx="675074" cy="674991"/>
          </a:xfrm>
          <a:prstGeom prst="ellipse">
            <a:avLst/>
          </a:prstGeom>
          <a:solidFill>
            <a:srgbClr val="00B05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4</a:t>
            </a:r>
          </a:p>
        </p:txBody>
      </p:sp>
      <p:sp>
        <p:nvSpPr>
          <p:cNvPr id="3" name="Прямоугольник 2"/>
          <p:cNvSpPr/>
          <p:nvPr/>
        </p:nvSpPr>
        <p:spPr>
          <a:xfrm>
            <a:off x="1475656" y="456327"/>
            <a:ext cx="4572000" cy="461665"/>
          </a:xfrm>
          <a:prstGeom prst="rect">
            <a:avLst/>
          </a:prstGeom>
        </p:spPr>
        <p:txBody>
          <a:bodyPr>
            <a:spAutoFit/>
          </a:bodyPr>
          <a:lstStyle/>
          <a:p>
            <a:pPr defTabSz="914298">
              <a:spcAft>
                <a:spcPts val="149"/>
              </a:spcAft>
              <a:defRPr/>
            </a:pPr>
            <a:r>
              <a:rPr lang="en-US" sz="2400" b="1" kern="0" spc="-52" dirty="0" err="1">
                <a:solidFill>
                  <a:srgbClr val="57565A"/>
                </a:solidFill>
                <a:latin typeface="Open Sans" panose="020B0606030504020204" pitchFamily="34" charset="0"/>
                <a:ea typeface="Open Sans" panose="020B0606030504020204" pitchFamily="34" charset="0"/>
                <a:cs typeface="Open Sans" panose="020B0606030504020204" pitchFamily="34" charset="0"/>
              </a:rPr>
              <a:t>Trouvez</a:t>
            </a:r>
            <a:r>
              <a:rPr lang="en-US" sz="2400" b="1"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2400" b="1"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l’antonyme</a:t>
            </a:r>
            <a:r>
              <a:rPr lang="en-US" sz="2400" b="1"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a:t>
            </a:r>
            <a:endParaRPr lang="en-US" sz="2400" b="1"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Прямоугольник 3"/>
          <p:cNvSpPr/>
          <p:nvPr/>
        </p:nvSpPr>
        <p:spPr>
          <a:xfrm>
            <a:off x="1286634" y="1311610"/>
            <a:ext cx="3999813" cy="1990288"/>
          </a:xfrm>
          <a:prstGeom prst="rect">
            <a:avLst/>
          </a:prstGeom>
        </p:spPr>
        <p:txBody>
          <a:bodyPr wrap="none">
            <a:spAutoFit/>
          </a:bodyPr>
          <a:lstStyle/>
          <a:p>
            <a:pPr defTabSz="914298">
              <a:spcAft>
                <a:spcPts val="149"/>
              </a:spcAft>
              <a:defRPr/>
            </a:pPr>
            <a:r>
              <a:rPr lang="en-US" sz="2400" kern="0" dirty="0" smtClean="0"/>
              <a:t>puissant       </a:t>
            </a:r>
            <a:r>
              <a:rPr lang="en-US" sz="2400" kern="0" dirty="0" smtClean="0">
                <a:latin typeface="Arial"/>
                <a:cs typeface="Arial"/>
              </a:rPr>
              <a:t>≠  </a:t>
            </a:r>
            <a:r>
              <a:rPr lang="en-US" sz="2400" kern="0" dirty="0" err="1" smtClean="0">
                <a:latin typeface="Arial"/>
                <a:cs typeface="Arial"/>
              </a:rPr>
              <a:t>faible</a:t>
            </a:r>
            <a:endParaRPr lang="en-US" sz="2400" kern="0" dirty="0" smtClean="0"/>
          </a:p>
          <a:p>
            <a:pPr defTabSz="914298">
              <a:spcAft>
                <a:spcPts val="149"/>
              </a:spcAft>
              <a:defRPr/>
            </a:pPr>
            <a:r>
              <a:rPr lang="en-US" sz="2400" kern="0" dirty="0" err="1" smtClean="0"/>
              <a:t>vrai</a:t>
            </a:r>
            <a:r>
              <a:rPr lang="en-US" sz="2400" kern="0" dirty="0" smtClean="0"/>
              <a:t>               </a:t>
            </a:r>
            <a:r>
              <a:rPr lang="en-US" sz="2400" kern="0" dirty="0" smtClean="0">
                <a:latin typeface="Arial"/>
                <a:cs typeface="Arial"/>
              </a:rPr>
              <a:t>≠  faux</a:t>
            </a:r>
            <a:endParaRPr lang="en-US" sz="2400" kern="0" dirty="0" smtClean="0"/>
          </a:p>
          <a:p>
            <a:pPr defTabSz="914298">
              <a:spcAft>
                <a:spcPts val="149"/>
              </a:spcAft>
              <a:defRPr/>
            </a:pPr>
            <a:r>
              <a:rPr lang="en-US" sz="2400" kern="0" dirty="0" smtClean="0"/>
              <a:t>la </a:t>
            </a:r>
            <a:r>
              <a:rPr lang="en-US" sz="2400" kern="0" dirty="0" err="1" smtClean="0"/>
              <a:t>paix</a:t>
            </a:r>
            <a:r>
              <a:rPr lang="en-US" sz="2400" kern="0" dirty="0" smtClean="0"/>
              <a:t>          </a:t>
            </a:r>
            <a:r>
              <a:rPr lang="en-US" sz="2400" kern="0" dirty="0" smtClean="0">
                <a:latin typeface="Arial"/>
                <a:cs typeface="Arial"/>
              </a:rPr>
              <a:t>≠  la  guerre</a:t>
            </a:r>
            <a:endParaRPr lang="en-US" sz="2400" kern="0" dirty="0" smtClean="0"/>
          </a:p>
          <a:p>
            <a:pPr defTabSz="914298">
              <a:spcAft>
                <a:spcPts val="149"/>
              </a:spcAft>
              <a:defRPr/>
            </a:pPr>
            <a:r>
              <a:rPr lang="en-US" sz="2400" kern="0" dirty="0" err="1"/>
              <a:t>b</a:t>
            </a:r>
            <a:r>
              <a:rPr lang="en-US" sz="2400" kern="0" dirty="0" err="1" smtClean="0"/>
              <a:t>ien</a:t>
            </a:r>
            <a:r>
              <a:rPr lang="en-US" sz="2400" kern="0" dirty="0" smtClean="0"/>
              <a:t>              </a:t>
            </a:r>
            <a:r>
              <a:rPr lang="en-US" sz="2400" kern="0" dirty="0" smtClean="0">
                <a:latin typeface="Arial"/>
                <a:cs typeface="Arial"/>
              </a:rPr>
              <a:t>≠  mal</a:t>
            </a:r>
            <a:endParaRPr lang="en-US" sz="2400" kern="0" dirty="0" smtClean="0"/>
          </a:p>
          <a:p>
            <a:pPr defTabSz="914298">
              <a:spcAft>
                <a:spcPts val="149"/>
              </a:spcAft>
              <a:defRPr/>
            </a:pPr>
            <a:r>
              <a:rPr lang="en-US" sz="2400" kern="0" dirty="0" smtClean="0"/>
              <a:t>en </a:t>
            </a:r>
            <a:r>
              <a:rPr lang="en-US" sz="2400" kern="0" dirty="0" err="1" smtClean="0"/>
              <a:t>général</a:t>
            </a:r>
            <a:r>
              <a:rPr lang="en-US" sz="2400" kern="0" dirty="0">
                <a:latin typeface="Arial"/>
                <a:cs typeface="Arial"/>
              </a:rPr>
              <a:t> </a:t>
            </a:r>
            <a:r>
              <a:rPr lang="en-US" sz="2400" kern="0" dirty="0" smtClean="0">
                <a:latin typeface="Arial"/>
                <a:cs typeface="Arial"/>
              </a:rPr>
              <a:t>  ≠  an </a:t>
            </a:r>
            <a:r>
              <a:rPr lang="en-US" sz="2400" kern="0" dirty="0" err="1" smtClean="0">
                <a:latin typeface="Arial"/>
                <a:cs typeface="Arial"/>
              </a:rPr>
              <a:t>particulier</a:t>
            </a:r>
            <a:endParaRPr lang="en-US" sz="2400" kern="0" dirty="0"/>
          </a:p>
        </p:txBody>
      </p:sp>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846" l="10000" r="90000"/>
                    </a14:imgEffect>
                  </a14:imgLayer>
                </a14:imgProps>
              </a:ext>
              <a:ext uri="{28A0092B-C50C-407E-A947-70E740481C1C}">
                <a14:useLocalDpi xmlns:a14="http://schemas.microsoft.com/office/drawing/2010/main" val="0"/>
              </a:ext>
            </a:extLst>
          </a:blip>
          <a:srcRect l="27046" r="31551"/>
          <a:stretch/>
        </p:blipFill>
        <p:spPr>
          <a:xfrm>
            <a:off x="7587575" y="888381"/>
            <a:ext cx="1172674" cy="2836746"/>
          </a:xfrm>
          <a:prstGeom prst="rect">
            <a:avLst/>
          </a:prstGeom>
        </p:spPr>
      </p:pic>
      <p:sp>
        <p:nvSpPr>
          <p:cNvPr id="6" name="Управляющая кнопка: назад 5">
            <a:hlinkClick r:id="rId4" action="ppaction://hlinksldjump" highlightClick="1"/>
          </p:cNvPr>
          <p:cNvSpPr/>
          <p:nvPr/>
        </p:nvSpPr>
        <p:spPr>
          <a:xfrm>
            <a:off x="4319972" y="46642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4930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2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2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ppt_x"/>
                                              </p:val>
                                            </p:tav>
                                            <p:tav tm="100000">
                                              <p:val>
                                                <p:strVal val="#ppt_x"/>
                                              </p:val>
                                            </p:tav>
                                          </p:tavLst>
                                        </p:anim>
                                        <p:anim calcmode="lin" valueType="num">
                                          <p:cBhvr additive="base">
                                            <p:cTn id="8" dur="12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852" y="229056"/>
            <a:ext cx="8922301" cy="411148"/>
          </a:xfrm>
          <a:prstGeom prst="rect">
            <a:avLst/>
          </a:prstGeom>
        </p:spPr>
        <p:txBody>
          <a:bodyPr vert="horz" wrap="square" lIns="0" tIns="26172" rIns="0" bIns="0" rtlCol="0" anchor="ctr">
            <a:spAutoFit/>
          </a:bodyPr>
          <a:lstStyle/>
          <a:p>
            <a:pPr marL="20131">
              <a:lnSpc>
                <a:spcPct val="100000"/>
              </a:lnSpc>
              <a:spcBef>
                <a:spcPts val="206"/>
              </a:spcBef>
            </a:pPr>
            <a:r>
              <a:rPr lang="fr-FR" sz="2500" dirty="0" smtClean="0"/>
              <a:t>Travail et économie font riche un domestique  </a:t>
            </a:r>
            <a:endParaRPr sz="2500" dirty="0"/>
          </a:p>
        </p:txBody>
      </p:sp>
      <p:sp>
        <p:nvSpPr>
          <p:cNvPr id="16" name="TextBox 15"/>
          <p:cNvSpPr txBox="1"/>
          <p:nvPr/>
        </p:nvSpPr>
        <p:spPr>
          <a:xfrm>
            <a:off x="5308478" y="804381"/>
            <a:ext cx="3645265" cy="1008354"/>
          </a:xfrm>
          <a:prstGeom prst="rect">
            <a:avLst/>
          </a:prstGeom>
          <a:noFill/>
        </p:spPr>
        <p:txBody>
          <a:bodyPr wrap="square" lIns="145161" tIns="72581" rIns="145161" bIns="72581" rtlCol="0">
            <a:spAutoFit/>
          </a:bodyPr>
          <a:lstStyle/>
          <a:p>
            <a:pPr defTabSz="914298">
              <a:spcAft>
                <a:spcPts val="149"/>
              </a:spcAft>
              <a:defRPr/>
            </a:pPr>
            <a:r>
              <a:rPr lang="en-US" sz="1400" b="1"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Questions:</a:t>
            </a:r>
            <a:r>
              <a:rPr lang="en-US" sz="14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Qui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parle</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Elle  a  </a:t>
            </a:r>
            <a:r>
              <a:rPr lang="en-US" sz="1400" kern="0" spc="-52" dirty="0" err="1">
                <a:solidFill>
                  <a:srgbClr val="57565A"/>
                </a:solidFill>
                <a:latin typeface="Open Sans" panose="020B0606030504020204" pitchFamily="34" charset="0"/>
                <a:ea typeface="Open Sans" panose="020B0606030504020204" pitchFamily="34" charset="0"/>
                <a:cs typeface="Open Sans" panose="020B0606030504020204" pitchFamily="34" charset="0"/>
              </a:rPr>
              <a:t>quel</a:t>
            </a:r>
            <a:r>
              <a:rPr lang="en-US" sz="14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a:solidFill>
                  <a:srgbClr val="57565A"/>
                </a:solidFill>
                <a:latin typeface="Open Sans" panose="020B0606030504020204" pitchFamily="34" charset="0"/>
                <a:ea typeface="Open Sans" panose="020B0606030504020204" pitchFamily="34" charset="0"/>
                <a:cs typeface="Open Sans" panose="020B0606030504020204" pitchFamily="34" charset="0"/>
              </a:rPr>
              <a:t>âge</a:t>
            </a:r>
            <a:r>
              <a:rPr lang="en-US" sz="14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Comment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cette</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femme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comprend</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l’économie</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Quel</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est</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son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avis</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Elle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est</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sûre</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sz="1400"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que</a:t>
            </a:r>
            <a:r>
              <a:rPr lang="en-US" sz="1400"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  .</a:t>
            </a:r>
            <a:endParaRPr lang="en-US" sz="14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314366" y="1854324"/>
            <a:ext cx="3687454" cy="1452065"/>
          </a:xfrm>
          <a:prstGeom prst="rect">
            <a:avLst/>
          </a:prstGeom>
          <a:noFill/>
        </p:spPr>
        <p:txBody>
          <a:bodyPr wrap="square" lIns="145161" tIns="72581" rIns="145161" bIns="72581" rtlCol="0">
            <a:spAutoFit/>
          </a:bodyPr>
          <a:lstStyle/>
          <a:p>
            <a:pPr defTabSz="914298">
              <a:spcAft>
                <a:spcPts val="149"/>
              </a:spcAft>
              <a:defRPr/>
            </a:pPr>
            <a:r>
              <a:rPr lang="en-US" sz="1400" b="1" kern="0" spc="-52" dirty="0" err="1" smtClean="0">
                <a:solidFill>
                  <a:srgbClr val="57565A"/>
                </a:solidFill>
                <a:latin typeface="Open Sans" panose="020B0606030504020204" pitchFamily="34" charset="0"/>
              </a:rPr>
              <a:t>Mettez</a:t>
            </a:r>
            <a:r>
              <a:rPr lang="en-US" sz="1400" b="1" kern="0" spc="-52" dirty="0" smtClean="0">
                <a:solidFill>
                  <a:srgbClr val="57565A"/>
                </a:solidFill>
                <a:latin typeface="Open Sans" panose="020B0606030504020204" pitchFamily="34" charset="0"/>
              </a:rPr>
              <a:t>  les  </a:t>
            </a:r>
            <a:r>
              <a:rPr lang="en-US" sz="1400" b="1" kern="0" spc="-52" dirty="0" err="1" smtClean="0">
                <a:solidFill>
                  <a:srgbClr val="57565A"/>
                </a:solidFill>
                <a:latin typeface="Open Sans" panose="020B0606030504020204" pitchFamily="34" charset="0"/>
              </a:rPr>
              <a:t>verbes</a:t>
            </a:r>
            <a:r>
              <a:rPr lang="en-US" sz="1400" b="1" kern="0" spc="-52" dirty="0" smtClean="0">
                <a:solidFill>
                  <a:srgbClr val="57565A"/>
                </a:solidFill>
                <a:latin typeface="Open Sans" panose="020B0606030504020204" pitchFamily="34" charset="0"/>
              </a:rPr>
              <a:t>   aux  temps  </a:t>
            </a:r>
            <a:r>
              <a:rPr lang="en-US" sz="1400" b="1" kern="0" spc="-52" dirty="0" err="1" smtClean="0">
                <a:solidFill>
                  <a:srgbClr val="57565A"/>
                </a:solidFill>
                <a:latin typeface="Open Sans" panose="020B0606030504020204" pitchFamily="34" charset="0"/>
              </a:rPr>
              <a:t>convenables</a:t>
            </a:r>
            <a:r>
              <a:rPr lang="en-US" sz="1400" b="1" kern="0" spc="-52" dirty="0" smtClean="0">
                <a:solidFill>
                  <a:srgbClr val="57565A"/>
                </a:solidFill>
                <a:latin typeface="Open Sans" panose="020B0606030504020204" pitchFamily="34" charset="0"/>
              </a:rPr>
              <a:t>: </a:t>
            </a:r>
          </a:p>
          <a:p>
            <a:pPr defTabSz="914298">
              <a:spcAft>
                <a:spcPts val="149"/>
              </a:spcAft>
              <a:defRPr/>
            </a:pPr>
            <a:r>
              <a:rPr lang="en-US" sz="1400" kern="0" spc="-52" dirty="0" smtClean="0">
                <a:solidFill>
                  <a:srgbClr val="57565A"/>
                </a:solidFill>
                <a:latin typeface="Open Sans" panose="020B0606030504020204" pitchFamily="34" charset="0"/>
              </a:rPr>
              <a:t>Le  </a:t>
            </a:r>
            <a:r>
              <a:rPr lang="en-US" sz="1400" kern="0" spc="-52" dirty="0" err="1" smtClean="0">
                <a:solidFill>
                  <a:srgbClr val="57565A"/>
                </a:solidFill>
                <a:latin typeface="Open Sans" panose="020B0606030504020204" pitchFamily="34" charset="0"/>
              </a:rPr>
              <a:t>gouvernement</a:t>
            </a:r>
            <a:r>
              <a:rPr lang="en-US" sz="1400" kern="0" spc="-52" dirty="0" smtClean="0">
                <a:solidFill>
                  <a:srgbClr val="57565A"/>
                </a:solidFill>
                <a:latin typeface="Open Sans" panose="020B0606030504020204" pitchFamily="34" charset="0"/>
              </a:rPr>
              <a:t>  (</a:t>
            </a:r>
            <a:r>
              <a:rPr lang="en-US" sz="1400" kern="0" spc="-52" dirty="0" err="1" smtClean="0">
                <a:solidFill>
                  <a:srgbClr val="57565A"/>
                </a:solidFill>
                <a:latin typeface="Open Sans" panose="020B0606030504020204" pitchFamily="34" charset="0"/>
              </a:rPr>
              <a:t>mener</a:t>
            </a:r>
            <a:r>
              <a:rPr lang="en-US" sz="1400" kern="0" spc="-52" dirty="0" smtClean="0">
                <a:solidFill>
                  <a:srgbClr val="57565A"/>
                </a:solidFill>
                <a:latin typeface="Open Sans" panose="020B0606030504020204" pitchFamily="34" charset="0"/>
              </a:rPr>
              <a:t>)   la   </a:t>
            </a:r>
            <a:r>
              <a:rPr lang="en-US" sz="1400" kern="0" spc="-52" dirty="0" err="1" smtClean="0">
                <a:solidFill>
                  <a:srgbClr val="57565A"/>
                </a:solidFill>
                <a:latin typeface="Open Sans" panose="020B0606030504020204" pitchFamily="34" charset="0"/>
              </a:rPr>
              <a:t>politique</a:t>
            </a:r>
            <a:r>
              <a:rPr lang="en-US" sz="1400" kern="0" spc="-52" dirty="0" smtClean="0">
                <a:solidFill>
                  <a:srgbClr val="57565A"/>
                </a:solidFill>
                <a:latin typeface="Open Sans" panose="020B0606030504020204" pitchFamily="34" charset="0"/>
              </a:rPr>
              <a:t>   du  pays.  Je  (respecter)  la  </a:t>
            </a:r>
            <a:r>
              <a:rPr lang="en-US" sz="1400" kern="0" spc="-52" dirty="0" err="1" smtClean="0">
                <a:solidFill>
                  <a:srgbClr val="57565A"/>
                </a:solidFill>
                <a:latin typeface="Open Sans" panose="020B0606030504020204" pitchFamily="34" charset="0"/>
              </a:rPr>
              <a:t>politique</a:t>
            </a:r>
            <a:r>
              <a:rPr lang="en-US" sz="1400" kern="0" spc="-52" dirty="0" smtClean="0">
                <a:solidFill>
                  <a:srgbClr val="57565A"/>
                </a:solidFill>
                <a:latin typeface="Open Sans" panose="020B0606030504020204" pitchFamily="34" charset="0"/>
              </a:rPr>
              <a:t>  de  </a:t>
            </a:r>
            <a:r>
              <a:rPr lang="en-US" sz="1400" kern="0" spc="-52" dirty="0" err="1" smtClean="0">
                <a:solidFill>
                  <a:srgbClr val="57565A"/>
                </a:solidFill>
                <a:latin typeface="Open Sans" panose="020B0606030504020204" pitchFamily="34" charset="0"/>
              </a:rPr>
              <a:t>mon</a:t>
            </a:r>
            <a:r>
              <a:rPr lang="en-US" sz="1400" kern="0" spc="-52" dirty="0" smtClean="0">
                <a:solidFill>
                  <a:srgbClr val="57565A"/>
                </a:solidFill>
                <a:latin typeface="Open Sans" panose="020B0606030504020204" pitchFamily="34" charset="0"/>
              </a:rPr>
              <a:t>  pays.  Je  (savoir)  </a:t>
            </a:r>
            <a:r>
              <a:rPr lang="en-US" sz="1400" kern="0" spc="-52" dirty="0" err="1" smtClean="0">
                <a:solidFill>
                  <a:srgbClr val="57565A"/>
                </a:solidFill>
                <a:latin typeface="Open Sans" panose="020B0606030504020204" pitchFamily="34" charset="0"/>
              </a:rPr>
              <a:t>que</a:t>
            </a:r>
            <a:r>
              <a:rPr lang="en-US" sz="1400" kern="0" spc="-52" dirty="0" smtClean="0">
                <a:solidFill>
                  <a:srgbClr val="57565A"/>
                </a:solidFill>
                <a:latin typeface="Open Sans" panose="020B0606030504020204" pitchFamily="34" charset="0"/>
              </a:rPr>
              <a:t>  j’(</a:t>
            </a:r>
            <a:r>
              <a:rPr lang="en-US" sz="1400" kern="0" spc="-52" dirty="0" err="1" smtClean="0">
                <a:solidFill>
                  <a:srgbClr val="57565A"/>
                </a:solidFill>
                <a:latin typeface="Open Sans" panose="020B0606030504020204" pitchFamily="34" charset="0"/>
              </a:rPr>
              <a:t>avoir</a:t>
            </a:r>
            <a:r>
              <a:rPr lang="en-US" sz="1400" kern="0" spc="-52" dirty="0" smtClean="0">
                <a:solidFill>
                  <a:srgbClr val="57565A"/>
                </a:solidFill>
                <a:latin typeface="Open Sans" panose="020B0606030504020204" pitchFamily="34" charset="0"/>
              </a:rPr>
              <a:t>)  </a:t>
            </a:r>
            <a:r>
              <a:rPr lang="en-US" sz="1400" kern="0" spc="-52" dirty="0" err="1" smtClean="0">
                <a:solidFill>
                  <a:srgbClr val="57565A"/>
                </a:solidFill>
                <a:latin typeface="Open Sans" panose="020B0606030504020204" pitchFamily="34" charset="0"/>
              </a:rPr>
              <a:t>toujours</a:t>
            </a:r>
            <a:r>
              <a:rPr lang="en-US" sz="1400" kern="0" spc="-52" dirty="0" smtClean="0">
                <a:solidFill>
                  <a:srgbClr val="57565A"/>
                </a:solidFill>
                <a:latin typeface="Open Sans" panose="020B0606030504020204" pitchFamily="34" charset="0"/>
              </a:rPr>
              <a:t>  </a:t>
            </a:r>
            <a:r>
              <a:rPr lang="en-US" sz="1400" kern="0" spc="-52" dirty="0" err="1" smtClean="0">
                <a:solidFill>
                  <a:srgbClr val="57565A"/>
                </a:solidFill>
                <a:latin typeface="Open Sans" panose="020B0606030504020204" pitchFamily="34" charset="0"/>
              </a:rPr>
              <a:t>mon</a:t>
            </a:r>
            <a:r>
              <a:rPr lang="en-US" sz="1400" kern="0" spc="-52" dirty="0" smtClean="0">
                <a:solidFill>
                  <a:srgbClr val="57565A"/>
                </a:solidFill>
                <a:latin typeface="Open Sans" panose="020B0606030504020204" pitchFamily="34" charset="0"/>
              </a:rPr>
              <a:t>  travail.   </a:t>
            </a:r>
            <a:endParaRPr lang="en-US" sz="1400" kern="0" dirty="0">
              <a:solidFill>
                <a:srgbClr val="57565A"/>
              </a:solidFill>
            </a:endParaRPr>
          </a:p>
        </p:txBody>
      </p:sp>
      <p:sp>
        <p:nvSpPr>
          <p:cNvPr id="18" name="TextBox 17"/>
          <p:cNvSpPr txBox="1"/>
          <p:nvPr/>
        </p:nvSpPr>
        <p:spPr>
          <a:xfrm>
            <a:off x="5326971" y="4329023"/>
            <a:ext cx="3363574" cy="577467"/>
          </a:xfrm>
          <a:prstGeom prst="rect">
            <a:avLst/>
          </a:prstGeom>
          <a:noFill/>
        </p:spPr>
        <p:txBody>
          <a:bodyPr wrap="square" lIns="145161" tIns="72581" rIns="145161" bIns="72581" rtlCol="0">
            <a:spAutoFit/>
          </a:bodyPr>
          <a:lstStyle/>
          <a:p>
            <a:pPr defTabSz="914298">
              <a:spcAft>
                <a:spcPts val="149"/>
              </a:spcAft>
              <a:defRPr/>
            </a:pPr>
            <a:r>
              <a:rPr lang="en-US" sz="1400" kern="0" spc="-52" dirty="0" err="1" smtClean="0">
                <a:solidFill>
                  <a:srgbClr val="57565A"/>
                </a:solidFill>
                <a:latin typeface="Open Sans" panose="020B0606030504020204" pitchFamily="34" charset="0"/>
              </a:rPr>
              <a:t>Relevez</a:t>
            </a:r>
            <a:r>
              <a:rPr lang="en-US" sz="1400" kern="0" spc="-52" dirty="0" smtClean="0">
                <a:solidFill>
                  <a:srgbClr val="57565A"/>
                </a:solidFill>
                <a:latin typeface="Open Sans" panose="020B0606030504020204" pitchFamily="34" charset="0"/>
              </a:rPr>
              <a:t>  </a:t>
            </a:r>
            <a:r>
              <a:rPr lang="en-US" sz="1400" kern="0" spc="-52" dirty="0" err="1" smtClean="0">
                <a:solidFill>
                  <a:srgbClr val="57565A"/>
                </a:solidFill>
                <a:latin typeface="Open Sans" panose="020B0606030504020204" pitchFamily="34" charset="0"/>
              </a:rPr>
              <a:t>dans</a:t>
            </a:r>
            <a:r>
              <a:rPr lang="en-US" sz="1400" kern="0" spc="-52" dirty="0" smtClean="0">
                <a:solidFill>
                  <a:srgbClr val="57565A"/>
                </a:solidFill>
                <a:latin typeface="Open Sans" panose="020B0606030504020204" pitchFamily="34" charset="0"/>
              </a:rPr>
              <a:t>  le  </a:t>
            </a:r>
            <a:r>
              <a:rPr lang="en-US" sz="1400" kern="0" spc="-52" dirty="0" err="1" smtClean="0">
                <a:solidFill>
                  <a:srgbClr val="57565A"/>
                </a:solidFill>
                <a:latin typeface="Open Sans" panose="020B0606030504020204" pitchFamily="34" charset="0"/>
              </a:rPr>
              <a:t>texte</a:t>
            </a:r>
            <a:r>
              <a:rPr lang="en-US" sz="1400" kern="0" spc="-52" dirty="0" smtClean="0">
                <a:solidFill>
                  <a:srgbClr val="57565A"/>
                </a:solidFill>
                <a:latin typeface="Open Sans" panose="020B0606030504020204" pitchFamily="34" charset="0"/>
              </a:rPr>
              <a:t>  les   phrases   qui  </a:t>
            </a:r>
            <a:r>
              <a:rPr lang="en-US" sz="1400" kern="0" spc="-52" dirty="0" err="1" smtClean="0">
                <a:solidFill>
                  <a:srgbClr val="57565A"/>
                </a:solidFill>
                <a:latin typeface="Open Sans" panose="020B0606030504020204" pitchFamily="34" charset="0"/>
              </a:rPr>
              <a:t>prouvent</a:t>
            </a:r>
            <a:r>
              <a:rPr lang="en-US" sz="1400" kern="0" spc="-52" dirty="0" smtClean="0">
                <a:solidFill>
                  <a:srgbClr val="57565A"/>
                </a:solidFill>
                <a:latin typeface="Open Sans" panose="020B0606030504020204" pitchFamily="34" charset="0"/>
              </a:rPr>
              <a:t>  </a:t>
            </a:r>
            <a:r>
              <a:rPr lang="en-US" sz="1400" kern="0" spc="-52" dirty="0" err="1" smtClean="0">
                <a:solidFill>
                  <a:srgbClr val="57565A"/>
                </a:solidFill>
                <a:latin typeface="Open Sans" panose="020B0606030504020204" pitchFamily="34" charset="0"/>
              </a:rPr>
              <a:t>l’optimisme</a:t>
            </a:r>
            <a:r>
              <a:rPr lang="en-US" sz="1400" kern="0" spc="-52" dirty="0" smtClean="0">
                <a:solidFill>
                  <a:srgbClr val="57565A"/>
                </a:solidFill>
                <a:latin typeface="Open Sans" panose="020B0606030504020204" pitchFamily="34" charset="0"/>
              </a:rPr>
              <a:t>  de  </a:t>
            </a:r>
            <a:r>
              <a:rPr lang="en-US" sz="1400" kern="0" spc="-52" dirty="0" err="1" smtClean="0">
                <a:solidFill>
                  <a:srgbClr val="57565A"/>
                </a:solidFill>
                <a:latin typeface="Open Sans" panose="020B0606030504020204" pitchFamily="34" charset="0"/>
              </a:rPr>
              <a:t>cette</a:t>
            </a:r>
            <a:r>
              <a:rPr lang="en-US" sz="1400" kern="0" spc="-52" dirty="0" smtClean="0">
                <a:solidFill>
                  <a:srgbClr val="57565A"/>
                </a:solidFill>
                <a:latin typeface="Open Sans" panose="020B0606030504020204" pitchFamily="34" charset="0"/>
              </a:rPr>
              <a:t>  femme.     </a:t>
            </a:r>
            <a:r>
              <a:rPr lang="en-US" sz="1400" kern="0" dirty="0" smtClean="0">
                <a:solidFill>
                  <a:srgbClr val="57565A"/>
                </a:solidFill>
              </a:rPr>
              <a:t>  </a:t>
            </a:r>
            <a:endParaRPr lang="en-US" sz="1400" kern="0" dirty="0">
              <a:solidFill>
                <a:srgbClr val="57565A"/>
              </a:solidFill>
            </a:endParaRPr>
          </a:p>
        </p:txBody>
      </p:sp>
      <p:sp>
        <p:nvSpPr>
          <p:cNvPr id="19" name="TextBox 18"/>
          <p:cNvSpPr txBox="1"/>
          <p:nvPr/>
        </p:nvSpPr>
        <p:spPr>
          <a:xfrm>
            <a:off x="5292080" y="3270622"/>
            <a:ext cx="3363574" cy="792910"/>
          </a:xfrm>
          <a:prstGeom prst="rect">
            <a:avLst/>
          </a:prstGeom>
          <a:noFill/>
        </p:spPr>
        <p:txBody>
          <a:bodyPr wrap="square" lIns="145161" tIns="72581" rIns="145161" bIns="72581" rtlCol="0">
            <a:spAutoFit/>
          </a:bodyPr>
          <a:lstStyle/>
          <a:p>
            <a:pPr defTabSz="914298">
              <a:spcAft>
                <a:spcPts val="149"/>
              </a:spcAft>
              <a:defRPr/>
            </a:pPr>
            <a:r>
              <a:rPr lang="fr-FR" sz="1400" b="1" kern="0" dirty="0" smtClean="0">
                <a:solidFill>
                  <a:srgbClr val="57565A"/>
                </a:solidFill>
                <a:latin typeface="Arial" pitchFamily="34" charset="0"/>
                <a:cs typeface="Arial" pitchFamily="34" charset="0"/>
              </a:rPr>
              <a:t>Trouvez  le  synonyme</a:t>
            </a:r>
            <a:r>
              <a:rPr lang="fr-FR" sz="1400" kern="0" dirty="0" smtClean="0">
                <a:solidFill>
                  <a:srgbClr val="57565A"/>
                </a:solidFill>
                <a:latin typeface="Arial" pitchFamily="34" charset="0"/>
                <a:cs typeface="Arial" pitchFamily="34" charset="0"/>
              </a:rPr>
              <a:t>:  toujours,  un  avis,  respecter,  savoir,  vouloir,  le  foyer</a:t>
            </a:r>
            <a:r>
              <a:rPr lang="en-US" sz="1400" kern="0" spc="-52" dirty="0" smtClean="0">
                <a:solidFill>
                  <a:srgbClr val="57565A"/>
                </a:solidFill>
                <a:latin typeface="Arial" pitchFamily="34" charset="0"/>
                <a:cs typeface="Arial" pitchFamily="34" charset="0"/>
              </a:rPr>
              <a:t> </a:t>
            </a:r>
          </a:p>
        </p:txBody>
      </p:sp>
      <p:cxnSp>
        <p:nvCxnSpPr>
          <p:cNvPr id="20" name="Straight Connector 9"/>
          <p:cNvCxnSpPr/>
          <p:nvPr/>
        </p:nvCxnSpPr>
        <p:spPr>
          <a:xfrm>
            <a:off x="4608004" y="1187417"/>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677297" y="982181"/>
            <a:ext cx="675074"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5</a:t>
            </a:r>
          </a:p>
        </p:txBody>
      </p:sp>
      <p:sp>
        <p:nvSpPr>
          <p:cNvPr id="22" name="Oval 13">
            <a:hlinkClick r:id="rId3" action="ppaction://hlinksldjump"/>
          </p:cNvPr>
          <p:cNvSpPr/>
          <p:nvPr/>
        </p:nvSpPr>
        <p:spPr>
          <a:xfrm>
            <a:off x="4677297" y="2089481"/>
            <a:ext cx="675074" cy="67499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6</a:t>
            </a:r>
          </a:p>
        </p:txBody>
      </p:sp>
      <p:sp>
        <p:nvSpPr>
          <p:cNvPr id="23" name="Oval 14">
            <a:hlinkClick r:id="rId4" action="ppaction://hlinksldjump"/>
          </p:cNvPr>
          <p:cNvSpPr/>
          <p:nvPr/>
        </p:nvSpPr>
        <p:spPr>
          <a:xfrm>
            <a:off x="4677297" y="3196781"/>
            <a:ext cx="675074" cy="674991"/>
          </a:xfrm>
          <a:prstGeom prst="ellipse">
            <a:avLst/>
          </a:prstGeom>
          <a:solidFill>
            <a:srgbClr val="C0000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7</a:t>
            </a:r>
          </a:p>
        </p:txBody>
      </p:sp>
      <p:sp>
        <p:nvSpPr>
          <p:cNvPr id="24" name="Oval 15">
            <a:hlinkClick r:id="rId5" action="ppaction://hlinksldjump"/>
          </p:cNvPr>
          <p:cNvSpPr/>
          <p:nvPr/>
        </p:nvSpPr>
        <p:spPr>
          <a:xfrm>
            <a:off x="4677297" y="4304081"/>
            <a:ext cx="675074" cy="674991"/>
          </a:xfrm>
          <a:prstGeom prst="ellipse">
            <a:avLst/>
          </a:prstGeom>
          <a:solidFill>
            <a:srgbClr val="00B05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8</a:t>
            </a:r>
          </a:p>
        </p:txBody>
      </p:sp>
      <p:sp>
        <p:nvSpPr>
          <p:cNvPr id="5" name="TextBox 4"/>
          <p:cNvSpPr txBox="1"/>
          <p:nvPr/>
        </p:nvSpPr>
        <p:spPr>
          <a:xfrm>
            <a:off x="215516" y="3327834"/>
            <a:ext cx="4392488" cy="1600438"/>
          </a:xfrm>
          <a:prstGeom prst="rect">
            <a:avLst/>
          </a:prstGeom>
          <a:noFill/>
        </p:spPr>
        <p:txBody>
          <a:bodyPr wrap="square" rtlCol="0">
            <a:spAutoFit/>
          </a:bodyPr>
          <a:lstStyle/>
          <a:p>
            <a:r>
              <a:rPr lang="fr-FR" sz="1400" dirty="0" smtClean="0">
                <a:solidFill>
                  <a:schemeClr val="bg1"/>
                </a:solidFill>
              </a:rPr>
              <a:t>- Une  puissante  économie  c’est  un  pays  puissant!  J’estime  que  de  vrais  patriotes luttent  contre  la  guerre,  pour  la  paix.  Parce  que  la  paix  permt  de  développer  une  économie  stable  du  pays.  Moi,  je  suis  économiste.  Je  le  comprends  bien.  En  général,  le  développement  de  l’économie  dépend  de  nous  tous.</a:t>
            </a:r>
            <a:endParaRPr lang="ru-RU" sz="1400" dirty="0">
              <a:solidFill>
                <a:schemeClr val="bg1"/>
              </a:solidFill>
            </a:endParaRPr>
          </a:p>
        </p:txBody>
      </p:sp>
      <p:sp>
        <p:nvSpPr>
          <p:cNvPr id="6" name="TextBox 5"/>
          <p:cNvSpPr txBox="1"/>
          <p:nvPr/>
        </p:nvSpPr>
        <p:spPr>
          <a:xfrm>
            <a:off x="183407" y="3327834"/>
            <a:ext cx="4424597" cy="1384995"/>
          </a:xfrm>
          <a:prstGeom prst="rect">
            <a:avLst/>
          </a:prstGeom>
          <a:noFill/>
        </p:spPr>
        <p:txBody>
          <a:bodyPr wrap="square" rtlCol="0">
            <a:spAutoFit/>
          </a:bodyPr>
          <a:lstStyle/>
          <a:p>
            <a:pPr indent="266700"/>
            <a:r>
              <a:rPr lang="fr-FR" sz="1400" dirty="0" smtClean="0"/>
              <a:t>- L’économie  du  pays  dépend  de  la  politique  menée  par  le  gouvernement  du  pays.  Mon  avis  à  ce  propos:  je  respecte  la  politique  de  mon  pays  et  je  sais  que  j’aurai  toujours  mon  travail,  mes  enfants  auront  tout  ce  qu’ils  veulent.  Mon  foyer  vivera  en  paix ...  .   </a:t>
            </a:r>
            <a:endParaRPr lang="ru-RU" sz="1400" dirty="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64852"/>
          <a:stretch/>
        </p:blipFill>
        <p:spPr bwMode="auto">
          <a:xfrm>
            <a:off x="647564" y="931381"/>
            <a:ext cx="3420380" cy="2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Управляющая кнопка: далее 14">
            <a:hlinkClick r:id="rId7" action="ppaction://hlinksldjump" highlightClick="1"/>
          </p:cNvPr>
          <p:cNvSpPr/>
          <p:nvPr/>
        </p:nvSpPr>
        <p:spPr>
          <a:xfrm>
            <a:off x="4496303" y="4758521"/>
            <a:ext cx="360040" cy="339502"/>
          </a:xfrm>
          <a:prstGeom prst="actionButtonForwardNex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055359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14:presetBounceEnd="66667">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14:bounceEnd="66667">
                                          <p:cBhvr additive="base">
                                            <p:cTn id="31"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32" dur="1200" fill="hold"/>
                                            <p:tgtEl>
                                              <p:spTgt spid="24"/>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200" fill="hold"/>
                                            <p:tgtEl>
                                              <p:spTgt spid="24"/>
                                            </p:tgtEl>
                                            <p:attrNameLst>
                                              <p:attrName>ppt_x</p:attrName>
                                            </p:attrNameLst>
                                          </p:cBhvr>
                                          <p:tavLst>
                                            <p:tav tm="0">
                                              <p:val>
                                                <p:strVal val="#ppt_x"/>
                                              </p:val>
                                            </p:tav>
                                            <p:tav tm="100000">
                                              <p:val>
                                                <p:strVal val="#ppt_x"/>
                                              </p:val>
                                            </p:tav>
                                          </p:tavLst>
                                        </p:anim>
                                        <p:anim calcmode="lin" valueType="num">
                                          <p:cBhvr additive="base">
                                            <p:cTn id="32" dur="1200" fill="hold"/>
                                            <p:tgtEl>
                                              <p:spTgt spid="24"/>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P spid="2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1"/>
          <p:cNvSpPr/>
          <p:nvPr/>
        </p:nvSpPr>
        <p:spPr>
          <a:xfrm>
            <a:off x="647564" y="303498"/>
            <a:ext cx="675074" cy="674991"/>
          </a:xfrm>
          <a:prstGeom prst="ellipse">
            <a:avLst/>
          </a:prstGeom>
          <a:solidFill>
            <a:srgbClr val="5F5F5F"/>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5</a:t>
            </a:r>
          </a:p>
        </p:txBody>
      </p:sp>
      <p:sp>
        <p:nvSpPr>
          <p:cNvPr id="2" name="Прямоугольник 1"/>
          <p:cNvSpPr/>
          <p:nvPr/>
        </p:nvSpPr>
        <p:spPr>
          <a:xfrm>
            <a:off x="1439652" y="375506"/>
            <a:ext cx="2346530" cy="400110"/>
          </a:xfrm>
          <a:prstGeom prst="rect">
            <a:avLst/>
          </a:prstGeom>
        </p:spPr>
        <p:txBody>
          <a:bodyPr wrap="square">
            <a:spAutoFit/>
          </a:bodyPr>
          <a:lstStyle/>
          <a:p>
            <a:pPr defTabSz="914298">
              <a:spcAft>
                <a:spcPts val="149"/>
              </a:spcAft>
              <a:defRPr/>
            </a:pPr>
            <a:r>
              <a:rPr lang="en-US" sz="2000" b="1"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Questions:</a:t>
            </a:r>
            <a:endParaRPr lang="en-US" sz="2000"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Прямоугольник 3"/>
          <p:cNvSpPr/>
          <p:nvPr/>
        </p:nvSpPr>
        <p:spPr>
          <a:xfrm>
            <a:off x="251520" y="1095586"/>
            <a:ext cx="7056784" cy="3259867"/>
          </a:xfrm>
          <a:prstGeom prst="rect">
            <a:avLst/>
          </a:prstGeom>
        </p:spPr>
        <p:txBody>
          <a:bodyPr wrap="square">
            <a:spAutoFit/>
          </a:bodyPr>
          <a:lstStyle/>
          <a:p>
            <a:pPr defTabSz="914298">
              <a:spcAft>
                <a:spcPts val="600"/>
              </a:spcAft>
              <a:defRPr/>
            </a:pPr>
            <a:r>
              <a:rPr lang="en-US" sz="2000" kern="0" spc="-52" dirty="0">
                <a:latin typeface="Open Sans" panose="020B0606030504020204" pitchFamily="34" charset="0"/>
                <a:ea typeface="Open Sans" panose="020B0606030504020204" pitchFamily="34" charset="0"/>
                <a:cs typeface="Open Sans" panose="020B0606030504020204" pitchFamily="34" charset="0"/>
              </a:rPr>
              <a:t>Qui  </a:t>
            </a:r>
            <a:r>
              <a:rPr lang="en-US" sz="2000" kern="0" spc="-52" dirty="0" err="1">
                <a:latin typeface="Open Sans" panose="020B0606030504020204" pitchFamily="34" charset="0"/>
                <a:ea typeface="Open Sans" panose="020B0606030504020204" pitchFamily="34" charset="0"/>
                <a:cs typeface="Open Sans" panose="020B0606030504020204" pitchFamily="34" charset="0"/>
              </a:rPr>
              <a:t>parle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C’est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la femme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ouzbèke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qui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parle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p>
          <a:p>
            <a:pPr defTabSz="914298">
              <a:spcAft>
                <a:spcPts val="600"/>
              </a:spcAft>
              <a:defRPr/>
            </a:pP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Quel</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âge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 Elle a 35 ans.</a:t>
            </a:r>
          </a:p>
          <a:p>
            <a:pPr defTabSz="914298">
              <a:spcAft>
                <a:spcPts val="600"/>
              </a:spcAft>
              <a:defRPr/>
            </a:pP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Est-ce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travaille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 Je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pense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ne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travaille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pas.</a:t>
            </a:r>
          </a:p>
          <a:p>
            <a:pPr defTabSz="914298">
              <a:spcAft>
                <a:spcPts val="600"/>
              </a:spcAft>
              <a:defRPr/>
            </a:pP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Qu’est-ce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fait? - Elle fait des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tapis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nationaux</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p>
          <a:p>
            <a:pPr defTabSz="914298">
              <a:spcAft>
                <a:spcPts val="600"/>
              </a:spcAft>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Comment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cette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femme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comprend</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L’économie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du  pays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dépend</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de la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politique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menée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par le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gouvernement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a:t>
            </a:r>
          </a:p>
          <a:p>
            <a:pPr defTabSz="914298">
              <a:spcAft>
                <a:spcPts val="149"/>
              </a:spcAft>
              <a:defRPr/>
            </a:pP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Quel</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son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avis</a:t>
            </a:r>
            <a:r>
              <a:rPr lang="en-US" sz="2000" kern="0" spc="-52" dirty="0">
                <a:latin typeface="Open Sans" panose="020B0606030504020204" pitchFamily="34" charset="0"/>
                <a:ea typeface="Open Sans" panose="020B0606030504020204" pitchFamily="34" charset="0"/>
                <a:cs typeface="Open Sans" panose="020B0606030504020204" pitchFamily="34" charset="0"/>
              </a:rPr>
              <a:t>? </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Elle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repecte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la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politique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de  son  pays.</a:t>
            </a:r>
          </a:p>
          <a:p>
            <a:pPr defTabSz="914298">
              <a:spcAft>
                <a:spcPts val="149"/>
              </a:spcAft>
              <a:defRPr/>
            </a:pP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Elle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est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sûre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qu’elle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aura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toujours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son travail,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ses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enafnts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auront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tout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ce</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qu’ils</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r>
              <a:rPr lang="en-US" sz="2000" kern="0" spc="-52" dirty="0" err="1" smtClean="0">
                <a:latin typeface="Open Sans" panose="020B0606030504020204" pitchFamily="34" charset="0"/>
                <a:ea typeface="Open Sans" panose="020B0606030504020204" pitchFamily="34" charset="0"/>
                <a:cs typeface="Open Sans" panose="020B0606030504020204" pitchFamily="34" charset="0"/>
              </a:rPr>
              <a:t>veulent</a:t>
            </a:r>
            <a:r>
              <a:rPr lang="en-US" sz="2000" kern="0" spc="-52" dirty="0" smtClean="0">
                <a:latin typeface="Open Sans" panose="020B0606030504020204" pitchFamily="34" charset="0"/>
                <a:ea typeface="Open Sans" panose="020B0606030504020204" pitchFamily="34" charset="0"/>
                <a:cs typeface="Open Sans" panose="020B0606030504020204" pitchFamily="34" charset="0"/>
              </a:rPr>
              <a:t> .</a:t>
            </a:r>
            <a:endParaRPr lang="en-US" sz="2000" kern="0" spc="-52"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2">
            <a:extLst>
              <a:ext uri="{BEBA8EAE-BF5A-486C-A8C5-ECC9F3942E4B}">
                <a14:imgProps xmlns:a14="http://schemas.microsoft.com/office/drawing/2010/main">
                  <a14:imgLayer r:embed="rId3">
                    <a14:imgEffect>
                      <a14:backgroundRemoval t="0" b="100000" l="10000" r="1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08304" y="1491630"/>
            <a:ext cx="1655676" cy="2537086"/>
          </a:xfrm>
          <a:prstGeom prst="rect">
            <a:avLst/>
          </a:prstGeom>
        </p:spPr>
      </p:pic>
      <p:sp>
        <p:nvSpPr>
          <p:cNvPr id="7" name="Управляющая кнопка: назад 6">
            <a:hlinkClick r:id="rId4" action="ppaction://hlinksldjump" highlightClick="1"/>
          </p:cNvPr>
          <p:cNvSpPr/>
          <p:nvPr/>
        </p:nvSpPr>
        <p:spPr>
          <a:xfrm>
            <a:off x="4281872" y="4715098"/>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455064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9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ppt_x"/>
                                              </p:val>
                                            </p:tav>
                                            <p:tav tm="100000">
                                              <p:val>
                                                <p:strVal val="#ppt_x"/>
                                              </p:val>
                                            </p:tav>
                                          </p:tavLst>
                                        </p:anim>
                                        <p:anim calcmode="lin" valueType="num">
                                          <p:cBhvr additive="base">
                                            <p:cTn id="8" dur="9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3"/>
          <p:cNvSpPr/>
          <p:nvPr/>
        </p:nvSpPr>
        <p:spPr>
          <a:xfrm>
            <a:off x="575556" y="267494"/>
            <a:ext cx="675074" cy="674991"/>
          </a:xfrm>
          <a:prstGeom prst="ellipse">
            <a:avLst/>
          </a:prstGeom>
          <a:solidFill>
            <a:srgbClr val="FFC000"/>
          </a:solidFill>
          <a:ln w="9525" cap="flat" cmpd="sng" algn="ctr">
            <a:noFill/>
            <a:prstDash val="solid"/>
          </a:ln>
          <a:effectLst/>
        </p:spPr>
        <p:txBody>
          <a:bodyPr lIns="145161" tIns="72581" rIns="145161" bIns="72581" rtlCol="0" anchor="ctr"/>
          <a:lstStyle/>
          <a:p>
            <a:pPr algn="ctr" defTabSz="914298">
              <a:defRPr/>
            </a:pPr>
            <a:r>
              <a:rPr lang="en-US" sz="2900" kern="0" dirty="0">
                <a:latin typeface="Open Sans Light"/>
              </a:rPr>
              <a:t>6</a:t>
            </a:r>
          </a:p>
        </p:txBody>
      </p:sp>
      <p:sp>
        <p:nvSpPr>
          <p:cNvPr id="2" name="Прямоугольник 1"/>
          <p:cNvSpPr/>
          <p:nvPr/>
        </p:nvSpPr>
        <p:spPr>
          <a:xfrm>
            <a:off x="1240643" y="379534"/>
            <a:ext cx="7693239" cy="461665"/>
          </a:xfrm>
          <a:prstGeom prst="rect">
            <a:avLst/>
          </a:prstGeom>
        </p:spPr>
        <p:txBody>
          <a:bodyPr wrap="square">
            <a:spAutoFit/>
          </a:bodyPr>
          <a:lstStyle/>
          <a:p>
            <a:pPr defTabSz="914298">
              <a:spcAft>
                <a:spcPts val="149"/>
              </a:spcAft>
              <a:defRPr/>
            </a:pPr>
            <a:r>
              <a:rPr lang="en-US" sz="2400" b="1" kern="0" spc="-52" dirty="0" err="1">
                <a:latin typeface="Open Sans" panose="020B0606030504020204" pitchFamily="34" charset="0"/>
              </a:rPr>
              <a:t>Mettez</a:t>
            </a:r>
            <a:r>
              <a:rPr lang="en-US" sz="2400" b="1" kern="0" spc="-52" dirty="0">
                <a:latin typeface="Open Sans" panose="020B0606030504020204" pitchFamily="34" charset="0"/>
              </a:rPr>
              <a:t> </a:t>
            </a:r>
            <a:r>
              <a:rPr lang="en-US" sz="2400" b="1" kern="0" spc="-52" dirty="0" smtClean="0">
                <a:latin typeface="Open Sans" panose="020B0606030504020204" pitchFamily="34" charset="0"/>
              </a:rPr>
              <a:t>les </a:t>
            </a:r>
            <a:r>
              <a:rPr lang="en-US" sz="2400" b="1" kern="0" spc="-52" dirty="0" err="1" smtClean="0">
                <a:latin typeface="Open Sans" panose="020B0606030504020204" pitchFamily="34" charset="0"/>
              </a:rPr>
              <a:t>verbes</a:t>
            </a:r>
            <a:r>
              <a:rPr lang="en-US" sz="2400" b="1" kern="0" spc="-52" dirty="0" smtClean="0">
                <a:latin typeface="Open Sans" panose="020B0606030504020204" pitchFamily="34" charset="0"/>
              </a:rPr>
              <a:t> aux temps </a:t>
            </a:r>
            <a:r>
              <a:rPr lang="en-US" sz="2400" b="1" kern="0" spc="-52" dirty="0" err="1" smtClean="0">
                <a:latin typeface="Open Sans" panose="020B0606030504020204" pitchFamily="34" charset="0"/>
              </a:rPr>
              <a:t>convenables</a:t>
            </a:r>
            <a:r>
              <a:rPr lang="en-US" sz="2400" b="1" kern="0" spc="-52" dirty="0">
                <a:latin typeface="Open Sans" panose="020B0606030504020204" pitchFamily="34" charset="0"/>
              </a:rPr>
              <a:t>: </a:t>
            </a:r>
          </a:p>
        </p:txBody>
      </p:sp>
      <p:sp>
        <p:nvSpPr>
          <p:cNvPr id="4" name="Прямоугольник 3"/>
          <p:cNvSpPr/>
          <p:nvPr/>
        </p:nvSpPr>
        <p:spPr>
          <a:xfrm>
            <a:off x="467544" y="1059582"/>
            <a:ext cx="7704856" cy="2462213"/>
          </a:xfrm>
          <a:prstGeom prst="rect">
            <a:avLst/>
          </a:prstGeom>
        </p:spPr>
        <p:txBody>
          <a:bodyPr wrap="square">
            <a:spAutoFit/>
          </a:bodyPr>
          <a:lstStyle/>
          <a:p>
            <a:pPr defTabSz="914298">
              <a:spcAft>
                <a:spcPts val="600"/>
              </a:spcAft>
              <a:defRPr/>
            </a:pPr>
            <a:r>
              <a:rPr lang="en-US" sz="2400" kern="0" spc="-52" dirty="0">
                <a:latin typeface="Open Sans" panose="020B0606030504020204" pitchFamily="34" charset="0"/>
              </a:rPr>
              <a:t>Le </a:t>
            </a:r>
            <a:r>
              <a:rPr lang="en-US" sz="2400" kern="0" spc="-52" dirty="0" err="1" smtClean="0">
                <a:latin typeface="Open Sans" panose="020B0606030504020204" pitchFamily="34" charset="0"/>
              </a:rPr>
              <a:t>gouvernement</a:t>
            </a:r>
            <a:r>
              <a:rPr lang="en-US" sz="2400" kern="0" spc="-52" dirty="0" smtClean="0">
                <a:latin typeface="Open Sans" panose="020B0606030504020204" pitchFamily="34" charset="0"/>
              </a:rPr>
              <a:t> (</a:t>
            </a:r>
            <a:r>
              <a:rPr lang="en-US" sz="2400" kern="0" spc="-52" dirty="0" err="1">
                <a:latin typeface="Open Sans" panose="020B0606030504020204" pitchFamily="34" charset="0"/>
              </a:rPr>
              <a:t>mener</a:t>
            </a:r>
            <a:r>
              <a:rPr lang="en-US" sz="2400" kern="0" spc="-52" dirty="0">
                <a:latin typeface="Open Sans" panose="020B0606030504020204" pitchFamily="34" charset="0"/>
              </a:rPr>
              <a:t>) </a:t>
            </a:r>
            <a:r>
              <a:rPr lang="en-US" sz="2400" kern="0" spc="-52" dirty="0" smtClean="0">
                <a:latin typeface="Open Sans" panose="020B0606030504020204" pitchFamily="34" charset="0"/>
              </a:rPr>
              <a:t>la </a:t>
            </a:r>
            <a:r>
              <a:rPr lang="en-US" sz="2400" kern="0" spc="-52" dirty="0" err="1" smtClean="0">
                <a:latin typeface="Open Sans" panose="020B0606030504020204" pitchFamily="34" charset="0"/>
              </a:rPr>
              <a:t>politique</a:t>
            </a:r>
            <a:r>
              <a:rPr lang="en-US" sz="2400" kern="0" spc="-52" dirty="0" smtClean="0">
                <a:latin typeface="Open Sans" panose="020B0606030504020204" pitchFamily="34" charset="0"/>
              </a:rPr>
              <a:t> du pays</a:t>
            </a:r>
            <a:r>
              <a:rPr lang="en-US" sz="2400" kern="0" spc="-52" dirty="0">
                <a:latin typeface="Open Sans" panose="020B0606030504020204" pitchFamily="34" charset="0"/>
              </a:rPr>
              <a:t>. </a:t>
            </a:r>
            <a:r>
              <a:rPr lang="en-US" sz="2400" kern="0" spc="-52" dirty="0" smtClean="0">
                <a:latin typeface="Open Sans" panose="020B0606030504020204" pitchFamily="34" charset="0"/>
              </a:rPr>
              <a:t>– Le </a:t>
            </a:r>
            <a:r>
              <a:rPr lang="en-US" sz="2400" kern="0" spc="-52" dirty="0" err="1" smtClean="0">
                <a:latin typeface="Open Sans" panose="020B0606030504020204" pitchFamily="34" charset="0"/>
              </a:rPr>
              <a:t>gouvernement</a:t>
            </a:r>
            <a:r>
              <a:rPr lang="en-US" sz="2400" kern="0" spc="-52" dirty="0" smtClean="0">
                <a:latin typeface="Open Sans" panose="020B0606030504020204" pitchFamily="34" charset="0"/>
              </a:rPr>
              <a:t> </a:t>
            </a:r>
            <a:r>
              <a:rPr lang="en-US" sz="2400" i="1" kern="0" spc="-52" dirty="0" err="1" smtClean="0">
                <a:latin typeface="Open Sans" panose="020B0606030504020204" pitchFamily="34" charset="0"/>
              </a:rPr>
              <a:t>mène</a:t>
            </a:r>
            <a:r>
              <a:rPr lang="en-US" sz="2400" kern="0" spc="-52" dirty="0" smtClean="0">
                <a:latin typeface="Open Sans" panose="020B0606030504020204" pitchFamily="34" charset="0"/>
              </a:rPr>
              <a:t> la </a:t>
            </a:r>
            <a:r>
              <a:rPr lang="en-US" sz="2400" kern="0" spc="-52" dirty="0" err="1" smtClean="0">
                <a:latin typeface="Open Sans" panose="020B0606030504020204" pitchFamily="34" charset="0"/>
              </a:rPr>
              <a:t>politique</a:t>
            </a:r>
            <a:r>
              <a:rPr lang="en-US" sz="2400" kern="0" spc="-52" dirty="0" smtClean="0">
                <a:latin typeface="Open Sans" panose="020B0606030504020204" pitchFamily="34" charset="0"/>
              </a:rPr>
              <a:t> du pays. </a:t>
            </a:r>
          </a:p>
          <a:p>
            <a:pPr defTabSz="914298">
              <a:spcAft>
                <a:spcPts val="600"/>
              </a:spcAft>
              <a:defRPr/>
            </a:pPr>
            <a:r>
              <a:rPr lang="en-US" sz="2400" kern="0" spc="-52" dirty="0" smtClean="0">
                <a:latin typeface="Open Sans" panose="020B0606030504020204" pitchFamily="34" charset="0"/>
              </a:rPr>
              <a:t>Je (</a:t>
            </a:r>
            <a:r>
              <a:rPr lang="en-US" sz="2400" kern="0" spc="-52" dirty="0">
                <a:latin typeface="Open Sans" panose="020B0606030504020204" pitchFamily="34" charset="0"/>
              </a:rPr>
              <a:t>respecter</a:t>
            </a:r>
            <a:r>
              <a:rPr lang="en-US" sz="2400" kern="0" spc="-52" dirty="0" smtClean="0">
                <a:latin typeface="Open Sans" panose="020B0606030504020204" pitchFamily="34" charset="0"/>
              </a:rPr>
              <a:t>) </a:t>
            </a:r>
            <a:r>
              <a:rPr lang="en-US" sz="2400" kern="0" spc="-52" dirty="0">
                <a:latin typeface="Open Sans" panose="020B0606030504020204" pitchFamily="34" charset="0"/>
              </a:rPr>
              <a:t>la </a:t>
            </a:r>
            <a:r>
              <a:rPr lang="en-US" sz="2400" kern="0" spc="-52" dirty="0" err="1" smtClean="0">
                <a:latin typeface="Open Sans" panose="020B0606030504020204" pitchFamily="34" charset="0"/>
              </a:rPr>
              <a:t>politique</a:t>
            </a:r>
            <a:r>
              <a:rPr lang="en-US" sz="2400" kern="0" spc="-52" dirty="0" smtClean="0">
                <a:latin typeface="Open Sans" panose="020B0606030504020204" pitchFamily="34" charset="0"/>
              </a:rPr>
              <a:t> de </a:t>
            </a:r>
            <a:r>
              <a:rPr lang="en-US" sz="2400" kern="0" spc="-52" dirty="0" err="1" smtClean="0">
                <a:latin typeface="Open Sans" panose="020B0606030504020204" pitchFamily="34" charset="0"/>
              </a:rPr>
              <a:t>mon</a:t>
            </a:r>
            <a:r>
              <a:rPr lang="en-US" sz="2400" kern="0" spc="-52" dirty="0" smtClean="0">
                <a:latin typeface="Open Sans" panose="020B0606030504020204" pitchFamily="34" charset="0"/>
              </a:rPr>
              <a:t> pays</a:t>
            </a:r>
            <a:r>
              <a:rPr lang="en-US" sz="2400" kern="0" spc="-52" dirty="0">
                <a:latin typeface="Open Sans" panose="020B0606030504020204" pitchFamily="34" charset="0"/>
              </a:rPr>
              <a:t>. – </a:t>
            </a:r>
            <a:r>
              <a:rPr lang="en-US" sz="2400" kern="0" spc="-52" dirty="0" smtClean="0">
                <a:latin typeface="Open Sans" panose="020B0606030504020204" pitchFamily="34" charset="0"/>
              </a:rPr>
              <a:t>Je </a:t>
            </a:r>
            <a:r>
              <a:rPr lang="en-US" sz="2400" i="1" kern="0" spc="-52" dirty="0" err="1" smtClean="0">
                <a:latin typeface="Open Sans" panose="020B0606030504020204" pitchFamily="34" charset="0"/>
              </a:rPr>
              <a:t>respecte</a:t>
            </a:r>
            <a:r>
              <a:rPr lang="en-US" sz="2400" kern="0" spc="-52" dirty="0" smtClean="0">
                <a:latin typeface="Open Sans" panose="020B0606030504020204" pitchFamily="34" charset="0"/>
              </a:rPr>
              <a:t> la </a:t>
            </a:r>
            <a:r>
              <a:rPr lang="en-US" sz="2400" kern="0" spc="-52" dirty="0" err="1" smtClean="0">
                <a:latin typeface="Open Sans" panose="020B0606030504020204" pitchFamily="34" charset="0"/>
              </a:rPr>
              <a:t>politique</a:t>
            </a:r>
            <a:r>
              <a:rPr lang="en-US" sz="2400" kern="0" spc="-52" dirty="0" smtClean="0">
                <a:latin typeface="Open Sans" panose="020B0606030504020204" pitchFamily="34" charset="0"/>
              </a:rPr>
              <a:t> du pays.</a:t>
            </a:r>
          </a:p>
          <a:p>
            <a:pPr defTabSz="914298">
              <a:defRPr/>
            </a:pPr>
            <a:r>
              <a:rPr lang="en-US" sz="2400" kern="0" spc="-52" dirty="0" smtClean="0">
                <a:latin typeface="Open Sans" panose="020B0606030504020204" pitchFamily="34" charset="0"/>
              </a:rPr>
              <a:t>Je (</a:t>
            </a:r>
            <a:r>
              <a:rPr lang="en-US" sz="2400" kern="0" spc="-52" dirty="0">
                <a:latin typeface="Open Sans" panose="020B0606030504020204" pitchFamily="34" charset="0"/>
              </a:rPr>
              <a:t>savoir) </a:t>
            </a:r>
            <a:r>
              <a:rPr lang="en-US" sz="2400" kern="0" spc="-52" dirty="0" err="1" smtClean="0">
                <a:latin typeface="Open Sans" panose="020B0606030504020204" pitchFamily="34" charset="0"/>
              </a:rPr>
              <a:t>que</a:t>
            </a:r>
            <a:r>
              <a:rPr lang="en-US" sz="2400" kern="0" spc="-52" dirty="0" smtClean="0">
                <a:latin typeface="Open Sans" panose="020B0606030504020204" pitchFamily="34" charset="0"/>
              </a:rPr>
              <a:t> j</a:t>
            </a:r>
            <a:r>
              <a:rPr lang="en-US" sz="2400" kern="0" spc="-52" dirty="0">
                <a:latin typeface="Open Sans" panose="020B0606030504020204" pitchFamily="34" charset="0"/>
              </a:rPr>
              <a:t>’(</a:t>
            </a:r>
            <a:r>
              <a:rPr lang="en-US" sz="2400" kern="0" spc="-52" dirty="0" err="1">
                <a:latin typeface="Open Sans" panose="020B0606030504020204" pitchFamily="34" charset="0"/>
              </a:rPr>
              <a:t>avoir</a:t>
            </a:r>
            <a:r>
              <a:rPr lang="en-US" sz="2400" kern="0" spc="-52" dirty="0">
                <a:latin typeface="Open Sans" panose="020B0606030504020204" pitchFamily="34" charset="0"/>
              </a:rPr>
              <a:t>) </a:t>
            </a:r>
            <a:r>
              <a:rPr lang="en-US" sz="2400" kern="0" spc="-52" dirty="0" err="1" smtClean="0">
                <a:latin typeface="Open Sans" panose="020B0606030504020204" pitchFamily="34" charset="0"/>
              </a:rPr>
              <a:t>toujours</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mon</a:t>
            </a:r>
            <a:r>
              <a:rPr lang="en-US" sz="2400" kern="0" spc="-52" dirty="0" smtClean="0">
                <a:latin typeface="Open Sans" panose="020B0606030504020204" pitchFamily="34" charset="0"/>
              </a:rPr>
              <a:t> </a:t>
            </a:r>
            <a:r>
              <a:rPr lang="en-US" sz="2400" kern="0" spc="-52" dirty="0">
                <a:latin typeface="Open Sans" panose="020B0606030504020204" pitchFamily="34" charset="0"/>
              </a:rPr>
              <a:t>travail. –  </a:t>
            </a:r>
            <a:r>
              <a:rPr lang="en-US" sz="2400" kern="0" spc="-52" dirty="0" smtClean="0">
                <a:latin typeface="Open Sans" panose="020B0606030504020204" pitchFamily="34" charset="0"/>
              </a:rPr>
              <a:t>Je </a:t>
            </a:r>
            <a:r>
              <a:rPr lang="en-US" sz="2400" i="1" kern="0" spc="-52" dirty="0" smtClean="0">
                <a:latin typeface="Open Sans" panose="020B0606030504020204" pitchFamily="34" charset="0"/>
              </a:rPr>
              <a:t>sais</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que</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j’</a:t>
            </a:r>
            <a:r>
              <a:rPr lang="en-US" sz="2400" i="1" kern="0" spc="-52" dirty="0" err="1" smtClean="0">
                <a:latin typeface="Open Sans" panose="020B0606030504020204" pitchFamily="34" charset="0"/>
              </a:rPr>
              <a:t>aurai</a:t>
            </a:r>
            <a:r>
              <a:rPr lang="en-US" sz="2400" i="1" kern="0" spc="-52" dirty="0" smtClean="0">
                <a:latin typeface="Open Sans" panose="020B0606030504020204" pitchFamily="34" charset="0"/>
              </a:rPr>
              <a:t> </a:t>
            </a:r>
            <a:r>
              <a:rPr lang="en-US" sz="2400" kern="0" spc="-52" dirty="0" err="1" smtClean="0">
                <a:latin typeface="Open Sans" panose="020B0606030504020204" pitchFamily="34" charset="0"/>
              </a:rPr>
              <a:t>toujours</a:t>
            </a:r>
            <a:r>
              <a:rPr lang="en-US" sz="2400" kern="0" spc="-52" dirty="0" smtClean="0">
                <a:latin typeface="Open Sans" panose="020B0606030504020204" pitchFamily="34" charset="0"/>
              </a:rPr>
              <a:t> </a:t>
            </a:r>
            <a:r>
              <a:rPr lang="en-US" sz="2400" kern="0" spc="-52" dirty="0" err="1" smtClean="0">
                <a:latin typeface="Open Sans" panose="020B0606030504020204" pitchFamily="34" charset="0"/>
              </a:rPr>
              <a:t>mon</a:t>
            </a:r>
            <a:r>
              <a:rPr lang="en-US" sz="2400" kern="0" spc="-52" dirty="0" smtClean="0">
                <a:latin typeface="Open Sans" panose="020B0606030504020204" pitchFamily="34" charset="0"/>
              </a:rPr>
              <a:t> travail.</a:t>
            </a:r>
            <a:endParaRPr lang="en-US" sz="2400" kern="0" dirty="0"/>
          </a:p>
        </p:txBody>
      </p:sp>
      <p:pic>
        <p:nvPicPr>
          <p:cNvPr id="7" name="Рисунок 6"/>
          <p:cNvPicPr>
            <a:picLocks noChangeAspect="1"/>
          </p:cNvPicPr>
          <p:nvPr/>
        </p:nvPicPr>
        <p:blipFill rotWithShape="1">
          <a:blip r:embed="rId2">
            <a:extLst>
              <a:ext uri="{BEBA8EAE-BF5A-486C-A8C5-ECC9F3942E4B}">
                <a14:imgProps xmlns:a14="http://schemas.microsoft.com/office/drawing/2010/main">
                  <a14:imgLayer r:embed="rId3">
                    <a14:imgEffect>
                      <a14:backgroundRemoval t="18590" b="76026" l="14600" r="27300"/>
                    </a14:imgEffect>
                  </a14:imgLayer>
                </a14:imgProps>
              </a:ext>
              <a:ext uri="{28A0092B-C50C-407E-A947-70E740481C1C}">
                <a14:useLocalDpi xmlns:a14="http://schemas.microsoft.com/office/drawing/2010/main" val="0"/>
              </a:ext>
            </a:extLst>
          </a:blip>
          <a:srcRect l="15083" t="18324" r="71217" b="22892"/>
          <a:stretch/>
        </p:blipFill>
        <p:spPr>
          <a:xfrm>
            <a:off x="8028383" y="2091903"/>
            <a:ext cx="1032499" cy="2859783"/>
          </a:xfrm>
          <a:prstGeom prst="rect">
            <a:avLst/>
          </a:prstGeom>
        </p:spPr>
      </p:pic>
      <p:sp>
        <p:nvSpPr>
          <p:cNvPr id="6" name="Управляющая кнопка: назад 5">
            <a:hlinkClick r:id="rId4" action="ppaction://hlinksldjump" highlightClick="1"/>
          </p:cNvPr>
          <p:cNvSpPr/>
          <p:nvPr/>
        </p:nvSpPr>
        <p:spPr>
          <a:xfrm>
            <a:off x="4319972" y="4667696"/>
            <a:ext cx="396044" cy="339502"/>
          </a:xfrm>
          <a:prstGeom prst="actionButtonBackPrevious">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1252834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theme/theme1.xml><?xml version="1.0" encoding="utf-8"?>
<a:theme xmlns:a="http://schemas.openxmlformats.org/drawingml/2006/main" name="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8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151533</TotalTime>
  <Words>2470</Words>
  <Application>Microsoft Office PowerPoint</Application>
  <PresentationFormat>Экран (16:9)</PresentationFormat>
  <Paragraphs>240</Paragraphs>
  <Slides>31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10</vt:i4>
      </vt:variant>
      <vt:variant>
        <vt:lpstr>Заголовки слайдов</vt:lpstr>
      </vt:variant>
      <vt:variant>
        <vt:i4>31</vt:i4>
      </vt:variant>
    </vt:vector>
  </HeadingPairs>
  <TitlesOfParts>
    <vt:vector size="45" baseType="lpstr">
      <vt:lpstr>Arial</vt:lpstr>
      <vt:lpstr>Calibri</vt:lpstr>
      <vt:lpstr>Open Sans</vt:lpstr>
      <vt:lpstr>Open Sans Light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Français</vt:lpstr>
      <vt:lpstr>Leçon 1 Travail et économie font riche un domestique  </vt:lpstr>
      <vt:lpstr>Презентация PowerPoint</vt:lpstr>
      <vt:lpstr>Презентация PowerPoint</vt:lpstr>
      <vt:lpstr>Презентация PowerPoint</vt:lpstr>
      <vt:lpstr>Презентация PowerPoint</vt:lpstr>
      <vt:lpstr>Travail et économie font riche un domestique  </vt:lpstr>
      <vt:lpstr>Презентация PowerPoint</vt:lpstr>
      <vt:lpstr>Презентация PowerPoint</vt:lpstr>
      <vt:lpstr>Презентация PowerPoint</vt:lpstr>
      <vt:lpstr>Презентация PowerPoint</vt:lpstr>
      <vt:lpstr>Travail et économie font riche un domestique  </vt:lpstr>
      <vt:lpstr>Презентация PowerPoint</vt:lpstr>
      <vt:lpstr>Презентация PowerPoint</vt:lpstr>
      <vt:lpstr>Презентация PowerPoint</vt:lpstr>
      <vt:lpstr>Презентация PowerPoint</vt:lpstr>
      <vt:lpstr>Travail  et  économie  font  riche  un  domestique  </vt:lpstr>
      <vt:lpstr>Презентация PowerPoint</vt:lpstr>
      <vt:lpstr>Презентация PowerPoint</vt:lpstr>
      <vt:lpstr>Презентация PowerPoint</vt:lpstr>
      <vt:lpstr>Travail  et  économie  font  riche  un  domestique  </vt:lpstr>
      <vt:lpstr>Презентация PowerPoint</vt:lpstr>
      <vt:lpstr>Презентация PowerPoint</vt:lpstr>
      <vt:lpstr>Презентация PowerPoint</vt:lpstr>
      <vt:lpstr>Travail  et  économie  font  riche  un  domestique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User</cp:lastModifiedBy>
  <cp:revision>1503</cp:revision>
  <dcterms:created xsi:type="dcterms:W3CDTF">2014-10-08T23:03:32Z</dcterms:created>
  <dcterms:modified xsi:type="dcterms:W3CDTF">2020-12-30T10:38:25Z</dcterms:modified>
</cp:coreProperties>
</file>