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27"/>
  </p:notesMasterIdLst>
  <p:sldIdLst>
    <p:sldId id="296" r:id="rId3"/>
    <p:sldId id="616" r:id="rId4"/>
    <p:sldId id="626" r:id="rId5"/>
    <p:sldId id="625" r:id="rId6"/>
    <p:sldId id="624" r:id="rId7"/>
    <p:sldId id="623" r:id="rId8"/>
    <p:sldId id="621" r:id="rId9"/>
    <p:sldId id="622" r:id="rId10"/>
    <p:sldId id="630" r:id="rId11"/>
    <p:sldId id="629" r:id="rId12"/>
    <p:sldId id="627" r:id="rId13"/>
    <p:sldId id="628" r:id="rId14"/>
    <p:sldId id="614" r:id="rId15"/>
    <p:sldId id="635" r:id="rId16"/>
    <p:sldId id="634" r:id="rId17"/>
    <p:sldId id="633" r:id="rId18"/>
    <p:sldId id="638" r:id="rId19"/>
    <p:sldId id="637" r:id="rId20"/>
    <p:sldId id="636" r:id="rId21"/>
    <p:sldId id="632" r:id="rId22"/>
    <p:sldId id="631" r:id="rId23"/>
    <p:sldId id="639" r:id="rId24"/>
    <p:sldId id="640" r:id="rId25"/>
    <p:sldId id="586" r:id="rId26"/>
  </p:sldIdLst>
  <p:sldSz cx="12192000" cy="6858000"/>
  <p:notesSz cx="6858000" cy="9144000"/>
  <p:custDataLst>
    <p:tags r:id="rId28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28" y="279998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0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0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0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28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28" y="279998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0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0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0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28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81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7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905" y="1577340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2/10/2021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6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88" y="28611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54211" y="2144118"/>
            <a:ext cx="9656495" cy="629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ТЕМА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ru-RU" altLang="ru-RU" sz="44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4400" b="1">
                <a:solidFill>
                  <a:srgbClr val="0070C0"/>
                </a:solidFill>
                <a:latin typeface="Arial" charset="0"/>
                <a:cs typeface="Arial" charset="0"/>
              </a:rPr>
              <a:t>Обобщающий урок на общие закономерности биосферного уровня жизни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1027113" y="2589249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985861" y="4413286"/>
            <a:ext cx="728663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25" y="527054"/>
            <a:ext cx="7524751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6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БИОЛОГИЯ 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91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49" y="896938"/>
            <a:ext cx="452439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99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2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212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62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98" y="787436"/>
            <a:ext cx="1657351" cy="101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11</a:t>
            </a:r>
            <a:r>
              <a:rPr lang="ru-RU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 КЛАСС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8512" y="83490"/>
            <a:ext cx="6736703" cy="688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ru-RU" altLang="ru-RU" sz="3200" b="1" dirty="0" smtClean="0">
              <a:solidFill>
                <a:srgbClr val="FF0000"/>
              </a:solidFill>
              <a:latin typeface="Arial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ru-RU" altLang="ru-RU" sz="3200" b="1" dirty="0" smtClean="0">
              <a:solidFill>
                <a:srgbClr val="FF0000"/>
              </a:solidFill>
              <a:latin typeface="Arial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Arial" charset="0"/>
              </a:rPr>
              <a:t>Значение </a:t>
            </a:r>
            <a:r>
              <a:rPr lang="ru-RU" altLang="ru-RU" sz="3200" b="1" dirty="0">
                <a:solidFill>
                  <a:srgbClr val="FF0000"/>
                </a:solidFill>
                <a:latin typeface="Arial" charset="0"/>
              </a:rPr>
              <a:t>экологии</a:t>
            </a:r>
            <a:r>
              <a:rPr lang="ru-RU" altLang="ru-RU" sz="3200" b="1" dirty="0">
                <a:solidFill>
                  <a:prstClr val="black"/>
                </a:solidFill>
                <a:latin typeface="Arial" charset="0"/>
              </a:rPr>
              <a:t> для современного общества состоит в том, что она </a:t>
            </a:r>
            <a:r>
              <a:rPr lang="ru-RU" altLang="ru-RU" sz="3200" b="1" dirty="0">
                <a:solidFill>
                  <a:srgbClr val="0A0A92"/>
                </a:solidFill>
                <a:latin typeface="Arial" charset="0"/>
              </a:rPr>
              <a:t>представляет теоретическую базу мероприятий по охране природы, рациональному использованию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altLang="ru-RU" sz="3200" b="1" dirty="0">
                <a:solidFill>
                  <a:srgbClr val="0A0A92"/>
                </a:solidFill>
                <a:latin typeface="Arial" charset="0"/>
              </a:rPr>
              <a:t>   природных ресурсов и безопасности человеческой жизнедеятельности</a:t>
            </a:r>
            <a:r>
              <a:rPr lang="ru-RU" altLang="ru-RU" sz="3200" b="1" dirty="0">
                <a:solidFill>
                  <a:prstClr val="black"/>
                </a:solidFill>
                <a:latin typeface="Arial" charset="0"/>
              </a:rPr>
              <a:t>. </a:t>
            </a:r>
          </a:p>
          <a:p>
            <a:pPr marL="342900" lvl="0" indent="-342900" algn="ctr">
              <a:spcBef>
                <a:spcPct val="20000"/>
              </a:spcBef>
            </a:pPr>
            <a:endParaRPr lang="ru-RU" altLang="ru-RU" sz="3200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306286"/>
            <a:ext cx="4614203" cy="513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2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9" y="1306286"/>
            <a:ext cx="11500195" cy="51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4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572" y="889850"/>
            <a:ext cx="6288833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ru-RU" altLang="ru-RU" sz="3600" b="1" dirty="0" smtClean="0">
              <a:solidFill>
                <a:srgbClr val="FF0000"/>
              </a:solidFill>
              <a:latin typeface="Calibri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altLang="ru-RU" sz="3600" b="1" dirty="0" smtClean="0">
                <a:solidFill>
                  <a:srgbClr val="FF0000"/>
                </a:solidFill>
                <a:latin typeface="Calibri"/>
              </a:rPr>
              <a:t>Круговорот</a:t>
            </a:r>
            <a:r>
              <a:rPr lang="ru-RU" altLang="ru-RU" sz="36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altLang="ru-RU" sz="3600" b="1" dirty="0">
                <a:solidFill>
                  <a:prstClr val="black"/>
                </a:solidFill>
                <a:latin typeface="Calibri"/>
              </a:rPr>
              <a:t>– непрерывный, периодически повторяющийся процесс. Он способствует чередованию определённых действий (явлений) приводит к регулярному возвращению в исходное положение.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001" y="1863725"/>
            <a:ext cx="4739951" cy="446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0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>Виды круговоротов веществ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849" y="58859"/>
            <a:ext cx="11463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550091" y="1443851"/>
            <a:ext cx="50198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Биологический </a:t>
            </a:r>
            <a:r>
              <a:rPr lang="ru-RU" altLang="ru-RU" sz="3600" b="1" dirty="0">
                <a:solidFill>
                  <a:prstClr val="black"/>
                </a:solidFill>
                <a:latin typeface="Arial" charset="0"/>
                <a:cs typeface="Arial" charset="0"/>
              </a:rPr>
              <a:t>(глобальный) круговорот включает большой круг биотического обмена (биосферный). </a:t>
            </a:r>
            <a:r>
              <a:rPr lang="ru-RU" altLang="ru-RU" sz="3600" b="1" dirty="0">
                <a:solidFill>
                  <a:srgbClr val="0000FF"/>
                </a:solidFill>
                <a:latin typeface="Arial" charset="0"/>
                <a:cs typeface="Arial" charset="0"/>
              </a:rPr>
              <a:t>Круговорот воды в природе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9" y="1443842"/>
            <a:ext cx="6084249" cy="490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6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849" y="58859"/>
            <a:ext cx="11463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65840" y="612851"/>
            <a:ext cx="6326845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ru-RU" altLang="ru-RU" sz="3600" b="1" dirty="0" smtClean="0">
              <a:solidFill>
                <a:srgbClr val="FF0000"/>
              </a:solidFill>
              <a:latin typeface="Calibri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Малый </a:t>
            </a:r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круг биотического обмена</a:t>
            </a:r>
            <a:r>
              <a:rPr lang="ru-RU" alt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(биогеоценотический или биологический) развивается на основе большого и заключается в круговой циркуляции веществ </a:t>
            </a:r>
            <a:r>
              <a:rPr lang="ru-RU" altLang="ru-RU" sz="3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между геосферами и живыми организмами</a:t>
            </a:r>
            <a:r>
              <a:rPr lang="ru-RU" alt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8" y="1647825"/>
            <a:ext cx="4814597" cy="488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6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849" y="58859"/>
            <a:ext cx="11463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65849" y="-772150"/>
            <a:ext cx="11463577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ru-RU" altLang="ru-RU" sz="3600" b="1" dirty="0">
                <a:solidFill>
                  <a:srgbClr val="FF0000"/>
                </a:solidFill>
                <a:latin typeface="Calibri"/>
              </a:rPr>
              <a:t> </a:t>
            </a:r>
            <a:endParaRPr lang="ru-RU" altLang="ru-RU" sz="3600" b="1" dirty="0" smtClean="0">
              <a:solidFill>
                <a:srgbClr val="FF0000"/>
              </a:solidFill>
              <a:latin typeface="Calibri"/>
            </a:endParaRPr>
          </a:p>
          <a:p>
            <a:pPr marL="342900" lvl="0" indent="-342900" algn="ctr"/>
            <a:endParaRPr lang="ru-RU" altLang="ru-RU" sz="3600" b="1" dirty="0">
              <a:solidFill>
                <a:srgbClr val="FF0000"/>
              </a:solidFill>
              <a:latin typeface="Calibri"/>
            </a:endParaRPr>
          </a:p>
          <a:p>
            <a:pPr marL="342900" lvl="0" indent="-342900" algn="ctr"/>
            <a:endParaRPr lang="ru-RU" altLang="ru-RU" sz="3600" b="1" dirty="0">
              <a:solidFill>
                <a:srgbClr val="FF0000"/>
              </a:solidFill>
              <a:latin typeface="Calibri"/>
            </a:endParaRPr>
          </a:p>
          <a:p>
            <a:pPr marL="342900" lvl="0" indent="-342900" algn="ctr"/>
            <a:endParaRPr lang="ru-RU" alt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/>
            <a:r>
              <a:rPr lang="ru-RU" alt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Круговорот </a:t>
            </a:r>
            <a:r>
              <a:rPr lang="ru-RU" alt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связан:</a:t>
            </a:r>
          </a:p>
          <a:p>
            <a:pPr marL="342900" lvl="0" indent="-342900">
              <a:buFontTx/>
              <a:buChar char="-"/>
            </a:pPr>
            <a:r>
              <a:rPr lang="ru-RU" altLang="ru-RU" sz="32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поступлением элементов</a:t>
            </a:r>
            <a:r>
              <a:rPr lang="ru-RU" alt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из почвы, воды и воздуха в живые организмы;</a:t>
            </a:r>
          </a:p>
          <a:p>
            <a:pPr marL="342900" lvl="0" indent="-342900">
              <a:buFontTx/>
              <a:buChar char="-"/>
            </a:pPr>
            <a:r>
              <a:rPr lang="ru-RU" altLang="ru-RU" sz="32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превращением</a:t>
            </a:r>
            <a:r>
              <a:rPr lang="ru-RU" alt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живых организмах </a:t>
            </a:r>
            <a:r>
              <a:rPr lang="ru-RU" altLang="ru-RU" sz="32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поступивших элементов в новые сложные соединения;</a:t>
            </a:r>
          </a:p>
          <a:p>
            <a:pPr marL="342900" lvl="0" indent="-342900">
              <a:buFontTx/>
              <a:buChar char="-"/>
            </a:pPr>
            <a:r>
              <a:rPr lang="ru-RU" altLang="ru-RU" sz="32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возвращением</a:t>
            </a:r>
            <a:r>
              <a:rPr lang="ru-RU" alt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элементов в литосферу, гидросферу и атмосферу в </a:t>
            </a:r>
            <a:r>
              <a:rPr lang="ru-RU" altLang="ru-RU" sz="32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ходе обмена веществ, а так же с отмершими организмами</a:t>
            </a:r>
            <a:r>
              <a:rPr lang="ru-RU" alt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входящими в состав экосистемы.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849" y="58859"/>
            <a:ext cx="11463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79919" y="-1123015"/>
            <a:ext cx="116495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4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4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4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процессе перемещения химических элементов между живыми организмами и окружающей средой происходит </a:t>
            </a:r>
            <a:r>
              <a:rPr lang="ru-RU" alt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биогенная миграция атомов</a:t>
            </a:r>
            <a:r>
              <a:rPr lang="ru-RU" altLang="ru-RU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alt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которую определяют процессы:</a:t>
            </a:r>
            <a:r>
              <a:rPr lang="ru-RU" altLang="ru-RU" sz="4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обмен веществ</a:t>
            </a:r>
            <a:r>
              <a:rPr lang="ru-RU" altLang="ru-RU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alt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рост </a:t>
            </a:r>
            <a:r>
              <a:rPr lang="ru-RU" altLang="ru-RU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alt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размножение</a:t>
            </a:r>
            <a:r>
              <a:rPr lang="ru-RU" altLang="ru-RU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alt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48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7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>Биогеохимические циклы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849" y="58859"/>
            <a:ext cx="11463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71805" y="-64264"/>
            <a:ext cx="1106610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ru-RU" altLang="ru-RU" sz="4000" b="1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algn="ctr">
              <a:spcBef>
                <a:spcPct val="20000"/>
              </a:spcBef>
            </a:pPr>
            <a:endParaRPr lang="ru-RU" altLang="ru-RU" sz="4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altLang="ru-RU" sz="4000" b="1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ru-RU" altLang="ru-RU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это замкнутые пути движения химических элементов (круговорот) в живых организмах («</a:t>
            </a:r>
            <a:r>
              <a:rPr lang="ru-RU" altLang="ru-RU" sz="4000" b="1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био</a:t>
            </a:r>
            <a:r>
              <a:rPr lang="ru-RU" altLang="ru-RU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»), в твердых породах, воздухе и воде («</a:t>
            </a:r>
            <a:r>
              <a:rPr lang="ru-RU" altLang="ru-RU" sz="4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гео</a:t>
            </a:r>
            <a:r>
              <a:rPr lang="ru-RU" altLang="ru-RU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»).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altLang="ru-RU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ходе </a:t>
            </a:r>
            <a:r>
              <a:rPr lang="ru-RU" altLang="ru-RU" sz="4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биогеохимических циклов</a:t>
            </a:r>
            <a:r>
              <a:rPr lang="ru-RU" altLang="ru-RU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происходит </a:t>
            </a:r>
            <a:r>
              <a:rPr lang="ru-RU" altLang="ru-RU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биогенная миграция</a:t>
            </a:r>
            <a:r>
              <a:rPr lang="ru-RU" altLang="ru-RU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атомов.</a:t>
            </a:r>
          </a:p>
        </p:txBody>
      </p:sp>
    </p:spTree>
    <p:extLst>
      <p:ext uri="{BB962C8B-B14F-4D97-AF65-F5344CB8AC3E}">
        <p14:creationId xmlns:p14="http://schemas.microsoft.com/office/powerpoint/2010/main" val="11940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849" y="58859"/>
            <a:ext cx="11463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1" y="1324947"/>
            <a:ext cx="11197424" cy="50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2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849" y="58859"/>
            <a:ext cx="11463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65841" y="-956816"/>
            <a:ext cx="11463563" cy="681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2800" b="1" dirty="0" smtClean="0">
              <a:solidFill>
                <a:prstClr val="black"/>
              </a:solidFill>
              <a:latin typeface="Arial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2800" b="1" dirty="0">
              <a:solidFill>
                <a:prstClr val="black"/>
              </a:solidFill>
              <a:latin typeface="Arial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2800" b="1" dirty="0" smtClean="0">
              <a:solidFill>
                <a:prstClr val="black"/>
              </a:solidFill>
              <a:latin typeface="Arial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2800" b="1" dirty="0">
              <a:solidFill>
                <a:prstClr val="black"/>
              </a:solidFill>
              <a:latin typeface="Arial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2800" b="1" dirty="0" smtClean="0">
              <a:solidFill>
                <a:prstClr val="black"/>
              </a:solidFill>
              <a:latin typeface="Arial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2800" b="1" dirty="0">
              <a:solidFill>
                <a:prstClr val="black"/>
              </a:solidFill>
              <a:latin typeface="Arial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dirty="0" smtClean="0">
                <a:solidFill>
                  <a:prstClr val="black"/>
                </a:solidFill>
                <a:latin typeface="Arial" charset="0"/>
              </a:rPr>
              <a:t>Термин </a:t>
            </a:r>
            <a:r>
              <a:rPr lang="ru-RU" altLang="ru-RU" sz="2800" b="1" dirty="0">
                <a:solidFill>
                  <a:prstClr val="black"/>
                </a:solidFill>
                <a:latin typeface="Arial" charset="0"/>
              </a:rPr>
              <a:t>«ноосфера» был предложен в 1927 году французским ученым  Э. </a:t>
            </a:r>
            <a:r>
              <a:rPr lang="ru-RU" altLang="ru-RU" sz="2800" b="1" dirty="0" err="1">
                <a:solidFill>
                  <a:prstClr val="black"/>
                </a:solidFill>
                <a:latin typeface="Arial" charset="0"/>
              </a:rPr>
              <a:t>Леруа</a:t>
            </a:r>
            <a:r>
              <a:rPr lang="ru-RU" altLang="ru-RU" sz="2800" b="1" dirty="0">
                <a:solidFill>
                  <a:prstClr val="black"/>
                </a:solidFill>
                <a:latin typeface="Arial" charset="0"/>
              </a:rPr>
              <a:t>.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dirty="0">
                <a:solidFill>
                  <a:prstClr val="black"/>
                </a:solidFill>
                <a:latin typeface="Arial" charset="0"/>
              </a:rPr>
              <a:t> 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dirty="0">
                <a:solidFill>
                  <a:prstClr val="black"/>
                </a:solidFill>
                <a:latin typeface="Arial" charset="0"/>
              </a:rPr>
              <a:t>    </a:t>
            </a:r>
            <a:r>
              <a:rPr lang="ru-RU" altLang="ru-RU" sz="2800" b="1" dirty="0">
                <a:solidFill>
                  <a:srgbClr val="0000FF"/>
                </a:solidFill>
                <a:latin typeface="Arial" charset="0"/>
              </a:rPr>
              <a:t>Ноосфера</a:t>
            </a:r>
            <a:r>
              <a:rPr lang="ru-RU" altLang="ru-RU" sz="2800" b="1" dirty="0">
                <a:solidFill>
                  <a:prstClr val="black"/>
                </a:solidFill>
                <a:latin typeface="Arial" charset="0"/>
              </a:rPr>
              <a:t> ("</a:t>
            </a:r>
            <a:r>
              <a:rPr lang="ru-RU" altLang="ru-RU" sz="2800" b="1" dirty="0" err="1">
                <a:solidFill>
                  <a:prstClr val="black"/>
                </a:solidFill>
                <a:latin typeface="Arial" charset="0"/>
              </a:rPr>
              <a:t>ноос</a:t>
            </a:r>
            <a:r>
              <a:rPr lang="ru-RU" altLang="ru-RU" sz="2800" b="1" dirty="0">
                <a:solidFill>
                  <a:prstClr val="black"/>
                </a:solidFill>
                <a:latin typeface="Arial" charset="0"/>
              </a:rPr>
              <a:t>" - </a:t>
            </a:r>
            <a:r>
              <a:rPr lang="ru-RU" altLang="ru-RU" sz="2800" b="1" dirty="0" err="1">
                <a:solidFill>
                  <a:prstClr val="black"/>
                </a:solidFill>
                <a:latin typeface="Arial" charset="0"/>
              </a:rPr>
              <a:t>по-греч</a:t>
            </a:r>
            <a:r>
              <a:rPr lang="ru-RU" altLang="ru-RU" sz="2800" b="1" dirty="0">
                <a:solidFill>
                  <a:prstClr val="black"/>
                </a:solidFill>
                <a:latin typeface="Arial" charset="0"/>
              </a:rPr>
              <a:t>. разум, дух) - новое эмоциональное состояние биосферы, при котором </a:t>
            </a:r>
            <a:r>
              <a:rPr lang="ru-RU" altLang="ru-RU" sz="2800" b="1" u="sng" dirty="0">
                <a:solidFill>
                  <a:srgbClr val="FF0000"/>
                </a:solidFill>
                <a:latin typeface="Arial" charset="0"/>
              </a:rPr>
              <a:t>разумная деятельность человека</a:t>
            </a:r>
            <a:r>
              <a:rPr lang="ru-RU" altLang="ru-RU" sz="2800" b="1" u="sng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2800" b="1" dirty="0">
                <a:solidFill>
                  <a:prstClr val="black"/>
                </a:solidFill>
                <a:latin typeface="Arial" charset="0"/>
              </a:rPr>
              <a:t>становится решающим фактором ее развития.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2800" b="1" dirty="0">
              <a:solidFill>
                <a:prstClr val="black"/>
              </a:solidFill>
              <a:latin typeface="Arial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b="1" dirty="0">
                <a:solidFill>
                  <a:prstClr val="black"/>
                </a:solidFill>
                <a:latin typeface="Arial" charset="0"/>
              </a:rPr>
              <a:t>    Для ноосферы характерно </a:t>
            </a:r>
            <a:r>
              <a:rPr lang="ru-RU" altLang="ru-RU" sz="2800" b="1" dirty="0">
                <a:solidFill>
                  <a:srgbClr val="0000FF"/>
                </a:solidFill>
                <a:latin typeface="Arial" charset="0"/>
              </a:rPr>
              <a:t>взаимодействие человека и природы</a:t>
            </a:r>
            <a:r>
              <a:rPr lang="ru-RU" altLang="ru-RU" sz="2800" b="1" dirty="0">
                <a:solidFill>
                  <a:prstClr val="black"/>
                </a:solidFill>
                <a:latin typeface="Arial" charset="0"/>
              </a:rPr>
              <a:t> - особый этап в развитии биосферы, связанной с социальной деятельностью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9879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05" y="1277472"/>
            <a:ext cx="11620121" cy="509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8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849" y="58859"/>
            <a:ext cx="11463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65841" y="1228398"/>
            <a:ext cx="52071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altLang="ru-RU" sz="4000" b="1" dirty="0">
                <a:solidFill>
                  <a:prstClr val="black"/>
                </a:solidFill>
                <a:latin typeface="Calibri"/>
              </a:rPr>
              <a:t>На этапе биосферы решающую роль играет </a:t>
            </a:r>
            <a:r>
              <a:rPr lang="ru-RU" altLang="ru-RU" sz="4000" b="1" u="sng" dirty="0">
                <a:solidFill>
                  <a:prstClr val="black"/>
                </a:solidFill>
                <a:latin typeface="Calibri"/>
              </a:rPr>
              <a:t>живое вещество</a:t>
            </a:r>
            <a:r>
              <a:rPr lang="ru-RU" altLang="ru-RU" sz="4000" b="1" dirty="0">
                <a:solidFill>
                  <a:prstClr val="black"/>
                </a:solidFill>
                <a:latin typeface="Calibri"/>
              </a:rPr>
              <a:t>, а на этапе ноосферы – «человек» </a:t>
            </a:r>
            <a:r>
              <a:rPr lang="ru-RU" altLang="ru-RU" sz="4000" b="1" u="sng" dirty="0">
                <a:solidFill>
                  <a:prstClr val="black"/>
                </a:solidFill>
                <a:latin typeface="Calibri"/>
              </a:rPr>
              <a:t>разумная человеческая деятельность</a:t>
            </a:r>
            <a:r>
              <a:rPr lang="ru-RU" altLang="ru-RU" sz="4000" b="1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03" y="1228402"/>
            <a:ext cx="5728996" cy="501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9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849" y="58859"/>
            <a:ext cx="11463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65841" y="-1018371"/>
            <a:ext cx="1146356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endParaRPr lang="ru-RU" altLang="ru-RU" sz="44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0" algn="ctr" eaLnBrk="1" hangingPunct="1">
              <a:spcBef>
                <a:spcPct val="50000"/>
              </a:spcBef>
            </a:pPr>
            <a:endParaRPr lang="ru-RU" altLang="ru-RU" sz="4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ru-RU" altLang="ru-RU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Закон </a:t>
            </a:r>
            <a:r>
              <a:rPr lang="ru-RU" altLang="ru-RU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ноосферы </a:t>
            </a:r>
            <a:r>
              <a:rPr lang="ru-RU" altLang="ru-RU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В.И</a:t>
            </a:r>
            <a:r>
              <a:rPr lang="ru-RU" altLang="ru-RU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. Вернадского -</a:t>
            </a:r>
            <a:r>
              <a:rPr lang="ru-RU" altLang="ru-RU" sz="4400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4400" b="1" dirty="0">
                <a:solidFill>
                  <a:prstClr val="black"/>
                </a:solidFill>
                <a:latin typeface="Arial" charset="0"/>
                <a:cs typeface="Arial" charset="0"/>
              </a:rPr>
              <a:t>неизбежность трансформации биосферы под влиянием мысли и человеческого труда в </a:t>
            </a:r>
            <a:r>
              <a:rPr lang="ru-RU" altLang="ru-RU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ноосферу</a:t>
            </a:r>
            <a:r>
              <a:rPr lang="ru-RU" altLang="ru-RU" sz="4400" b="1" dirty="0">
                <a:solidFill>
                  <a:prstClr val="black"/>
                </a:solidFill>
                <a:latin typeface="Arial" charset="0"/>
                <a:cs typeface="Arial" charset="0"/>
              </a:rPr>
              <a:t> – геосферу, в которой </a:t>
            </a:r>
            <a:r>
              <a:rPr lang="ru-RU" altLang="ru-RU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разум становится доминирующим</a:t>
            </a:r>
            <a:r>
              <a:rPr lang="ru-RU" altLang="ru-RU" sz="4400" b="1" dirty="0">
                <a:solidFill>
                  <a:prstClr val="black"/>
                </a:solidFill>
                <a:latin typeface="Arial" charset="0"/>
                <a:cs typeface="Arial" charset="0"/>
              </a:rPr>
              <a:t> в развитии системы человек–природа.  </a:t>
            </a:r>
          </a:p>
        </p:txBody>
      </p:sp>
    </p:spTree>
    <p:extLst>
      <p:ext uri="{BB962C8B-B14F-4D97-AF65-F5344CB8AC3E}">
        <p14:creationId xmlns:p14="http://schemas.microsoft.com/office/powerpoint/2010/main" val="16260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849" y="58859"/>
            <a:ext cx="11463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65841" y="-1018371"/>
            <a:ext cx="1146356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endParaRPr lang="ru-RU" altLang="ru-RU" sz="44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0" algn="ctr" eaLnBrk="1" hangingPunct="1">
              <a:spcBef>
                <a:spcPct val="50000"/>
              </a:spcBef>
            </a:pPr>
            <a:endParaRPr lang="ru-RU" altLang="ru-RU" sz="4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8" y="1470180"/>
            <a:ext cx="11328045" cy="493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849" y="58859"/>
            <a:ext cx="114635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65841" y="-1018371"/>
            <a:ext cx="1146356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endParaRPr lang="ru-RU" altLang="ru-RU" sz="44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0" algn="ctr" eaLnBrk="1" hangingPunct="1">
              <a:spcBef>
                <a:spcPct val="50000"/>
              </a:spcBef>
            </a:pPr>
            <a:endParaRPr lang="ru-RU" altLang="ru-RU" sz="4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5841" y="-815239"/>
            <a:ext cx="1146356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ru-RU" altLang="ru-RU" sz="4400" b="1" i="1" dirty="0" smtClean="0">
              <a:solidFill>
                <a:srgbClr val="0A0A92"/>
              </a:solidFill>
              <a:latin typeface="Calibri"/>
            </a:endParaRPr>
          </a:p>
          <a:p>
            <a:pPr marL="342900" lvl="0" indent="-342900" algn="ctr">
              <a:spcBef>
                <a:spcPct val="20000"/>
              </a:spcBef>
            </a:pPr>
            <a:endParaRPr lang="ru-RU" altLang="ru-RU" sz="4400" b="1" i="1" dirty="0">
              <a:solidFill>
                <a:srgbClr val="0A0A92"/>
              </a:solidFill>
              <a:latin typeface="Calibri"/>
            </a:endParaRPr>
          </a:p>
          <a:p>
            <a:pPr marL="342900" lvl="0" indent="-342900" algn="ctr">
              <a:spcBef>
                <a:spcPct val="20000"/>
              </a:spcBef>
            </a:pPr>
            <a:endParaRPr lang="ru-RU" altLang="ru-RU" sz="4400" b="1" i="1" dirty="0" smtClean="0">
              <a:solidFill>
                <a:srgbClr val="0A0A92"/>
              </a:solidFill>
              <a:latin typeface="Calibri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altLang="ru-RU" sz="4400" b="1" i="1" dirty="0" err="1" smtClean="0">
                <a:solidFill>
                  <a:srgbClr val="0A0A92"/>
                </a:solidFill>
                <a:latin typeface="Calibri"/>
              </a:rPr>
              <a:t>Нообиогеоценоз</a:t>
            </a:r>
            <a:r>
              <a:rPr lang="ru-RU" altLang="ru-RU" sz="4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altLang="ru-RU" sz="4400" b="1" dirty="0">
                <a:solidFill>
                  <a:prstClr val="black"/>
                </a:solidFill>
                <a:latin typeface="Calibri"/>
              </a:rPr>
              <a:t>(греч. </a:t>
            </a:r>
            <a:r>
              <a:rPr lang="ru-RU" altLang="ru-RU" sz="4400" b="1" dirty="0" err="1">
                <a:solidFill>
                  <a:prstClr val="black"/>
                </a:solidFill>
                <a:latin typeface="Calibri"/>
              </a:rPr>
              <a:t>koinos</a:t>
            </a:r>
            <a:r>
              <a:rPr lang="ru-RU" altLang="ru-RU" sz="4400" b="1" dirty="0">
                <a:solidFill>
                  <a:prstClr val="black"/>
                </a:solidFill>
                <a:latin typeface="Calibri"/>
              </a:rPr>
              <a:t> - общий) - элементарная, эволюционирующая структурная единица ноосферы. </a:t>
            </a:r>
          </a:p>
          <a:p>
            <a:pPr marL="342900" lvl="0" indent="-342900" algn="ctr">
              <a:spcBef>
                <a:spcPct val="20000"/>
              </a:spcBef>
            </a:pPr>
            <a:endParaRPr lang="ru-RU" altLang="ru-RU" sz="4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altLang="ru-RU" sz="4400" b="1" dirty="0" err="1">
                <a:solidFill>
                  <a:srgbClr val="0A0A92"/>
                </a:solidFill>
                <a:latin typeface="Calibri"/>
              </a:rPr>
              <a:t>Нооценоз</a:t>
            </a:r>
            <a:r>
              <a:rPr lang="ru-RU" altLang="ru-RU" sz="4400" b="1" dirty="0">
                <a:solidFill>
                  <a:prstClr val="black"/>
                </a:solidFill>
                <a:latin typeface="Calibri"/>
              </a:rPr>
              <a:t> - это совокупность общества, средств труда и продуктов труда.</a:t>
            </a:r>
          </a:p>
        </p:txBody>
      </p:sp>
    </p:spTree>
    <p:extLst>
      <p:ext uri="{BB962C8B-B14F-4D97-AF65-F5344CB8AC3E}">
        <p14:creationId xmlns:p14="http://schemas.microsoft.com/office/powerpoint/2010/main" val="36593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 </a:t>
            </a:r>
            <a:r>
              <a:rPr lang="ru-RU" dirty="0"/>
              <a:t>З</a:t>
            </a:r>
            <a:r>
              <a:rPr lang="ru-RU" dirty="0" smtClean="0"/>
              <a:t>акрепление знаний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4934" y="2413374"/>
            <a:ext cx="10874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61" y="1470180"/>
            <a:ext cx="6041091" cy="490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974109" y="2272552"/>
            <a:ext cx="3505131" cy="36979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smtClean="0">
                <a:latin typeface="Arial" pitchFamily="34" charset="0"/>
                <a:cs typeface="Arial" pitchFamily="34" charset="0"/>
              </a:rPr>
              <a:t>Повторить параграф 33-35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9" y="1277476"/>
            <a:ext cx="11606675" cy="524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6521" y="-187374"/>
            <a:ext cx="7947211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3600" b="1" dirty="0" smtClean="0">
              <a:solidFill>
                <a:prstClr val="black"/>
              </a:solidFill>
              <a:latin typeface="Arial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3600" b="1" dirty="0">
              <a:solidFill>
                <a:prstClr val="black"/>
              </a:solidFill>
              <a:latin typeface="Arial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3600" b="1" dirty="0" smtClean="0">
              <a:solidFill>
                <a:prstClr val="black"/>
              </a:solidFill>
              <a:latin typeface="Arial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3600" b="1" dirty="0" smtClean="0">
                <a:solidFill>
                  <a:prstClr val="black"/>
                </a:solidFill>
                <a:latin typeface="Arial" charset="0"/>
              </a:rPr>
              <a:t>Понятие </a:t>
            </a:r>
            <a:r>
              <a:rPr lang="ru-RU" altLang="ru-RU" sz="3600" b="1" u="sng" dirty="0">
                <a:solidFill>
                  <a:prstClr val="black"/>
                </a:solidFill>
                <a:latin typeface="Arial" charset="0"/>
              </a:rPr>
              <a:t>«экология» </a:t>
            </a:r>
            <a:r>
              <a:rPr lang="ru-RU" altLang="ru-RU" sz="3600" b="1" dirty="0">
                <a:solidFill>
                  <a:prstClr val="black"/>
                </a:solidFill>
                <a:latin typeface="Arial" charset="0"/>
              </a:rPr>
              <a:t>ввел в науку немецкий зоолог </a:t>
            </a:r>
            <a:r>
              <a:rPr lang="ru-RU" altLang="ru-RU" sz="3600" b="1" u="sng" dirty="0">
                <a:solidFill>
                  <a:prstClr val="black"/>
                </a:solidFill>
                <a:latin typeface="Arial" charset="0"/>
              </a:rPr>
              <a:t>Эрнст Геккель в  </a:t>
            </a:r>
            <a:r>
              <a:rPr lang="ru-RU" altLang="ru-RU" sz="3600" b="1" u="sng" dirty="0" smtClean="0">
                <a:solidFill>
                  <a:prstClr val="black"/>
                </a:solidFill>
                <a:latin typeface="Arial" charset="0"/>
              </a:rPr>
              <a:t>1866 </a:t>
            </a:r>
            <a:r>
              <a:rPr lang="ru-RU" altLang="ru-RU" sz="3600" b="1" u="sng" dirty="0">
                <a:solidFill>
                  <a:prstClr val="black"/>
                </a:solidFill>
                <a:latin typeface="Arial" charset="0"/>
              </a:rPr>
              <a:t>г., </a:t>
            </a:r>
            <a:r>
              <a:rPr lang="ru-RU" altLang="ru-RU" sz="3600" b="1" dirty="0">
                <a:solidFill>
                  <a:prstClr val="black"/>
                </a:solidFill>
                <a:latin typeface="Arial" charset="0"/>
              </a:rPr>
              <a:t>выделил эк. биологии как самостоятельный раздел.                                         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3600" b="1" dirty="0">
              <a:solidFill>
                <a:prstClr val="black"/>
              </a:solidFill>
              <a:latin typeface="Arial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ru-RU" altLang="ru-RU" sz="3600" b="1" dirty="0">
                <a:solidFill>
                  <a:prstClr val="black"/>
                </a:solidFill>
                <a:latin typeface="Arial" charset="0"/>
              </a:rPr>
              <a:t>   В книге </a:t>
            </a:r>
            <a:r>
              <a:rPr lang="ru-RU" altLang="ru-RU" sz="3600" b="1" dirty="0">
                <a:solidFill>
                  <a:srgbClr val="0000FF"/>
                </a:solidFill>
                <a:latin typeface="Arial" charset="0"/>
              </a:rPr>
              <a:t>«Всеобщая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ru-RU" altLang="ru-RU" sz="3600" b="1" dirty="0">
                <a:solidFill>
                  <a:srgbClr val="0000FF"/>
                </a:solidFill>
                <a:latin typeface="Arial" charset="0"/>
              </a:rPr>
              <a:t>   морфология организмов»</a:t>
            </a:r>
            <a:r>
              <a:rPr lang="ru-RU" altLang="ru-RU" sz="3600" b="1" dirty="0">
                <a:solidFill>
                  <a:prstClr val="black"/>
                </a:solidFill>
                <a:latin typeface="Arial" charset="0"/>
              </a:rPr>
              <a:t>                                       Геккель дал определение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ru-RU" altLang="ru-RU" sz="3600" b="1" dirty="0">
                <a:solidFill>
                  <a:prstClr val="black"/>
                </a:solidFill>
                <a:latin typeface="Arial" charset="0"/>
              </a:rPr>
              <a:t>   экологии: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ru-RU" altLang="ru-RU" sz="3200" b="1" dirty="0">
                <a:solidFill>
                  <a:srgbClr val="006600"/>
                </a:solidFill>
                <a:latin typeface="Arial" charset="0"/>
              </a:rPr>
              <a:t>   </a:t>
            </a:r>
            <a:r>
              <a:rPr lang="ru-RU" altLang="ru-RU" sz="3200" b="1" dirty="0">
                <a:solidFill>
                  <a:prstClr val="black"/>
                </a:solidFill>
                <a:latin typeface="Arial" charset="0"/>
              </a:rPr>
              <a:t>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47" y="1636713"/>
            <a:ext cx="3348317" cy="475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9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6859" y="274294"/>
            <a:ext cx="115125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endParaRPr lang="ru-RU" altLang="ru-RU" sz="4000" b="1" dirty="0" smtClean="0">
              <a:solidFill>
                <a:srgbClr val="006600"/>
              </a:solidFill>
              <a:latin typeface="Arial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endParaRPr lang="ru-RU" altLang="ru-RU" sz="4000" b="1" dirty="0">
              <a:solidFill>
                <a:srgbClr val="006600"/>
              </a:solidFill>
              <a:latin typeface="Arial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endParaRPr lang="ru-RU" altLang="ru-RU" sz="4000" b="1" dirty="0" smtClean="0">
              <a:solidFill>
                <a:srgbClr val="006600"/>
              </a:solidFill>
              <a:latin typeface="Arial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sz="4000" b="1" dirty="0" smtClean="0">
                <a:solidFill>
                  <a:srgbClr val="006600"/>
                </a:solidFill>
                <a:latin typeface="Arial" charset="0"/>
              </a:rPr>
              <a:t>«</a:t>
            </a:r>
            <a:r>
              <a:rPr lang="ru-RU" altLang="ru-RU" sz="4000" b="1" dirty="0">
                <a:solidFill>
                  <a:srgbClr val="FF0000"/>
                </a:solidFill>
                <a:latin typeface="Arial" charset="0"/>
              </a:rPr>
              <a:t>Экология</a:t>
            </a:r>
            <a:r>
              <a:rPr lang="ru-RU" altLang="ru-RU" sz="4000" b="1" dirty="0">
                <a:solidFill>
                  <a:srgbClr val="006600"/>
                </a:solidFill>
                <a:latin typeface="Arial" charset="0"/>
              </a:rPr>
              <a:t> - это наука о взаимоотношениях живых организмов между собой и со средой их обитания».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sz="4000" b="1" dirty="0">
                <a:solidFill>
                  <a:srgbClr val="FF0000"/>
                </a:solidFill>
                <a:latin typeface="Arial" charset="0"/>
              </a:rPr>
              <a:t>Экология</a:t>
            </a:r>
            <a:r>
              <a:rPr lang="ru-RU" altLang="ru-RU" sz="40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4000" b="1" dirty="0">
                <a:solidFill>
                  <a:srgbClr val="006600"/>
                </a:solidFill>
                <a:latin typeface="Arial" charset="0"/>
              </a:rPr>
              <a:t>- (от греч.</a:t>
            </a:r>
            <a:r>
              <a:rPr lang="ru-RU" altLang="ru-RU" sz="40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ru-RU" altLang="ru-RU" sz="4000" b="1" dirty="0" err="1">
                <a:solidFill>
                  <a:srgbClr val="FF0000"/>
                </a:solidFill>
                <a:latin typeface="Arial" charset="0"/>
              </a:rPr>
              <a:t>оikos</a:t>
            </a:r>
            <a:r>
              <a:rPr lang="ru-RU" altLang="ru-RU" sz="40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ru-RU" altLang="ru-RU" sz="4000" b="1" dirty="0">
                <a:solidFill>
                  <a:srgbClr val="006600"/>
                </a:solidFill>
                <a:latin typeface="Arial" charset="0"/>
              </a:rPr>
              <a:t>– жилище, дом, местопребывание и </a:t>
            </a:r>
            <a:r>
              <a:rPr lang="ru-RU" altLang="ru-RU" sz="4000" b="1" dirty="0" err="1">
                <a:solidFill>
                  <a:srgbClr val="FF0000"/>
                </a:solidFill>
                <a:latin typeface="Arial" charset="0"/>
              </a:rPr>
              <a:t>logos</a:t>
            </a:r>
            <a:r>
              <a:rPr lang="ru-RU" altLang="ru-RU" sz="4000" b="1" dirty="0">
                <a:solidFill>
                  <a:srgbClr val="006600"/>
                </a:solidFill>
                <a:latin typeface="Arial" charset="0"/>
              </a:rPr>
              <a:t> – понятие, наука, </a:t>
            </a:r>
            <a:br>
              <a:rPr lang="ru-RU" altLang="ru-RU" sz="4000" b="1" dirty="0">
                <a:solidFill>
                  <a:srgbClr val="006600"/>
                </a:solidFill>
                <a:latin typeface="Arial" charset="0"/>
              </a:rPr>
            </a:br>
            <a:r>
              <a:rPr lang="ru-RU" altLang="ru-RU" sz="4000" b="1" dirty="0">
                <a:solidFill>
                  <a:srgbClr val="006600"/>
                </a:solidFill>
                <a:latin typeface="Arial" charset="0"/>
              </a:rPr>
              <a:t>учение). </a:t>
            </a:r>
          </a:p>
        </p:txBody>
      </p:sp>
    </p:spTree>
    <p:extLst>
      <p:ext uri="{BB962C8B-B14F-4D97-AF65-F5344CB8AC3E}">
        <p14:creationId xmlns:p14="http://schemas.microsoft.com/office/powerpoint/2010/main" val="24233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1729" y="-1289214"/>
            <a:ext cx="11727697" cy="726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4400" b="1" dirty="0" smtClean="0">
              <a:solidFill>
                <a:prstClr val="black"/>
              </a:solidFill>
              <a:latin typeface="Arial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4400" b="1" dirty="0">
              <a:solidFill>
                <a:prstClr val="black"/>
              </a:solidFill>
              <a:latin typeface="Arial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4400" b="1" dirty="0" smtClean="0">
              <a:solidFill>
                <a:prstClr val="black"/>
              </a:solidFill>
              <a:latin typeface="Arial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endParaRPr lang="ru-RU" altLang="ru-RU" sz="4400" b="1" dirty="0">
              <a:solidFill>
                <a:prstClr val="black"/>
              </a:solidFill>
              <a:latin typeface="Arial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4400" b="1" dirty="0" smtClean="0">
                <a:solidFill>
                  <a:prstClr val="black"/>
                </a:solidFill>
                <a:latin typeface="Arial" charset="0"/>
              </a:rPr>
              <a:t>Юрий </a:t>
            </a:r>
            <a:r>
              <a:rPr lang="ru-RU" altLang="ru-RU" sz="4400" b="1" dirty="0" err="1">
                <a:solidFill>
                  <a:prstClr val="black"/>
                </a:solidFill>
                <a:latin typeface="Arial" charset="0"/>
              </a:rPr>
              <a:t>Одум</a:t>
            </a:r>
            <a:r>
              <a:rPr lang="ru-RU" altLang="ru-RU" sz="4400" b="1" dirty="0">
                <a:solidFill>
                  <a:prstClr val="black"/>
                </a:solidFill>
                <a:latin typeface="Arial" charset="0"/>
              </a:rPr>
              <a:t> (1986) пишет:              «</a:t>
            </a:r>
            <a:r>
              <a:rPr lang="ru-RU" altLang="ru-RU" sz="4400" b="1" dirty="0">
                <a:solidFill>
                  <a:srgbClr val="FF0000"/>
                </a:solidFill>
                <a:latin typeface="Arial" charset="0"/>
              </a:rPr>
              <a:t>Экология </a:t>
            </a:r>
            <a:r>
              <a:rPr lang="ru-RU" altLang="ru-RU" sz="4400" b="1" dirty="0">
                <a:solidFill>
                  <a:srgbClr val="800080"/>
                </a:solidFill>
                <a:latin typeface="Arial" charset="0"/>
              </a:rPr>
              <a:t>– целостная дисциплина, она опирается на естественные и гуманитарные науки. 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4400" b="1" dirty="0">
                <a:solidFill>
                  <a:srgbClr val="800080"/>
                </a:solidFill>
                <a:latin typeface="Arial" charset="0"/>
              </a:rPr>
              <a:t>   Сохраняя прочные корни в биологических науках, она не может быть отнесена полностью только к ним</a:t>
            </a:r>
            <a:r>
              <a:rPr lang="ru-RU" altLang="ru-RU" sz="4400" b="1" dirty="0">
                <a:solidFill>
                  <a:prstClr val="black"/>
                </a:solidFill>
                <a:latin typeface="Arial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266422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1" y="1287624"/>
            <a:ext cx="11462872" cy="529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1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0549" y="1470180"/>
            <a:ext cx="11383347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4800" b="1" dirty="0">
                <a:solidFill>
                  <a:srgbClr val="FF0000"/>
                </a:solidFill>
                <a:latin typeface="Arial" charset="0"/>
              </a:rPr>
              <a:t>Предметом изучения экологии </a:t>
            </a:r>
            <a:r>
              <a:rPr lang="ru-RU" altLang="ru-RU" sz="4800" b="1" dirty="0">
                <a:solidFill>
                  <a:prstClr val="black"/>
                </a:solidFill>
                <a:latin typeface="Arial" charset="0"/>
              </a:rPr>
              <a:t>являются  </a:t>
            </a:r>
            <a:r>
              <a:rPr lang="ru-RU" altLang="ru-RU" sz="4800" b="1" u="sng" dirty="0">
                <a:solidFill>
                  <a:prstClr val="black"/>
                </a:solidFill>
                <a:latin typeface="Arial" charset="0"/>
              </a:rPr>
              <a:t>взаимоотношения 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4800" b="1" dirty="0">
                <a:solidFill>
                  <a:prstClr val="black"/>
                </a:solidFill>
                <a:latin typeface="Arial" charset="0"/>
              </a:rPr>
              <a:t>   и </a:t>
            </a:r>
            <a:r>
              <a:rPr lang="ru-RU" altLang="ru-RU" sz="4800" b="1" u="sng" dirty="0">
                <a:solidFill>
                  <a:prstClr val="black"/>
                </a:solidFill>
                <a:latin typeface="Arial" charset="0"/>
              </a:rPr>
              <a:t>взаимодействия</a:t>
            </a:r>
            <a:r>
              <a:rPr lang="ru-RU" altLang="ru-RU" sz="48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4800" b="1" dirty="0" err="1">
                <a:solidFill>
                  <a:prstClr val="black"/>
                </a:solidFill>
                <a:latin typeface="Arial" charset="0"/>
              </a:rPr>
              <a:t>биоты</a:t>
            </a:r>
            <a:r>
              <a:rPr lang="ru-RU" altLang="ru-RU" sz="4800" b="1" dirty="0">
                <a:solidFill>
                  <a:prstClr val="black"/>
                </a:solidFill>
                <a:latin typeface="Arial" charset="0"/>
              </a:rPr>
              <a:t> (живого вещества) с окружающей средой обитания.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4800" b="1" dirty="0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8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120092"/>
            <a:ext cx="10972800" cy="1143000"/>
          </a:xfrm>
        </p:spPr>
        <p:txBody>
          <a:bodyPr/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> 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887" y="147018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8" y="3105835"/>
            <a:ext cx="6682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3" y="3105871"/>
            <a:ext cx="5031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595" y="-2708"/>
            <a:ext cx="116308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altLang="ru-RU" sz="4000" b="1" dirty="0" smtClean="0">
              <a:solidFill>
                <a:srgbClr val="FF0000"/>
              </a:solidFill>
              <a:latin typeface="Arial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ru-RU" altLang="ru-RU" sz="4000" b="1" dirty="0">
              <a:solidFill>
                <a:srgbClr val="FF0000"/>
              </a:solidFill>
              <a:latin typeface="Arial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altLang="ru-RU" sz="4000" b="1" dirty="0" smtClean="0">
                <a:solidFill>
                  <a:srgbClr val="FF0000"/>
                </a:solidFill>
                <a:latin typeface="Arial" charset="0"/>
              </a:rPr>
              <a:t>Объектом </a:t>
            </a:r>
            <a:r>
              <a:rPr lang="ru-RU" altLang="ru-RU" sz="4000" b="1" dirty="0">
                <a:solidFill>
                  <a:srgbClr val="FF0000"/>
                </a:solidFill>
                <a:latin typeface="Arial" charset="0"/>
              </a:rPr>
              <a:t>изучения</a:t>
            </a:r>
            <a:r>
              <a:rPr lang="ru-RU" altLang="ru-RU" sz="4000" b="1" dirty="0">
                <a:solidFill>
                  <a:prstClr val="black"/>
                </a:solidFill>
                <a:latin typeface="Arial" charset="0"/>
              </a:rPr>
              <a:t> экологии являются </a:t>
            </a:r>
            <a:r>
              <a:rPr lang="ru-RU" altLang="ru-RU" sz="4000" b="1" u="sng" dirty="0">
                <a:solidFill>
                  <a:prstClr val="black"/>
                </a:solidFill>
                <a:latin typeface="Arial" charset="0"/>
              </a:rPr>
              <a:t>экологические системы (экосистемы) – </a:t>
            </a:r>
            <a:r>
              <a:rPr lang="ru-RU" altLang="ru-RU" sz="4000" b="1" dirty="0">
                <a:solidFill>
                  <a:prstClr val="black"/>
                </a:solidFill>
                <a:latin typeface="Arial" charset="0"/>
              </a:rPr>
              <a:t>биологические системы, состоящие из сообщества живых организмов (</a:t>
            </a:r>
            <a:r>
              <a:rPr lang="ru-RU" altLang="ru-RU" sz="4000" b="1" u="sng" dirty="0">
                <a:solidFill>
                  <a:prstClr val="black"/>
                </a:solidFill>
                <a:latin typeface="Arial" charset="0"/>
              </a:rPr>
              <a:t>биоценозов</a:t>
            </a:r>
            <a:r>
              <a:rPr lang="ru-RU" altLang="ru-RU" sz="4000" b="1" dirty="0">
                <a:solidFill>
                  <a:prstClr val="black"/>
                </a:solidFill>
                <a:latin typeface="Arial" charset="0"/>
              </a:rPr>
              <a:t>), среды их обитания (</a:t>
            </a:r>
            <a:r>
              <a:rPr lang="ru-RU" altLang="ru-RU" sz="4000" b="1" u="sng" dirty="0">
                <a:solidFill>
                  <a:prstClr val="black"/>
                </a:solidFill>
                <a:latin typeface="Arial" charset="0"/>
              </a:rPr>
              <a:t>биотопов</a:t>
            </a:r>
            <a:r>
              <a:rPr lang="ru-RU" altLang="ru-RU" sz="4000" b="1" dirty="0">
                <a:solidFill>
                  <a:prstClr val="black"/>
                </a:solidFill>
                <a:latin typeface="Arial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6236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b7c1c3befb8f71b2d8b6a34d1897bfe3867e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5183</TotalTime>
  <Words>542</Words>
  <Application>Microsoft Office PowerPoint</Application>
  <PresentationFormat>Широкоэкранный</PresentationFormat>
  <Paragraphs>298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Tw Cen MT</vt:lpstr>
      <vt:lpstr>Тема Office</vt:lpstr>
      <vt:lpstr>1_Тема Office</vt:lpstr>
      <vt:lpstr>Презентация PowerPoint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Виды круговоротов веществ</vt:lpstr>
      <vt:lpstr>    </vt:lpstr>
      <vt:lpstr>    </vt:lpstr>
      <vt:lpstr>    </vt:lpstr>
      <vt:lpstr>Биогеохимические циклы </vt:lpstr>
      <vt:lpstr>    </vt:lpstr>
      <vt:lpstr>    </vt:lpstr>
      <vt:lpstr>    </vt:lpstr>
      <vt:lpstr>    </vt:lpstr>
      <vt:lpstr>    </vt:lpstr>
      <vt:lpstr>    </vt:lpstr>
      <vt:lpstr> Закрепление знаний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Teacher</cp:lastModifiedBy>
  <cp:revision>864</cp:revision>
  <dcterms:created xsi:type="dcterms:W3CDTF">2020-05-11T10:31:43Z</dcterms:created>
  <dcterms:modified xsi:type="dcterms:W3CDTF">2021-02-10T09:22:26Z</dcterms:modified>
</cp:coreProperties>
</file>