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7" r:id="rId1"/>
    <p:sldMasterId id="2147484851" r:id="rId2"/>
  </p:sldMasterIdLst>
  <p:notesMasterIdLst>
    <p:notesMasterId r:id="rId17"/>
  </p:notesMasterIdLst>
  <p:sldIdLst>
    <p:sldId id="296" r:id="rId3"/>
    <p:sldId id="519" r:id="rId4"/>
    <p:sldId id="610" r:id="rId5"/>
    <p:sldId id="609" r:id="rId6"/>
    <p:sldId id="608" r:id="rId7"/>
    <p:sldId id="607" r:id="rId8"/>
    <p:sldId id="606" r:id="rId9"/>
    <p:sldId id="605" r:id="rId10"/>
    <p:sldId id="604" r:id="rId11"/>
    <p:sldId id="603" r:id="rId12"/>
    <p:sldId id="602" r:id="rId13"/>
    <p:sldId id="601" r:id="rId14"/>
    <p:sldId id="571" r:id="rId15"/>
    <p:sldId id="586" r:id="rId16"/>
  </p:sldIdLst>
  <p:sldSz cx="12192000" cy="6858000"/>
  <p:notesSz cx="6858000" cy="9144000"/>
  <p:custDataLst>
    <p:tags r:id="rId18"/>
  </p:custDataLst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46C8"/>
    <a:srgbClr val="009900"/>
    <a:srgbClr val="2639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FD4443E-F989-4FC4-A0C8-D5A2AF1F390B}" styleName="Темный стиль 1 —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Темный стиль 1 —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Темный стиль 1 —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40" y="96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0C9D1C5-E0E9-4C94-8454-4A06A31EFC36}" type="datetimeFigureOut">
              <a:rPr lang="ru-RU" altLang="ru-RU"/>
              <a:pPr>
                <a:defRPr/>
              </a:pPr>
              <a:t>10.02.2021</a:t>
            </a:fld>
            <a:endParaRPr lang="ru-RU" alt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 smtClean="0"/>
              <a:t>Образец текста</a:t>
            </a:r>
          </a:p>
          <a:p>
            <a:pPr lvl="1"/>
            <a:r>
              <a:rPr lang="ru-RU" altLang="ru-RU" noProof="0" smtClean="0"/>
              <a:t>Второй уровень</a:t>
            </a:r>
          </a:p>
          <a:p>
            <a:pPr lvl="2"/>
            <a:r>
              <a:rPr lang="ru-RU" altLang="ru-RU" noProof="0" smtClean="0"/>
              <a:t>Третий уровень</a:t>
            </a:r>
          </a:p>
          <a:p>
            <a:pPr lvl="3"/>
            <a:r>
              <a:rPr lang="ru-RU" altLang="ru-RU" noProof="0" smtClean="0"/>
              <a:t>Четвертый уровень</a:t>
            </a:r>
          </a:p>
          <a:p>
            <a:pPr lvl="4"/>
            <a:r>
              <a:rPr lang="ru-RU" alt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447393F-70A8-4B6C-898D-6799852D0C6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415588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8880A-4310-43CB-87AE-D8AE8194227E}" type="datetimeFigureOut">
              <a:rPr lang="ru-RU" altLang="ru-RU"/>
              <a:pPr>
                <a:defRPr/>
              </a:pPr>
              <a:t>10.02.2021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E07F9B-7163-43FE-82EA-AB963E3763B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56418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F7669-0E5E-46CA-B6D4-C625D34A62D0}" type="datetimeFigureOut">
              <a:rPr lang="ru-RU" altLang="ru-RU"/>
              <a:pPr>
                <a:defRPr/>
              </a:pPr>
              <a:t>10.02.2021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B9C1E-5AE8-4814-8E85-A663BE1BD83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55942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4F3E5-1E61-40BC-BA05-057CC07228C8}" type="datetimeFigureOut">
              <a:rPr lang="ru-RU" altLang="ru-RU"/>
              <a:pPr>
                <a:defRPr/>
              </a:pPr>
              <a:t>10.02.2021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96DE6B-C45F-4B52-922D-B01E91E3386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624095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5425422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3831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80164-6E94-4EEA-B7F5-65064F0674EC}" type="datetimeFigureOut">
              <a:rPr lang="ru-RU" altLang="ru-RU"/>
              <a:pPr>
                <a:defRPr/>
              </a:pPr>
              <a:t>10.02.2021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1CAFE7-5248-4AD6-B9E4-980473FF04E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682711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2A7D8-624C-4A6E-834C-46990F003A2F}" type="datetimeFigureOut">
              <a:rPr lang="ru-RU" altLang="ru-RU"/>
              <a:pPr>
                <a:defRPr/>
              </a:pPr>
              <a:t>10.02.2021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F1C933-ADF3-4D18-97F6-10E467F3C1B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0175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1449A-7B80-4A02-8251-225D3B5BF88E}" type="datetimeFigureOut">
              <a:rPr lang="ru-RU" altLang="ru-RU"/>
              <a:pPr>
                <a:defRPr/>
              </a:pPr>
              <a:t>10.02.2021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6DB520-35B1-47D7-B2CF-9185DFFDC47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40625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D65C6-FD1A-4F8A-BB50-1ADA1F25EC3D}" type="datetimeFigureOut">
              <a:rPr lang="ru-RU" altLang="ru-RU"/>
              <a:pPr>
                <a:defRPr/>
              </a:pPr>
              <a:t>10.02.2021</a:t>
            </a:fld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E42B49-7E4E-407C-9791-665845FB771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186452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A3992-0E91-4413-979E-F2F47B936A34}" type="datetimeFigureOut">
              <a:rPr lang="ru-RU" altLang="ru-RU"/>
              <a:pPr>
                <a:defRPr/>
              </a:pPr>
              <a:t>10.02.2021</a:t>
            </a:fld>
            <a:endParaRPr lang="ru-RU" alt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618BB7-1DCE-4EBF-A55A-9BEF4757749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105611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65C03-0D9B-475F-94D4-BFCAF3545D2F}" type="datetimeFigureOut">
              <a:rPr lang="ru-RU" altLang="ru-RU"/>
              <a:pPr>
                <a:defRPr/>
              </a:pPr>
              <a:t>10.02.2021</a:t>
            </a:fld>
            <a:endParaRPr lang="ru-RU" alt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53A67B-1DF1-42BE-B953-A84D85AA946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4451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4406B-E449-47DE-968F-4A711788AB19}" type="datetimeFigureOut">
              <a:rPr lang="ru-RU" altLang="ru-RU"/>
              <a:pPr>
                <a:defRPr/>
              </a:pPr>
              <a:t>10.02.2021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A8ABDD-6B52-4016-A928-5F3B081D36D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45970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3C120-6A6A-440D-8A9D-8BEDD078976F}" type="datetimeFigureOut">
              <a:rPr lang="ru-RU" altLang="ru-RU"/>
              <a:pPr>
                <a:defRPr/>
              </a:pPr>
              <a:t>10.02.2021</a:t>
            </a:fld>
            <a:endParaRPr lang="ru-RU" alt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DF0010-F280-47E7-A885-D89C436A1B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677462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1AF65-6D8B-406C-817B-A805300C609E}" type="datetimeFigureOut">
              <a:rPr lang="ru-RU" altLang="ru-RU"/>
              <a:pPr>
                <a:defRPr/>
              </a:pPr>
              <a:t>10.02.2021</a:t>
            </a:fld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EA393-32FA-4CAD-A0B5-71FE62E58B6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526838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293EE-6C27-4766-B23E-3E42AA1ACCE5}" type="datetimeFigureOut">
              <a:rPr lang="ru-RU" altLang="ru-RU"/>
              <a:pPr>
                <a:defRPr/>
              </a:pPr>
              <a:t>10.02.2021</a:t>
            </a:fld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4D71C-A458-4CE5-9D09-E09AF29288B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802351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0E339-CF83-4C52-90EF-C583E7816DB1}" type="datetimeFigureOut">
              <a:rPr lang="ru-RU" altLang="ru-RU"/>
              <a:pPr>
                <a:defRPr/>
              </a:pPr>
              <a:t>10.02.2021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82F8F8-DF5B-4F48-A2FC-874644009E1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91317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412B5-89A1-4799-8D98-56DE699ACBA2}" type="datetimeFigureOut">
              <a:rPr lang="ru-RU" altLang="ru-RU"/>
              <a:pPr>
                <a:defRPr/>
              </a:pPr>
              <a:t>10.02.2021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DE3E49-5CDF-4D56-BB09-4F48E77E638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340652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3058310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g object 16"/>
          <p:cNvSpPr>
            <a:spLocks/>
          </p:cNvSpPr>
          <p:nvPr/>
        </p:nvSpPr>
        <p:spPr bwMode="auto">
          <a:xfrm>
            <a:off x="141288" y="1133475"/>
            <a:ext cx="11949112" cy="5599113"/>
          </a:xfrm>
          <a:custGeom>
            <a:avLst/>
            <a:gdLst>
              <a:gd name="T0" fmla="*/ 2147483646 w 5650865"/>
              <a:gd name="T1" fmla="*/ 2147483646 h 2649220"/>
              <a:gd name="T2" fmla="*/ 2147483646 w 5650865"/>
              <a:gd name="T3" fmla="*/ 2147483646 h 2649220"/>
              <a:gd name="T4" fmla="*/ 2147483646 w 5650865"/>
              <a:gd name="T5" fmla="*/ 2147483646 h 2649220"/>
              <a:gd name="T6" fmla="*/ 2147483646 w 5650865"/>
              <a:gd name="T7" fmla="*/ 2147483646 h 2649220"/>
              <a:gd name="T8" fmla="*/ 2147483646 w 5650865"/>
              <a:gd name="T9" fmla="*/ 2147483646 h 2649220"/>
              <a:gd name="T10" fmla="*/ 2147483646 w 5650865"/>
              <a:gd name="T11" fmla="*/ 0 h 2649220"/>
              <a:gd name="T12" fmla="*/ 0 w 5650865"/>
              <a:gd name="T13" fmla="*/ 0 h 2649220"/>
              <a:gd name="T14" fmla="*/ 0 w 5650865"/>
              <a:gd name="T15" fmla="*/ 2147483646 h 2649220"/>
              <a:gd name="T16" fmla="*/ 0 w 5650865"/>
              <a:gd name="T17" fmla="*/ 2147483646 h 2649220"/>
              <a:gd name="T18" fmla="*/ 0 w 5650865"/>
              <a:gd name="T19" fmla="*/ 2147483646 h 2649220"/>
              <a:gd name="T20" fmla="*/ 2147483646 w 5650865"/>
              <a:gd name="T21" fmla="*/ 2147483646 h 2649220"/>
              <a:gd name="T22" fmla="*/ 2147483646 w 5650865"/>
              <a:gd name="T23" fmla="*/ 2147483646 h 2649220"/>
              <a:gd name="T24" fmla="*/ 2147483646 w 5650865"/>
              <a:gd name="T25" fmla="*/ 2147483646 h 2649220"/>
              <a:gd name="T26" fmla="*/ 2147483646 w 5650865"/>
              <a:gd name="T27" fmla="*/ 2147483646 h 2649220"/>
              <a:gd name="T28" fmla="*/ 2147483646 w 5650865"/>
              <a:gd name="T29" fmla="*/ 2147483646 h 2649220"/>
              <a:gd name="T30" fmla="*/ 2147483646 w 5650865"/>
              <a:gd name="T31" fmla="*/ 0 h 264922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6" name="bg object 17"/>
          <p:cNvSpPr>
            <a:spLocks/>
          </p:cNvSpPr>
          <p:nvPr/>
        </p:nvSpPr>
        <p:spPr bwMode="auto">
          <a:xfrm>
            <a:off x="141288" y="150813"/>
            <a:ext cx="11949112" cy="906462"/>
          </a:xfrm>
          <a:custGeom>
            <a:avLst/>
            <a:gdLst>
              <a:gd name="T0" fmla="*/ 2147483646 w 5650865"/>
              <a:gd name="T1" fmla="*/ 0 h 429259"/>
              <a:gd name="T2" fmla="*/ 0 w 5650865"/>
              <a:gd name="T3" fmla="*/ 0 h 429259"/>
              <a:gd name="T4" fmla="*/ 0 w 5650865"/>
              <a:gd name="T5" fmla="*/ 2147483646 h 429259"/>
              <a:gd name="T6" fmla="*/ 2147483646 w 5650865"/>
              <a:gd name="T7" fmla="*/ 2147483646 h 429259"/>
              <a:gd name="T8" fmla="*/ 2147483646 w 5650865"/>
              <a:gd name="T9" fmla="*/ 0 h 4292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6166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>
              <a:defRPr sz="30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492443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7" name="Holder 5"/>
          <p:cNvSpPr>
            <a:spLocks noGrp="1"/>
          </p:cNvSpPr>
          <p:nvPr>
            <p:ph type="ftr" sz="quarter" idx="10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Holder 6"/>
          <p:cNvSpPr>
            <a:spLocks noGrp="1"/>
          </p:cNvSpPr>
          <p:nvPr>
            <p:ph type="dt" sz="half" idx="1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>
              <a:defRPr/>
            </a:pPr>
            <a:fld id="{9C0DA636-8BC8-405A-BDBD-37BB1A516528}" type="datetimeFigureOut">
              <a:rPr lang="en-US" altLang="ru-RU"/>
              <a:pPr>
                <a:defRPr/>
              </a:pPr>
              <a:t>2/10/2021</a:t>
            </a:fld>
            <a:endParaRPr lang="en-US" altLang="ru-RU"/>
          </a:p>
        </p:txBody>
      </p:sp>
      <p:sp>
        <p:nvSpPr>
          <p:cNvPr id="9" name="Holder 7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fld id="{9BF98FD7-99C2-4AF3-9784-3B04644D6B7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446399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1625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B2DF0-E883-440F-AA11-604F5A3479E8}" type="datetimeFigureOut">
              <a:rPr lang="ru-RU" altLang="ru-RU"/>
              <a:pPr>
                <a:defRPr/>
              </a:pPr>
              <a:t>10.02.2021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58097F-035D-48E4-89E8-33FA7E1B84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85601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68018-92D2-4017-A239-BD98F9D05764}" type="datetimeFigureOut">
              <a:rPr lang="ru-RU" altLang="ru-RU"/>
              <a:pPr>
                <a:defRPr/>
              </a:pPr>
              <a:t>10.02.2021</a:t>
            </a:fld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AED360-070B-4606-A72E-C65D88252B2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80152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1DBD9-89A2-45F7-846E-A508F0736C0A}" type="datetimeFigureOut">
              <a:rPr lang="ru-RU" altLang="ru-RU"/>
              <a:pPr>
                <a:defRPr/>
              </a:pPr>
              <a:t>10.02.2021</a:t>
            </a:fld>
            <a:endParaRPr lang="ru-RU" alt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221773-05F1-4F2B-9182-D65F7623FA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27590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CC38F-3B9B-4C45-A434-5F92FF852D95}" type="datetimeFigureOut">
              <a:rPr lang="ru-RU" altLang="ru-RU"/>
              <a:pPr>
                <a:defRPr/>
              </a:pPr>
              <a:t>10.02.2021</a:t>
            </a:fld>
            <a:endParaRPr lang="ru-RU" alt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6C9690-F02F-48B3-A583-EEC31BE5F40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99303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72E40-C72A-4177-BCE4-E898819BDF49}" type="datetimeFigureOut">
              <a:rPr lang="ru-RU" altLang="ru-RU"/>
              <a:pPr>
                <a:defRPr/>
              </a:pPr>
              <a:t>10.02.2021</a:t>
            </a:fld>
            <a:endParaRPr lang="ru-RU" alt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7C24F6-9EF6-4C95-B217-524F1D408D2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05123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B5BB3-6911-4ABB-8737-B1066F897840}" type="datetimeFigureOut">
              <a:rPr lang="ru-RU" altLang="ru-RU"/>
              <a:pPr>
                <a:defRPr/>
              </a:pPr>
              <a:t>10.02.2021</a:t>
            </a:fld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7D1A67-EEAB-49BF-B949-B619CCCA53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56656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5BDD1-32A8-420A-9551-FEE096C74471}" type="datetimeFigureOut">
              <a:rPr lang="ru-RU" altLang="ru-RU"/>
              <a:pPr>
                <a:defRPr/>
              </a:pPr>
              <a:t>10.02.2021</a:t>
            </a:fld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F70956-B9F7-4F4A-97FB-E85ADB63EE9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52225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CDBEDEE-7B3A-41EB-9BF9-1C3EEB56DE3F}" type="datetimeFigureOut">
              <a:rPr lang="ru-RU" altLang="ru-RU"/>
              <a:pPr>
                <a:defRPr/>
              </a:pPr>
              <a:t>10.02.2021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AF797F00-3E1A-4969-B55C-12983543F18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95" r:id="rId1"/>
    <p:sldLayoutId id="2147485096" r:id="rId2"/>
    <p:sldLayoutId id="2147485097" r:id="rId3"/>
    <p:sldLayoutId id="2147485098" r:id="rId4"/>
    <p:sldLayoutId id="2147485099" r:id="rId5"/>
    <p:sldLayoutId id="2147485100" r:id="rId6"/>
    <p:sldLayoutId id="2147485101" r:id="rId7"/>
    <p:sldLayoutId id="2147485102" r:id="rId8"/>
    <p:sldLayoutId id="2147485103" r:id="rId9"/>
    <p:sldLayoutId id="2147485104" r:id="rId10"/>
    <p:sldLayoutId id="2147485105" r:id="rId11"/>
    <p:sldLayoutId id="2147485117" r:id="rId12"/>
    <p:sldLayoutId id="2147485118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D070943-B9FC-4406-A378-9D90B59F7B80}" type="datetimeFigureOut">
              <a:rPr lang="ru-RU" altLang="ru-RU"/>
              <a:pPr>
                <a:defRPr/>
              </a:pPr>
              <a:t>10.02.2021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B38D3DDA-0FFC-4D62-BAE6-7DC0F14517B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06" r:id="rId1"/>
    <p:sldLayoutId id="2147485107" r:id="rId2"/>
    <p:sldLayoutId id="2147485108" r:id="rId3"/>
    <p:sldLayoutId id="2147485109" r:id="rId4"/>
    <p:sldLayoutId id="2147485110" r:id="rId5"/>
    <p:sldLayoutId id="2147485111" r:id="rId6"/>
    <p:sldLayoutId id="2147485112" r:id="rId7"/>
    <p:sldLayoutId id="2147485113" r:id="rId8"/>
    <p:sldLayoutId id="2147485114" r:id="rId9"/>
    <p:sldLayoutId id="2147485115" r:id="rId10"/>
    <p:sldLayoutId id="2147485116" r:id="rId11"/>
    <p:sldLayoutId id="2147485119" r:id="rId12"/>
    <p:sldLayoutId id="2147485120" r:id="rId13"/>
    <p:sldLayoutId id="2147485121" r:id="rId1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/>
          <p:cNvSpPr/>
          <p:nvPr/>
        </p:nvSpPr>
        <p:spPr>
          <a:xfrm>
            <a:off x="17463" y="28575"/>
            <a:ext cx="12174537" cy="21574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9219" name="object 4"/>
          <p:cNvSpPr txBox="1">
            <a:spLocks noChangeArrowheads="1"/>
          </p:cNvSpPr>
          <p:nvPr/>
        </p:nvSpPr>
        <p:spPr bwMode="auto">
          <a:xfrm>
            <a:off x="1754188" y="2144118"/>
            <a:ext cx="9656494" cy="6298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lvl1pPr marL="38100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238"/>
              </a:spcBef>
              <a:spcAft>
                <a:spcPts val="1800"/>
              </a:spcAft>
            </a:pPr>
            <a:endParaRPr lang="uz-Cyrl-UZ" altLang="ru-RU" sz="1600" b="1" dirty="0">
              <a:solidFill>
                <a:srgbClr val="0070C0"/>
              </a:solidFill>
              <a:latin typeface="Arial" charset="0"/>
              <a:cs typeface="Arial" charset="0"/>
            </a:endParaRPr>
          </a:p>
          <a:p>
            <a:pPr>
              <a:spcBef>
                <a:spcPts val="238"/>
              </a:spcBef>
              <a:spcAft>
                <a:spcPts val="1800"/>
              </a:spcAft>
            </a:pPr>
            <a:r>
              <a:rPr lang="uz-Cyrl-UZ" altLang="ru-RU" sz="4400" b="1" dirty="0">
                <a:solidFill>
                  <a:srgbClr val="0070C0"/>
                </a:solidFill>
                <a:latin typeface="Arial" charset="0"/>
                <a:cs typeface="Arial" charset="0"/>
              </a:rPr>
              <a:t> </a:t>
            </a:r>
            <a:r>
              <a:rPr lang="uz-Cyrl-UZ" altLang="ru-RU" sz="4400" b="1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ТЕМА</a:t>
            </a:r>
          </a:p>
          <a:p>
            <a:pPr>
              <a:spcBef>
                <a:spcPts val="238"/>
              </a:spcBef>
              <a:spcAft>
                <a:spcPts val="1800"/>
              </a:spcAft>
            </a:pPr>
            <a:r>
              <a:rPr lang="ru-RU" altLang="ru-RU" sz="4400" b="1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 Урок-закрепление знаний  </a:t>
            </a:r>
            <a:r>
              <a:rPr lang="ru-RU" altLang="ru-RU" sz="4400" b="1" dirty="0">
                <a:solidFill>
                  <a:srgbClr val="0070C0"/>
                </a:solidFill>
                <a:latin typeface="Arial" charset="0"/>
                <a:cs typeface="Arial" charset="0"/>
              </a:rPr>
              <a:t>на общие закономерности биосферного уровня жизни</a:t>
            </a:r>
          </a:p>
          <a:p>
            <a:pPr>
              <a:spcBef>
                <a:spcPts val="238"/>
              </a:spcBef>
              <a:spcAft>
                <a:spcPts val="1800"/>
              </a:spcAft>
            </a:pPr>
            <a:endParaRPr lang="ru-RU" altLang="ru-RU" sz="4400" b="1" dirty="0">
              <a:solidFill>
                <a:srgbClr val="0070C0"/>
              </a:solidFill>
              <a:latin typeface="Arial" charset="0"/>
              <a:cs typeface="Arial" charset="0"/>
            </a:endParaRPr>
          </a:p>
          <a:p>
            <a:pPr>
              <a:spcBef>
                <a:spcPts val="238"/>
              </a:spcBef>
              <a:spcAft>
                <a:spcPts val="1800"/>
              </a:spcAft>
            </a:pPr>
            <a:endParaRPr lang="ru-RU" altLang="ru-RU" sz="4400" b="1" dirty="0">
              <a:solidFill>
                <a:srgbClr val="0070C0"/>
              </a:solidFill>
              <a:latin typeface="Arial" charset="0"/>
              <a:cs typeface="Arial" charset="0"/>
            </a:endParaRPr>
          </a:p>
          <a:p>
            <a:pPr>
              <a:spcBef>
                <a:spcPts val="238"/>
              </a:spcBef>
              <a:spcAft>
                <a:spcPts val="1800"/>
              </a:spcAft>
            </a:pPr>
            <a:endParaRPr lang="ru-RU" altLang="ru-RU" sz="4400" b="1" dirty="0">
              <a:solidFill>
                <a:srgbClr val="0070C0"/>
              </a:solidFill>
              <a:latin typeface="Arial" charset="0"/>
              <a:cs typeface="Arial" charset="0"/>
            </a:endParaRPr>
          </a:p>
        </p:txBody>
      </p:sp>
      <p:sp>
        <p:nvSpPr>
          <p:cNvPr id="16" name="object 5"/>
          <p:cNvSpPr/>
          <p:nvPr/>
        </p:nvSpPr>
        <p:spPr>
          <a:xfrm>
            <a:off x="1027113" y="2589213"/>
            <a:ext cx="727075" cy="143827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7" name="object 6"/>
          <p:cNvSpPr/>
          <p:nvPr/>
        </p:nvSpPr>
        <p:spPr>
          <a:xfrm>
            <a:off x="985838" y="4413250"/>
            <a:ext cx="728662" cy="143827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9222" name="object 2"/>
          <p:cNvSpPr txBox="1">
            <a:spLocks/>
          </p:cNvSpPr>
          <p:nvPr/>
        </p:nvSpPr>
        <p:spPr bwMode="auto">
          <a:xfrm>
            <a:off x="1993901" y="527050"/>
            <a:ext cx="7524750" cy="9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30911" rIns="0" bIns="0">
            <a:spAutoFit/>
          </a:bodyPr>
          <a:lstStyle>
            <a:lvl1pPr marL="25400" defTabSz="193516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93516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93516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93516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93516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93516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93516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93516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93516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ts val="238"/>
              </a:spcBef>
            </a:pPr>
            <a:r>
              <a:rPr lang="ru-RU" altLang="ru-RU" sz="6000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БИОЛОГИЯ </a:t>
            </a:r>
            <a:endParaRPr lang="uz-Cyrl-UZ" altLang="ru-RU" sz="6000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23" name="object 11"/>
          <p:cNvSpPr>
            <a:spLocks noChangeArrowheads="1"/>
          </p:cNvSpPr>
          <p:nvPr/>
        </p:nvSpPr>
        <p:spPr bwMode="auto">
          <a:xfrm>
            <a:off x="1042988" y="584200"/>
            <a:ext cx="241300" cy="496888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1935163"/>
            <a:endParaRPr lang="ru-RU" altLang="ru-RU" sz="38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7" name="object 12"/>
          <p:cNvSpPr/>
          <p:nvPr/>
        </p:nvSpPr>
        <p:spPr>
          <a:xfrm>
            <a:off x="1165225" y="896938"/>
            <a:ext cx="452438" cy="601662"/>
          </a:xfrm>
          <a:custGeom>
            <a:avLst/>
            <a:gdLst/>
            <a:ahLst/>
            <a:cxnLst/>
            <a:rect l="l" t="t" r="r" b="b"/>
            <a:pathLst>
              <a:path w="213359" h="284480">
                <a:moveTo>
                  <a:pt x="138573" y="0"/>
                </a:moveTo>
                <a:lnTo>
                  <a:pt x="73845" y="0"/>
                </a:lnTo>
                <a:lnTo>
                  <a:pt x="66311" y="1380"/>
                </a:lnTo>
                <a:lnTo>
                  <a:pt x="60292" y="5191"/>
                </a:lnTo>
                <a:lnTo>
                  <a:pt x="56302" y="10942"/>
                </a:lnTo>
                <a:lnTo>
                  <a:pt x="55041" y="17230"/>
                </a:lnTo>
                <a:lnTo>
                  <a:pt x="54958" y="27298"/>
                </a:lnTo>
                <a:lnTo>
                  <a:pt x="61212" y="34757"/>
                </a:lnTo>
                <a:lnTo>
                  <a:pt x="69683" y="36658"/>
                </a:lnTo>
                <a:lnTo>
                  <a:pt x="69683" y="80002"/>
                </a:lnTo>
                <a:lnTo>
                  <a:pt x="6603" y="211507"/>
                </a:lnTo>
                <a:lnTo>
                  <a:pt x="0" y="236544"/>
                </a:lnTo>
                <a:lnTo>
                  <a:pt x="6546" y="260064"/>
                </a:lnTo>
                <a:lnTo>
                  <a:pt x="23619" y="277514"/>
                </a:lnTo>
                <a:lnTo>
                  <a:pt x="48583" y="284342"/>
                </a:lnTo>
                <a:lnTo>
                  <a:pt x="164190" y="284342"/>
                </a:lnTo>
                <a:lnTo>
                  <a:pt x="189161" y="277510"/>
                </a:lnTo>
                <a:lnTo>
                  <a:pt x="194858" y="271688"/>
                </a:lnTo>
                <a:lnTo>
                  <a:pt x="48583" y="271688"/>
                </a:lnTo>
                <a:lnTo>
                  <a:pt x="30127" y="266638"/>
                </a:lnTo>
                <a:lnTo>
                  <a:pt x="17508" y="253735"/>
                </a:lnTo>
                <a:lnTo>
                  <a:pt x="12672" y="236350"/>
                </a:lnTo>
                <a:lnTo>
                  <a:pt x="17554" y="217850"/>
                </a:lnTo>
                <a:lnTo>
                  <a:pt x="75807" y="117302"/>
                </a:lnTo>
                <a:lnTo>
                  <a:pt x="78923" y="108660"/>
                </a:lnTo>
                <a:lnTo>
                  <a:pt x="80936" y="97586"/>
                </a:lnTo>
                <a:lnTo>
                  <a:pt x="82017" y="87044"/>
                </a:lnTo>
                <a:lnTo>
                  <a:pt x="82340" y="80002"/>
                </a:lnTo>
                <a:lnTo>
                  <a:pt x="82340" y="37127"/>
                </a:lnTo>
                <a:lnTo>
                  <a:pt x="102619" y="37127"/>
                </a:lnTo>
                <a:lnTo>
                  <a:pt x="105456" y="34293"/>
                </a:lnTo>
                <a:lnTo>
                  <a:pt x="105337" y="27179"/>
                </a:lnTo>
                <a:lnTo>
                  <a:pt x="102623" y="24469"/>
                </a:lnTo>
                <a:lnTo>
                  <a:pt x="70352" y="24469"/>
                </a:lnTo>
                <a:lnTo>
                  <a:pt x="67515" y="21631"/>
                </a:lnTo>
                <a:lnTo>
                  <a:pt x="67515" y="14375"/>
                </a:lnTo>
                <a:lnTo>
                  <a:pt x="70795" y="12658"/>
                </a:lnTo>
                <a:lnTo>
                  <a:pt x="156737" y="12658"/>
                </a:lnTo>
                <a:lnTo>
                  <a:pt x="156164" y="10394"/>
                </a:lnTo>
                <a:lnTo>
                  <a:pt x="152018" y="4932"/>
                </a:lnTo>
                <a:lnTo>
                  <a:pt x="145979" y="1311"/>
                </a:lnTo>
                <a:lnTo>
                  <a:pt x="138573" y="0"/>
                </a:lnTo>
                <a:close/>
              </a:path>
              <a:path w="213359" h="284480">
                <a:moveTo>
                  <a:pt x="156737" y="12658"/>
                </a:moveTo>
                <a:lnTo>
                  <a:pt x="141675" y="12658"/>
                </a:lnTo>
                <a:lnTo>
                  <a:pt x="145084" y="14273"/>
                </a:lnTo>
                <a:lnTo>
                  <a:pt x="145223" y="17230"/>
                </a:lnTo>
                <a:lnTo>
                  <a:pt x="145260" y="21631"/>
                </a:lnTo>
                <a:lnTo>
                  <a:pt x="142421" y="24469"/>
                </a:lnTo>
                <a:lnTo>
                  <a:pt x="120911" y="24469"/>
                </a:lnTo>
                <a:lnTo>
                  <a:pt x="118197" y="27179"/>
                </a:lnTo>
                <a:lnTo>
                  <a:pt x="118077" y="34293"/>
                </a:lnTo>
                <a:lnTo>
                  <a:pt x="120911" y="37127"/>
                </a:lnTo>
                <a:lnTo>
                  <a:pt x="130432" y="37127"/>
                </a:lnTo>
                <a:lnTo>
                  <a:pt x="130432" y="80002"/>
                </a:lnTo>
                <a:lnTo>
                  <a:pt x="195218" y="217850"/>
                </a:lnTo>
                <a:lnTo>
                  <a:pt x="200103" y="236350"/>
                </a:lnTo>
                <a:lnTo>
                  <a:pt x="195264" y="253741"/>
                </a:lnTo>
                <a:lnTo>
                  <a:pt x="182645" y="266640"/>
                </a:lnTo>
                <a:lnTo>
                  <a:pt x="164190" y="271688"/>
                </a:lnTo>
                <a:lnTo>
                  <a:pt x="194858" y="271688"/>
                </a:lnTo>
                <a:lnTo>
                  <a:pt x="206234" y="260054"/>
                </a:lnTo>
                <a:lnTo>
                  <a:pt x="212780" y="236544"/>
                </a:lnTo>
                <a:lnTo>
                  <a:pt x="206170" y="211507"/>
                </a:lnTo>
                <a:lnTo>
                  <a:pt x="147916" y="110956"/>
                </a:lnTo>
                <a:lnTo>
                  <a:pt x="146077" y="105444"/>
                </a:lnTo>
                <a:lnTo>
                  <a:pt x="144537" y="97008"/>
                </a:lnTo>
                <a:lnTo>
                  <a:pt x="143479" y="87808"/>
                </a:lnTo>
                <a:lnTo>
                  <a:pt x="143086" y="80002"/>
                </a:lnTo>
                <a:lnTo>
                  <a:pt x="143086" y="36658"/>
                </a:lnTo>
                <a:lnTo>
                  <a:pt x="151561" y="34757"/>
                </a:lnTo>
                <a:lnTo>
                  <a:pt x="157815" y="27298"/>
                </a:lnTo>
                <a:lnTo>
                  <a:pt x="157893" y="17230"/>
                </a:lnTo>
                <a:lnTo>
                  <a:pt x="156737" y="12658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225" name="object 13"/>
          <p:cNvSpPr>
            <a:spLocks noChangeArrowheads="1"/>
          </p:cNvSpPr>
          <p:nvPr/>
        </p:nvSpPr>
        <p:spPr bwMode="auto">
          <a:xfrm>
            <a:off x="1220788" y="1255713"/>
            <a:ext cx="339725" cy="188912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1935163"/>
            <a:endParaRPr lang="ru-RU" altLang="ru-RU" sz="38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9" name="object 14"/>
          <p:cNvSpPr/>
          <p:nvPr/>
        </p:nvSpPr>
        <p:spPr>
          <a:xfrm>
            <a:off x="701675" y="896938"/>
            <a:ext cx="474663" cy="603250"/>
          </a:xfrm>
          <a:custGeom>
            <a:avLst/>
            <a:gdLst/>
            <a:ahLst/>
            <a:cxnLst/>
            <a:rect l="l" t="t" r="r" b="b"/>
            <a:pathLst>
              <a:path w="224154" h="285115">
                <a:moveTo>
                  <a:pt x="143981" y="0"/>
                </a:moveTo>
                <a:lnTo>
                  <a:pt x="74177" y="0"/>
                </a:lnTo>
                <a:lnTo>
                  <a:pt x="69411" y="1973"/>
                </a:lnTo>
                <a:lnTo>
                  <a:pt x="62240" y="9147"/>
                </a:lnTo>
                <a:lnTo>
                  <a:pt x="60267" y="13910"/>
                </a:lnTo>
                <a:lnTo>
                  <a:pt x="60267" y="24055"/>
                </a:lnTo>
                <a:lnTo>
                  <a:pt x="62240" y="28821"/>
                </a:lnTo>
                <a:lnTo>
                  <a:pt x="68406" y="34988"/>
                </a:lnTo>
                <a:lnTo>
                  <a:pt x="71607" y="36720"/>
                </a:lnTo>
                <a:lnTo>
                  <a:pt x="75085" y="37494"/>
                </a:lnTo>
                <a:lnTo>
                  <a:pt x="75048" y="67359"/>
                </a:lnTo>
                <a:lnTo>
                  <a:pt x="44385" y="83762"/>
                </a:lnTo>
                <a:lnTo>
                  <a:pt x="20689" y="108191"/>
                </a:lnTo>
                <a:lnTo>
                  <a:pt x="5413" y="138604"/>
                </a:lnTo>
                <a:lnTo>
                  <a:pt x="0" y="172968"/>
                </a:lnTo>
                <a:lnTo>
                  <a:pt x="8792" y="216446"/>
                </a:lnTo>
                <a:lnTo>
                  <a:pt x="32765" y="251986"/>
                </a:lnTo>
                <a:lnTo>
                  <a:pt x="68303" y="275966"/>
                </a:lnTo>
                <a:lnTo>
                  <a:pt x="111791" y="284764"/>
                </a:lnTo>
                <a:lnTo>
                  <a:pt x="112158" y="284764"/>
                </a:lnTo>
                <a:lnTo>
                  <a:pt x="155489" y="275855"/>
                </a:lnTo>
                <a:lnTo>
                  <a:pt x="161012" y="272110"/>
                </a:lnTo>
                <a:lnTo>
                  <a:pt x="112115" y="272110"/>
                </a:lnTo>
                <a:lnTo>
                  <a:pt x="73492" y="264406"/>
                </a:lnTo>
                <a:lnTo>
                  <a:pt x="41867" y="243186"/>
                </a:lnTo>
                <a:lnTo>
                  <a:pt x="20502" y="211642"/>
                </a:lnTo>
                <a:lnTo>
                  <a:pt x="12657" y="172966"/>
                </a:lnTo>
                <a:lnTo>
                  <a:pt x="17458" y="142490"/>
                </a:lnTo>
                <a:lnTo>
                  <a:pt x="31006" y="115519"/>
                </a:lnTo>
                <a:lnTo>
                  <a:pt x="52017" y="93857"/>
                </a:lnTo>
                <a:lnTo>
                  <a:pt x="79210" y="79311"/>
                </a:lnTo>
                <a:lnTo>
                  <a:pt x="84316" y="77537"/>
                </a:lnTo>
                <a:lnTo>
                  <a:pt x="87746" y="72731"/>
                </a:lnTo>
                <a:lnTo>
                  <a:pt x="87746" y="37969"/>
                </a:lnTo>
                <a:lnTo>
                  <a:pt x="102628" y="37959"/>
                </a:lnTo>
                <a:lnTo>
                  <a:pt x="105457" y="35133"/>
                </a:lnTo>
                <a:lnTo>
                  <a:pt x="105422" y="28112"/>
                </a:lnTo>
                <a:lnTo>
                  <a:pt x="102631" y="25312"/>
                </a:lnTo>
                <a:lnTo>
                  <a:pt x="75765" y="25300"/>
                </a:lnTo>
                <a:lnTo>
                  <a:pt x="72931" y="22467"/>
                </a:lnTo>
                <a:lnTo>
                  <a:pt x="72931" y="15501"/>
                </a:lnTo>
                <a:lnTo>
                  <a:pt x="75765" y="12665"/>
                </a:lnTo>
                <a:lnTo>
                  <a:pt x="162007" y="12658"/>
                </a:lnTo>
                <a:lnTo>
                  <a:pt x="161781" y="11563"/>
                </a:lnTo>
                <a:lnTo>
                  <a:pt x="157609" y="5533"/>
                </a:lnTo>
                <a:lnTo>
                  <a:pt x="151457" y="1481"/>
                </a:lnTo>
                <a:lnTo>
                  <a:pt x="143981" y="0"/>
                </a:lnTo>
                <a:close/>
              </a:path>
              <a:path w="224154" h="285115">
                <a:moveTo>
                  <a:pt x="162007" y="12658"/>
                </a:moveTo>
                <a:lnTo>
                  <a:pt x="147427" y="12658"/>
                </a:lnTo>
                <a:lnTo>
                  <a:pt x="150659" y="15314"/>
                </a:lnTo>
                <a:lnTo>
                  <a:pt x="150655" y="22467"/>
                </a:lnTo>
                <a:lnTo>
                  <a:pt x="147816" y="25300"/>
                </a:lnTo>
                <a:lnTo>
                  <a:pt x="144334" y="25312"/>
                </a:lnTo>
                <a:lnTo>
                  <a:pt x="120974" y="25312"/>
                </a:lnTo>
                <a:lnTo>
                  <a:pt x="118170" y="28112"/>
                </a:lnTo>
                <a:lnTo>
                  <a:pt x="118127" y="35133"/>
                </a:lnTo>
                <a:lnTo>
                  <a:pt x="120974" y="37969"/>
                </a:lnTo>
                <a:lnTo>
                  <a:pt x="135834" y="37969"/>
                </a:lnTo>
                <a:lnTo>
                  <a:pt x="135837" y="72731"/>
                </a:lnTo>
                <a:lnTo>
                  <a:pt x="139272" y="77537"/>
                </a:lnTo>
                <a:lnTo>
                  <a:pt x="144384" y="79319"/>
                </a:lnTo>
                <a:lnTo>
                  <a:pt x="171573" y="93864"/>
                </a:lnTo>
                <a:lnTo>
                  <a:pt x="192581" y="115525"/>
                </a:lnTo>
                <a:lnTo>
                  <a:pt x="206127" y="142494"/>
                </a:lnTo>
                <a:lnTo>
                  <a:pt x="210927" y="172968"/>
                </a:lnTo>
                <a:lnTo>
                  <a:pt x="203151" y="211424"/>
                </a:lnTo>
                <a:lnTo>
                  <a:pt x="181954" y="242909"/>
                </a:lnTo>
                <a:lnTo>
                  <a:pt x="150541" y="264209"/>
                </a:lnTo>
                <a:lnTo>
                  <a:pt x="112115" y="272110"/>
                </a:lnTo>
                <a:lnTo>
                  <a:pt x="161012" y="272110"/>
                </a:lnTo>
                <a:lnTo>
                  <a:pt x="190912" y="251836"/>
                </a:lnTo>
                <a:lnTo>
                  <a:pt x="214815" y="216333"/>
                </a:lnTo>
                <a:lnTo>
                  <a:pt x="223585" y="172966"/>
                </a:lnTo>
                <a:lnTo>
                  <a:pt x="218169" y="138601"/>
                </a:lnTo>
                <a:lnTo>
                  <a:pt x="202887" y="108188"/>
                </a:lnTo>
                <a:lnTo>
                  <a:pt x="179183" y="83761"/>
                </a:lnTo>
                <a:lnTo>
                  <a:pt x="148511" y="67359"/>
                </a:lnTo>
                <a:lnTo>
                  <a:pt x="148510" y="37494"/>
                </a:lnTo>
                <a:lnTo>
                  <a:pt x="156934" y="35618"/>
                </a:lnTo>
                <a:lnTo>
                  <a:pt x="163280" y="28155"/>
                </a:lnTo>
                <a:lnTo>
                  <a:pt x="163317" y="18982"/>
                </a:lnTo>
                <a:lnTo>
                  <a:pt x="162007" y="12658"/>
                </a:lnTo>
                <a:close/>
              </a:path>
              <a:path w="224154" h="285115">
                <a:moveTo>
                  <a:pt x="99154" y="37969"/>
                </a:moveTo>
                <a:lnTo>
                  <a:pt x="99017" y="37969"/>
                </a:lnTo>
                <a:lnTo>
                  <a:pt x="99154" y="37969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227" name="object 15"/>
          <p:cNvSpPr>
            <a:spLocks noChangeArrowheads="1"/>
          </p:cNvSpPr>
          <p:nvPr/>
        </p:nvSpPr>
        <p:spPr bwMode="auto">
          <a:xfrm>
            <a:off x="755650" y="1179513"/>
            <a:ext cx="365125" cy="265112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1935163"/>
            <a:endParaRPr lang="ru-RU" altLang="ru-RU" sz="38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8" name="object 9"/>
          <p:cNvSpPr/>
          <p:nvPr/>
        </p:nvSpPr>
        <p:spPr>
          <a:xfrm>
            <a:off x="10009188" y="526188"/>
            <a:ext cx="1698625" cy="127635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0" name="object 10"/>
          <p:cNvSpPr/>
          <p:nvPr/>
        </p:nvSpPr>
        <p:spPr>
          <a:xfrm>
            <a:off x="10015538" y="527050"/>
            <a:ext cx="1698625" cy="127635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9230" name="object 12"/>
          <p:cNvSpPr txBox="1">
            <a:spLocks noChangeArrowheads="1"/>
          </p:cNvSpPr>
          <p:nvPr/>
        </p:nvSpPr>
        <p:spPr bwMode="auto">
          <a:xfrm>
            <a:off x="10036175" y="787400"/>
            <a:ext cx="1657350" cy="1018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3552" rIns="0" bIns="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ts val="263"/>
              </a:spcBef>
            </a:pPr>
            <a:r>
              <a:rPr lang="en-US" altLang="ru-RU" b="1" dirty="0" smtClean="0">
                <a:solidFill>
                  <a:srgbClr val="FEFEFE"/>
                </a:solidFill>
                <a:latin typeface="Arial" charset="0"/>
                <a:cs typeface="Arial" charset="0"/>
              </a:rPr>
              <a:t>11</a:t>
            </a:r>
            <a:r>
              <a:rPr lang="ru-RU" altLang="ru-RU" b="1" dirty="0" smtClean="0">
                <a:solidFill>
                  <a:srgbClr val="FEFEFE"/>
                </a:solidFill>
                <a:latin typeface="Arial" charset="0"/>
                <a:cs typeface="Arial" charset="0"/>
              </a:rPr>
              <a:t> КЛАСС</a:t>
            </a:r>
            <a:endParaRPr lang="ru-RU" altLang="ru-RU" dirty="0">
              <a:latin typeface="Arial" charset="0"/>
              <a:cs typeface="Arial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60002" y="4566493"/>
            <a:ext cx="1653906" cy="208518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120092"/>
            <a:ext cx="10972800" cy="1143000"/>
          </a:xfrm>
        </p:spPr>
        <p:txBody>
          <a:bodyPr/>
          <a:lstStyle/>
          <a:p>
            <a:r>
              <a:rPr lang="ru-RU" sz="2800" dirty="0"/>
              <a:t>Какие первые живые организмы появились на Земле?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862863" y="1470179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47249" y="3105835"/>
            <a:ext cx="66821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160454" y="3105835"/>
            <a:ext cx="503154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331" y="2690336"/>
            <a:ext cx="1083477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Arial" pitchFamily="34" charset="0"/>
                <a:cs typeface="Arial" pitchFamily="34" charset="0"/>
              </a:rPr>
              <a:t>Аэробные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автотрофные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прокариоты</a:t>
            </a:r>
          </a:p>
          <a:p>
            <a:pPr algn="ctr"/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dirty="0">
                <a:latin typeface="Arial" pitchFamily="34" charset="0"/>
                <a:cs typeface="Arial" pitchFamily="34" charset="0"/>
              </a:rPr>
              <a:t> Аэробные автотрофные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эукариоты</a:t>
            </a:r>
          </a:p>
          <a:p>
            <a:pPr algn="ctr"/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dirty="0">
                <a:latin typeface="Arial" pitchFamily="34" charset="0"/>
                <a:cs typeface="Arial" pitchFamily="34" charset="0"/>
              </a:rPr>
              <a:t> Анаэробные гетеротрофные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прокариоты</a:t>
            </a:r>
          </a:p>
          <a:p>
            <a:pPr algn="ctr"/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dirty="0">
                <a:latin typeface="Arial" pitchFamily="34" charset="0"/>
                <a:cs typeface="Arial" pitchFamily="34" charset="0"/>
              </a:rPr>
              <a:t> Анаэробные гетеротрофные эукариоты</a:t>
            </a:r>
          </a:p>
        </p:txBody>
      </p:sp>
    </p:spTree>
    <p:extLst>
      <p:ext uri="{BB962C8B-B14F-4D97-AF65-F5344CB8AC3E}">
        <p14:creationId xmlns:p14="http://schemas.microsoft.com/office/powerpoint/2010/main" val="3468753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120092"/>
            <a:ext cx="10972800" cy="1143000"/>
          </a:xfrm>
        </p:spPr>
        <p:txBody>
          <a:bodyPr/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2800" dirty="0" smtClean="0"/>
              <a:t>За </a:t>
            </a:r>
            <a:r>
              <a:rPr lang="ru-RU" sz="2800" dirty="0"/>
              <a:t>счёт чего произошло насыщение атмосферы кислородом?</a:t>
            </a:r>
            <a:br>
              <a:rPr lang="ru-RU" sz="2800" dirty="0"/>
            </a:br>
            <a:r>
              <a:rPr lang="ru-RU" sz="2800" dirty="0"/>
              <a:t> </a:t>
            </a:r>
            <a:br>
              <a:rPr lang="ru-RU" sz="2800" dirty="0"/>
            </a:b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62863" y="1470179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47249" y="3105835"/>
            <a:ext cx="66821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21101" y="1762566"/>
            <a:ext cx="1109357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Arial" pitchFamily="34" charset="0"/>
                <a:cs typeface="Arial" pitchFamily="34" charset="0"/>
              </a:rPr>
              <a:t>Разогревание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поверхности Земли и выход газов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наружу</a:t>
            </a:r>
          </a:p>
          <a:p>
            <a:pPr algn="ctr"/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dirty="0">
                <a:latin typeface="Arial" pitchFamily="34" charset="0"/>
                <a:cs typeface="Arial" pitchFamily="34" charset="0"/>
              </a:rPr>
              <a:t> Соединение углекислоты и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водорода</a:t>
            </a:r>
          </a:p>
          <a:p>
            <a:pPr algn="ctr"/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dirty="0">
                <a:latin typeface="Arial" pitchFamily="34" charset="0"/>
                <a:cs typeface="Arial" pitchFamily="34" charset="0"/>
              </a:rPr>
              <a:t> Появление фотосинтезирующих бактерий и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водорослей</a:t>
            </a:r>
          </a:p>
          <a:p>
            <a:pPr algn="ctr"/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dirty="0">
                <a:latin typeface="Arial" pitchFamily="34" charset="0"/>
                <a:cs typeface="Arial" pitchFamily="34" charset="0"/>
              </a:rPr>
              <a:t> Действие солнечной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радиации</a:t>
            </a:r>
          </a:p>
          <a:p>
            <a:pPr algn="ctr"/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160454" y="3105835"/>
            <a:ext cx="503154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6664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120092"/>
            <a:ext cx="10972800" cy="1143000"/>
          </a:xfrm>
        </p:spPr>
        <p:txBody>
          <a:bodyPr/>
          <a:lstStyle/>
          <a:p>
            <a:r>
              <a:rPr lang="ru-RU" sz="2800" dirty="0"/>
              <a:t>Кто были первые организмы на Земле, и в какой среде они зародились?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62863" y="1470179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47249" y="3105835"/>
            <a:ext cx="66821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160454" y="3105835"/>
            <a:ext cx="503154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48000" y="2045049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>
                <a:latin typeface="Arial" pitchFamily="34" charset="0"/>
                <a:cs typeface="Arial" pitchFamily="34" charset="0"/>
              </a:rPr>
              <a:t>а) эукариоты – в водной;</a:t>
            </a:r>
          </a:p>
          <a:p>
            <a:r>
              <a:rPr lang="ru-RU" sz="2800" dirty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>
                <a:latin typeface="Arial" pitchFamily="34" charset="0"/>
                <a:cs typeface="Arial" pitchFamily="34" charset="0"/>
              </a:rPr>
            </a:br>
            <a:r>
              <a:rPr lang="ru-RU" sz="2800" dirty="0">
                <a:latin typeface="Arial" pitchFamily="34" charset="0"/>
                <a:cs typeface="Arial" pitchFamily="34" charset="0"/>
              </a:rPr>
              <a:t>б) прокариоты – в водной;</a:t>
            </a:r>
          </a:p>
          <a:p>
            <a:r>
              <a:rPr lang="ru-RU" sz="2800" dirty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>
                <a:latin typeface="Arial" pitchFamily="34" charset="0"/>
                <a:cs typeface="Arial" pitchFamily="34" charset="0"/>
              </a:rPr>
            </a:br>
            <a:r>
              <a:rPr lang="ru-RU" sz="2800" dirty="0">
                <a:latin typeface="Arial" pitchFamily="34" charset="0"/>
                <a:cs typeface="Arial" pitchFamily="34" charset="0"/>
              </a:rPr>
              <a:t>в) эукариоты – в наземно-воздушной;</a:t>
            </a:r>
          </a:p>
          <a:p>
            <a:r>
              <a:rPr lang="ru-RU" sz="2800" dirty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>
                <a:latin typeface="Arial" pitchFamily="34" charset="0"/>
                <a:cs typeface="Arial" pitchFamily="34" charset="0"/>
              </a:rPr>
            </a:br>
            <a:r>
              <a:rPr lang="ru-RU" sz="2800" dirty="0">
                <a:latin typeface="Arial" pitchFamily="34" charset="0"/>
                <a:cs typeface="Arial" pitchFamily="34" charset="0"/>
              </a:rPr>
              <a:t>г) прокариоты – в наземно-воздушной.</a:t>
            </a:r>
          </a:p>
        </p:txBody>
      </p:sp>
    </p:spTree>
    <p:extLst>
      <p:ext uri="{BB962C8B-B14F-4D97-AF65-F5344CB8AC3E}">
        <p14:creationId xmlns:p14="http://schemas.microsoft.com/office/powerpoint/2010/main" val="2100976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120092"/>
            <a:ext cx="10972800" cy="1143000"/>
          </a:xfrm>
        </p:spPr>
        <p:txBody>
          <a:bodyPr/>
          <a:lstStyle/>
          <a:p>
            <a:r>
              <a:rPr lang="ru-RU" sz="4400" dirty="0" smtClean="0"/>
              <a:t> </a:t>
            </a:r>
            <a:r>
              <a:rPr lang="ru-RU" dirty="0" smtClean="0"/>
              <a:t>Какое утверждение не верно :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62863" y="1470179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47249" y="3105835"/>
            <a:ext cx="66821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160454" y="3105835"/>
            <a:ext cx="503154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04911" y="2413338"/>
            <a:ext cx="108743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14067" y="889844"/>
            <a:ext cx="11515335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algn="ctr"/>
            <a:r>
              <a:rPr lang="ru-RU" sz="2400" dirty="0" smtClean="0">
                <a:latin typeface="Arial" pitchFamily="34" charset="0"/>
                <a:cs typeface="Arial" pitchFamily="34" charset="0"/>
              </a:rPr>
              <a:t>1.Биосфера  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это оболочка Земли, населенная живыми организмами.</a:t>
            </a:r>
          </a:p>
          <a:p>
            <a:pPr algn="ctr"/>
            <a:r>
              <a:rPr lang="ru-RU" sz="2400" dirty="0">
                <a:latin typeface="Arial" pitchFamily="34" charset="0"/>
                <a:cs typeface="Arial" pitchFamily="34" charset="0"/>
              </a:rPr>
              <a:t>2. Озоновый слой расположен в тропосфере.</a:t>
            </a:r>
          </a:p>
          <a:p>
            <a:pPr algn="ctr"/>
            <a:r>
              <a:rPr lang="ru-RU" sz="2400" dirty="0">
                <a:latin typeface="Arial" pitchFamily="34" charset="0"/>
                <a:cs typeface="Arial" pitchFamily="34" charset="0"/>
              </a:rPr>
              <a:t>3. Внешняя твердая оболочка земного шара называется мантией.</a:t>
            </a:r>
          </a:p>
          <a:p>
            <a:pPr algn="ctr"/>
            <a:r>
              <a:rPr lang="ru-RU" sz="2400" dirty="0">
                <a:latin typeface="Arial" pitchFamily="34" charset="0"/>
                <a:cs typeface="Arial" pitchFamily="34" charset="0"/>
              </a:rPr>
              <a:t>4.Размножение организмов обуславливает давление жизни и плотность жизни.</a:t>
            </a:r>
          </a:p>
          <a:p>
            <a:pPr algn="ctr"/>
            <a:r>
              <a:rPr lang="ru-RU" sz="2400" dirty="0">
                <a:latin typeface="Arial" pitchFamily="34" charset="0"/>
                <a:cs typeface="Arial" pitchFamily="34" charset="0"/>
              </a:rPr>
              <a:t>5.Эффективность использования растениями солнечной энергии в процессе фотосинтеза составляет  0,1-0,5%.</a:t>
            </a:r>
          </a:p>
          <a:p>
            <a:pPr algn="ctr"/>
            <a:r>
              <a:rPr lang="ru-RU" sz="2400" dirty="0">
                <a:latin typeface="Arial" pitchFamily="34" charset="0"/>
                <a:cs typeface="Arial" pitchFamily="34" charset="0"/>
              </a:rPr>
              <a:t>6. К универсальным биогенным элементам относится бор.</a:t>
            </a:r>
          </a:p>
          <a:p>
            <a:pPr algn="ctr"/>
            <a:r>
              <a:rPr lang="ru-RU" sz="2400" dirty="0">
                <a:latin typeface="Arial" pitchFamily="34" charset="0"/>
                <a:cs typeface="Arial" pitchFamily="34" charset="0"/>
              </a:rPr>
              <a:t>7. Быстрота   размножения   и   широкая   распространенность   микроорганизмов   обусловливают   их   колоссальную роль в биосфере.</a:t>
            </a:r>
          </a:p>
          <a:p>
            <a:pPr algn="ctr"/>
            <a:r>
              <a:rPr lang="ru-RU" sz="2400" dirty="0">
                <a:latin typeface="Arial" pitchFamily="34" charset="0"/>
                <a:cs typeface="Arial" pitchFamily="34" charset="0"/>
              </a:rPr>
              <a:t>8.Азотфиксирующие бактерии относятся к 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хемосинтезирующим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бактериям.</a:t>
            </a:r>
          </a:p>
          <a:p>
            <a:pPr algn="ctr"/>
            <a:r>
              <a:rPr lang="ru-RU" sz="2400" dirty="0">
                <a:latin typeface="Arial" pitchFamily="34" charset="0"/>
                <a:cs typeface="Arial" pitchFamily="34" charset="0"/>
              </a:rPr>
              <a:t>9. Ноосфера - это «разумная оболочка» Земли.</a:t>
            </a:r>
          </a:p>
        </p:txBody>
      </p:sp>
    </p:spTree>
    <p:extLst>
      <p:ext uri="{BB962C8B-B14F-4D97-AF65-F5344CB8AC3E}">
        <p14:creationId xmlns:p14="http://schemas.microsoft.com/office/powerpoint/2010/main" val="2242769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120092"/>
            <a:ext cx="10972800" cy="1143000"/>
          </a:xfrm>
        </p:spPr>
        <p:txBody>
          <a:bodyPr/>
          <a:lstStyle/>
          <a:p>
            <a:r>
              <a:rPr lang="ru-RU" sz="4400" dirty="0" smtClean="0"/>
              <a:t> </a:t>
            </a:r>
            <a:r>
              <a:rPr lang="ru-RU" sz="4400" dirty="0"/>
              <a:t/>
            </a:r>
            <a:br>
              <a:rPr lang="ru-RU" sz="4400" dirty="0"/>
            </a:b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62863" y="1470179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47249" y="3105835"/>
            <a:ext cx="66821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160454" y="3105835"/>
            <a:ext cx="503154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04911" y="2413338"/>
            <a:ext cx="108743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056" y="1276709"/>
            <a:ext cx="11421373" cy="5313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276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120092"/>
            <a:ext cx="10972800" cy="1143000"/>
          </a:xfrm>
        </p:spPr>
        <p:txBody>
          <a:bodyPr/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>Когда </a:t>
            </a:r>
            <a:r>
              <a:rPr lang="ru-RU" sz="3600" dirty="0"/>
              <a:t>примерно зародилась жизнь на Земле?</a:t>
            </a:r>
            <a:br>
              <a:rPr lang="ru-RU" sz="3600" dirty="0"/>
            </a:br>
            <a:r>
              <a:rPr lang="ru-RU" sz="4400" dirty="0"/>
              <a:t> </a:t>
            </a:r>
            <a:br>
              <a:rPr lang="ru-RU" sz="4400" dirty="0"/>
            </a:b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62863" y="1470179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47249" y="3105835"/>
            <a:ext cx="66821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160454" y="3105835"/>
            <a:ext cx="503154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191774" y="1470179"/>
            <a:ext cx="595222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2,8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млн. лет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назад</a:t>
            </a:r>
          </a:p>
          <a:p>
            <a:pPr algn="ctr"/>
            <a:endParaRPr lang="ru-RU" sz="36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600" dirty="0">
                <a:latin typeface="Arial" pitchFamily="34" charset="0"/>
                <a:cs typeface="Arial" pitchFamily="34" charset="0"/>
              </a:rPr>
              <a:t> 2,8 млрд.. лет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назад</a:t>
            </a:r>
          </a:p>
          <a:p>
            <a:pPr algn="ctr"/>
            <a:endParaRPr lang="ru-RU" sz="36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600" dirty="0">
                <a:latin typeface="Arial" pitchFamily="34" charset="0"/>
                <a:cs typeface="Arial" pitchFamily="34" charset="0"/>
              </a:rPr>
              <a:t> 3,8 млн. лет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назад</a:t>
            </a:r>
          </a:p>
          <a:p>
            <a:pPr algn="ctr"/>
            <a:endParaRPr lang="ru-RU" sz="36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600" dirty="0">
                <a:latin typeface="Arial" pitchFamily="34" charset="0"/>
                <a:cs typeface="Arial" pitchFamily="34" charset="0"/>
              </a:rPr>
              <a:t> 3,8 млрд. лет назад</a:t>
            </a:r>
          </a:p>
        </p:txBody>
      </p:sp>
    </p:spTree>
    <p:extLst>
      <p:ext uri="{BB962C8B-B14F-4D97-AF65-F5344CB8AC3E}">
        <p14:creationId xmlns:p14="http://schemas.microsoft.com/office/powerpoint/2010/main" val="3300547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120092"/>
            <a:ext cx="10972800" cy="1143000"/>
          </a:xfrm>
        </p:spPr>
        <p:txBody>
          <a:bodyPr/>
          <a:lstStyle/>
          <a:p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/>
              <a:t/>
            </a:r>
            <a:br>
              <a:rPr lang="ru-RU" sz="4400" dirty="0"/>
            </a:br>
            <a:r>
              <a:rPr lang="ru-RU" sz="4400" dirty="0" smtClean="0"/>
              <a:t>Что </a:t>
            </a:r>
            <a:r>
              <a:rPr lang="ru-RU" sz="4400" dirty="0"/>
              <a:t>такое биосфера?</a:t>
            </a:r>
            <a:br>
              <a:rPr lang="ru-RU" sz="4400" dirty="0"/>
            </a:br>
            <a:r>
              <a:rPr lang="ru-RU" sz="4400" dirty="0"/>
              <a:t> </a:t>
            </a:r>
            <a:br>
              <a:rPr lang="ru-RU" sz="4400" dirty="0"/>
            </a:b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62863" y="1470179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47249" y="3105835"/>
            <a:ext cx="66821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160454" y="3105835"/>
            <a:ext cx="503154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332" y="1762566"/>
            <a:ext cx="1086928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Твёрдая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оболочка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Земли</a:t>
            </a:r>
          </a:p>
          <a:p>
            <a:pPr algn="ctr"/>
            <a:endParaRPr lang="ru-RU" sz="36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600" dirty="0">
                <a:latin typeface="Arial" pitchFamily="34" charset="0"/>
                <a:cs typeface="Arial" pitchFamily="34" charset="0"/>
              </a:rPr>
              <a:t> Газовая (воздушная) оболочка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Земли</a:t>
            </a:r>
          </a:p>
          <a:p>
            <a:pPr algn="ctr"/>
            <a:endParaRPr lang="ru-RU" sz="36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600" dirty="0">
                <a:latin typeface="Arial" pitchFamily="34" charset="0"/>
                <a:cs typeface="Arial" pitchFamily="34" charset="0"/>
              </a:rPr>
              <a:t> Оболочка Земли, населённая живыми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организмами</a:t>
            </a:r>
          </a:p>
          <a:p>
            <a:pPr algn="ctr"/>
            <a:endParaRPr lang="ru-RU" sz="36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600" dirty="0">
                <a:latin typeface="Arial" pitchFamily="34" charset="0"/>
                <a:cs typeface="Arial" pitchFamily="34" charset="0"/>
              </a:rPr>
              <a:t> Оболочка, включающая водные ресурсы Земли</a:t>
            </a:r>
          </a:p>
        </p:txBody>
      </p:sp>
    </p:spTree>
    <p:extLst>
      <p:ext uri="{BB962C8B-B14F-4D97-AF65-F5344CB8AC3E}">
        <p14:creationId xmlns:p14="http://schemas.microsoft.com/office/powerpoint/2010/main" val="165118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120092"/>
            <a:ext cx="10972800" cy="1143000"/>
          </a:xfrm>
        </p:spPr>
        <p:txBody>
          <a:bodyPr/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>Какое </a:t>
            </a:r>
            <a:r>
              <a:rPr lang="ru-RU" sz="3600" dirty="0"/>
              <a:t>вещество составляют нефть, газ, уголь?</a:t>
            </a:r>
            <a:br>
              <a:rPr lang="ru-RU" sz="3600" dirty="0"/>
            </a:br>
            <a:r>
              <a:rPr lang="ru-RU" sz="4400" dirty="0"/>
              <a:t> </a:t>
            </a:r>
            <a:br>
              <a:rPr lang="ru-RU" sz="4400" dirty="0"/>
            </a:b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62863" y="1470179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47249" y="3105835"/>
            <a:ext cx="66821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160454" y="3105835"/>
            <a:ext cx="503154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48000" y="1470179"/>
            <a:ext cx="633754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Биокостное</a:t>
            </a:r>
            <a:endParaRPr lang="ru-RU" sz="36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600" dirty="0">
                <a:latin typeface="Arial" pitchFamily="34" charset="0"/>
                <a:cs typeface="Arial" pitchFamily="34" charset="0"/>
              </a:rPr>
              <a:t> 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Биогенное</a:t>
            </a:r>
          </a:p>
          <a:p>
            <a:pPr algn="ctr"/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Костное</a:t>
            </a:r>
          </a:p>
          <a:p>
            <a:pPr algn="ctr"/>
            <a:endParaRPr lang="ru-RU" sz="36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Космическое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015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120092"/>
            <a:ext cx="10972800" cy="1143000"/>
          </a:xfrm>
        </p:spPr>
        <p:txBody>
          <a:bodyPr/>
          <a:lstStyle/>
          <a:p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/>
              <a:t/>
            </a:r>
            <a:br>
              <a:rPr lang="ru-RU" sz="4400" dirty="0"/>
            </a:br>
            <a:r>
              <a:rPr lang="ru-RU" sz="4400" dirty="0" smtClean="0"/>
              <a:t>Что </a:t>
            </a:r>
            <a:r>
              <a:rPr lang="ru-RU" sz="4400" dirty="0"/>
              <a:t>такое рассеянное вещество?</a:t>
            </a:r>
            <a:br>
              <a:rPr lang="ru-RU" sz="4400" dirty="0"/>
            </a:br>
            <a:r>
              <a:rPr lang="ru-RU" sz="4400" dirty="0"/>
              <a:t> </a:t>
            </a:r>
            <a:br>
              <a:rPr lang="ru-RU" sz="4400" dirty="0"/>
            </a:b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62863" y="1470179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47249" y="3105835"/>
            <a:ext cx="66821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160454" y="3105835"/>
            <a:ext cx="503154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500996" y="1762567"/>
            <a:ext cx="952356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Атомы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различных веществ (цинк, медь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ctr"/>
            <a:endParaRPr lang="ru-RU" sz="32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200" dirty="0">
                <a:latin typeface="Arial" pitchFamily="34" charset="0"/>
                <a:cs typeface="Arial" pitchFamily="34" charset="0"/>
              </a:rPr>
              <a:t> Атомы радиоактивных веществ (уран, торий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ctr"/>
            <a:endParaRPr lang="ru-RU" sz="32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200" dirty="0">
                <a:latin typeface="Arial" pitchFamily="34" charset="0"/>
                <a:cs typeface="Arial" pitchFamily="34" charset="0"/>
              </a:rPr>
              <a:t> Продукты, образованные без участия живого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вещества</a:t>
            </a:r>
          </a:p>
          <a:p>
            <a:pPr algn="ctr"/>
            <a:endParaRPr lang="ru-RU" sz="32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200" dirty="0">
                <a:latin typeface="Arial" pitchFamily="34" charset="0"/>
                <a:cs typeface="Arial" pitchFamily="34" charset="0"/>
              </a:rPr>
              <a:t> Продукты, образованные живым веществом</a:t>
            </a:r>
          </a:p>
        </p:txBody>
      </p:sp>
    </p:spTree>
    <p:extLst>
      <p:ext uri="{BB962C8B-B14F-4D97-AF65-F5344CB8AC3E}">
        <p14:creationId xmlns:p14="http://schemas.microsoft.com/office/powerpoint/2010/main" val="1917896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120092"/>
            <a:ext cx="10972800" cy="1143000"/>
          </a:xfrm>
        </p:spPr>
        <p:txBody>
          <a:bodyPr/>
          <a:lstStyle/>
          <a:p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/>
              <a:t/>
            </a:r>
            <a:br>
              <a:rPr lang="ru-RU" sz="4400" dirty="0"/>
            </a:br>
            <a:r>
              <a:rPr lang="ru-RU" sz="4400" dirty="0" smtClean="0"/>
              <a:t>Как </a:t>
            </a:r>
            <a:r>
              <a:rPr lang="ru-RU" sz="4400" dirty="0"/>
              <a:t>образуется ил?</a:t>
            </a:r>
            <a:br>
              <a:rPr lang="ru-RU" sz="4400" dirty="0"/>
            </a:br>
            <a:r>
              <a:rPr lang="ru-RU" sz="4400" dirty="0"/>
              <a:t> </a:t>
            </a:r>
            <a:br>
              <a:rPr lang="ru-RU" sz="4400" dirty="0"/>
            </a:b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62863" y="1470179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47249" y="3105835"/>
            <a:ext cx="66821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160454" y="3105835"/>
            <a:ext cx="503154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31653" y="2413338"/>
            <a:ext cx="1017916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Arial" pitchFamily="34" charset="0"/>
                <a:cs typeface="Arial" pitchFamily="34" charset="0"/>
              </a:rPr>
              <a:t>При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деятельности живого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вещества</a:t>
            </a:r>
          </a:p>
          <a:p>
            <a:pPr algn="ctr"/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dirty="0">
                <a:latin typeface="Arial" pitchFamily="34" charset="0"/>
                <a:cs typeface="Arial" pitchFamily="34" charset="0"/>
              </a:rPr>
              <a:t> При деятельности костного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вещества</a:t>
            </a:r>
          </a:p>
          <a:p>
            <a:pPr algn="ctr"/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dirty="0">
                <a:latin typeface="Arial" pitchFamily="34" charset="0"/>
                <a:cs typeface="Arial" pitchFamily="34" charset="0"/>
              </a:rPr>
              <a:t> При совместной деятельности живого и костного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веществ</a:t>
            </a:r>
          </a:p>
          <a:p>
            <a:pPr algn="ctr"/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dirty="0">
                <a:latin typeface="Arial" pitchFamily="34" charset="0"/>
                <a:cs typeface="Arial" pitchFamily="34" charset="0"/>
              </a:rPr>
              <a:t> При совместной деятельности биогенного и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костного</a:t>
            </a:r>
          </a:p>
          <a:p>
            <a:pPr algn="ctr"/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веществ</a:t>
            </a:r>
          </a:p>
        </p:txBody>
      </p:sp>
    </p:spTree>
    <p:extLst>
      <p:ext uri="{BB962C8B-B14F-4D97-AF65-F5344CB8AC3E}">
        <p14:creationId xmlns:p14="http://schemas.microsoft.com/office/powerpoint/2010/main" val="4197098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120092"/>
            <a:ext cx="10972800" cy="1143000"/>
          </a:xfrm>
        </p:spPr>
        <p:txBody>
          <a:bodyPr/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Какова </a:t>
            </a:r>
            <a:r>
              <a:rPr lang="ru-RU" sz="2800" dirty="0"/>
              <a:t>роль живого вещества в эволюции биосферы?</a:t>
            </a:r>
            <a:br>
              <a:rPr lang="ru-RU" sz="2800" dirty="0"/>
            </a:br>
            <a:r>
              <a:rPr lang="ru-RU" sz="4400" dirty="0"/>
              <a:t> </a:t>
            </a:r>
            <a:br>
              <a:rPr lang="ru-RU" sz="4400" dirty="0"/>
            </a:b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62863" y="1470179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47249" y="3105835"/>
            <a:ext cx="66821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160454" y="3105835"/>
            <a:ext cx="503154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45389" y="2413338"/>
            <a:ext cx="1067950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Arial" pitchFamily="34" charset="0"/>
                <a:cs typeface="Arial" pitchFamily="34" charset="0"/>
              </a:rPr>
              <a:t>Живые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организмы являются движущей силой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эволюции</a:t>
            </a:r>
          </a:p>
          <a:p>
            <a:pPr algn="ctr"/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dirty="0">
                <a:latin typeface="Arial" pitchFamily="34" charset="0"/>
                <a:cs typeface="Arial" pitchFamily="34" charset="0"/>
              </a:rPr>
              <a:t> Изменение климата, атмосферы, геологических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слоёв</a:t>
            </a:r>
          </a:p>
          <a:p>
            <a:pPr algn="ctr"/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dirty="0">
                <a:latin typeface="Arial" pitchFamily="34" charset="0"/>
                <a:cs typeface="Arial" pitchFamily="34" charset="0"/>
              </a:rPr>
              <a:t> Образование минералов и горных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пород</a:t>
            </a:r>
          </a:p>
          <a:p>
            <a:pPr algn="ctr"/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dirty="0">
                <a:latin typeface="Arial" pitchFamily="34" charset="0"/>
                <a:cs typeface="Arial" pitchFamily="34" charset="0"/>
              </a:rPr>
              <a:t> Живые организмы способствуют появлению ноосферы</a:t>
            </a:r>
          </a:p>
        </p:txBody>
      </p:sp>
    </p:spTree>
    <p:extLst>
      <p:ext uri="{BB962C8B-B14F-4D97-AF65-F5344CB8AC3E}">
        <p14:creationId xmlns:p14="http://schemas.microsoft.com/office/powerpoint/2010/main" val="3429941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6709" y="0"/>
            <a:ext cx="10972800" cy="1143000"/>
          </a:xfrm>
        </p:spPr>
        <p:txBody>
          <a:bodyPr/>
          <a:lstStyle/>
          <a:p>
            <a:r>
              <a:rPr lang="ru-RU" sz="2800" dirty="0"/>
              <a:t>Какой движущий фактор способствовал образованию биосферы?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862863" y="1470179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47249" y="3105835"/>
            <a:ext cx="66821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160454" y="3105835"/>
            <a:ext cx="503154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76709" y="2551837"/>
            <a:ext cx="1009290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Arial" pitchFamily="34" charset="0"/>
                <a:cs typeface="Arial" pitchFamily="34" charset="0"/>
              </a:rPr>
              <a:t>Биологическая эволюция</a:t>
            </a:r>
          </a:p>
          <a:p>
            <a:pPr algn="ctr"/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dirty="0">
                <a:latin typeface="Arial" pitchFamily="34" charset="0"/>
                <a:cs typeface="Arial" pitchFamily="34" charset="0"/>
              </a:rPr>
              <a:t> Эволюция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разума</a:t>
            </a:r>
          </a:p>
          <a:p>
            <a:pPr algn="ctr"/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dirty="0">
                <a:latin typeface="Arial" pitchFamily="34" charset="0"/>
                <a:cs typeface="Arial" pitchFamily="34" charset="0"/>
              </a:rPr>
              <a:t> Геохимические и климатические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изменения</a:t>
            </a:r>
          </a:p>
          <a:p>
            <a:pPr algn="ctr"/>
            <a:endParaRPr lang="ru-RU" sz="28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dirty="0">
                <a:latin typeface="Arial" pitchFamily="34" charset="0"/>
                <a:cs typeface="Arial" pitchFamily="34" charset="0"/>
              </a:rPr>
              <a:t> Возникновение человека</a:t>
            </a:r>
          </a:p>
        </p:txBody>
      </p:sp>
    </p:spTree>
    <p:extLst>
      <p:ext uri="{BB962C8B-B14F-4D97-AF65-F5344CB8AC3E}">
        <p14:creationId xmlns:p14="http://schemas.microsoft.com/office/powerpoint/2010/main" val="2553267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120092"/>
            <a:ext cx="10972800" cy="1143000"/>
          </a:xfrm>
        </p:spPr>
        <p:txBody>
          <a:bodyPr/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Какие </a:t>
            </a:r>
            <a:r>
              <a:rPr lang="ru-RU" sz="2800" dirty="0"/>
              <a:t>стадии эволюции биосферы относятся к биогенезу?</a:t>
            </a:r>
            <a:br>
              <a:rPr lang="ru-RU" sz="2800" dirty="0"/>
            </a:br>
            <a:r>
              <a:rPr lang="ru-RU" sz="4400" dirty="0"/>
              <a:t> </a:t>
            </a:r>
            <a:br>
              <a:rPr lang="ru-RU" sz="4400" dirty="0"/>
            </a:b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62863" y="1470179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47249" y="3105835"/>
            <a:ext cx="66821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160454" y="3105835"/>
            <a:ext cx="503154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48000" y="2054954"/>
            <a:ext cx="638929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Arial" pitchFamily="34" charset="0"/>
                <a:cs typeface="Arial" pitchFamily="34" charset="0"/>
              </a:rPr>
              <a:t>Образование биосферы</a:t>
            </a:r>
          </a:p>
          <a:p>
            <a:pPr algn="ctr"/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dirty="0">
                <a:latin typeface="Arial" pitchFamily="34" charset="0"/>
                <a:cs typeface="Arial" pitchFamily="34" charset="0"/>
              </a:rPr>
              <a:t> Образование и видоизменение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биосферы</a:t>
            </a:r>
          </a:p>
          <a:p>
            <a:pPr algn="ctr"/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dirty="0">
                <a:latin typeface="Arial" pitchFamily="34" charset="0"/>
                <a:cs typeface="Arial" pitchFamily="34" charset="0"/>
              </a:rPr>
              <a:t> Видоизменение биосферы и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антропогенез</a:t>
            </a:r>
          </a:p>
          <a:p>
            <a:pPr algn="ctr"/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dirty="0">
                <a:latin typeface="Arial" pitchFamily="34" charset="0"/>
                <a:cs typeface="Arial" pitchFamily="34" charset="0"/>
              </a:rPr>
              <a:t> Антропогенез</a:t>
            </a:r>
          </a:p>
        </p:txBody>
      </p:sp>
    </p:spTree>
    <p:extLst>
      <p:ext uri="{BB962C8B-B14F-4D97-AF65-F5344CB8AC3E}">
        <p14:creationId xmlns:p14="http://schemas.microsoft.com/office/powerpoint/2010/main" val="937636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b7c1c3befb8f71b2d8b6a34d1897bfe3867ee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4898</TotalTime>
  <Words>346</Words>
  <Application>Microsoft Office PowerPoint</Application>
  <PresentationFormat>Широкоэкранный</PresentationFormat>
  <Paragraphs>197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Tw Cen MT</vt:lpstr>
      <vt:lpstr>Тема Office</vt:lpstr>
      <vt:lpstr>1_Тема Office</vt:lpstr>
      <vt:lpstr>Презентация PowerPoint</vt:lpstr>
      <vt:lpstr>  Когда примерно зародилась жизнь на Земле?    </vt:lpstr>
      <vt:lpstr>  Что такое биосфера?    </vt:lpstr>
      <vt:lpstr>  Какое вещество составляют нефть, газ, уголь?    </vt:lpstr>
      <vt:lpstr>  Что такое рассеянное вещество?    </vt:lpstr>
      <vt:lpstr>  Как образуется ил?    </vt:lpstr>
      <vt:lpstr>   Какова роль живого вещества в эволюции биосферы?    </vt:lpstr>
      <vt:lpstr>Какой движущий фактор способствовал образованию биосферы?</vt:lpstr>
      <vt:lpstr>   Какие стадии эволюции биосферы относятся к биогенезу?    </vt:lpstr>
      <vt:lpstr>Какие первые живые организмы появились на Земле?</vt:lpstr>
      <vt:lpstr>  За счёт чего произошло насыщение атмосферы кислородом?    </vt:lpstr>
      <vt:lpstr>Кто были первые организмы на Земле, и в какой среде они зародились? </vt:lpstr>
      <vt:lpstr> Какое утверждение не верно :</vt:lpstr>
      <vt:lpstr>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User</cp:lastModifiedBy>
  <cp:revision>852</cp:revision>
  <dcterms:created xsi:type="dcterms:W3CDTF">2020-05-11T10:31:43Z</dcterms:created>
  <dcterms:modified xsi:type="dcterms:W3CDTF">2021-02-10T05:10:15Z</dcterms:modified>
</cp:coreProperties>
</file>