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7" r:id="rId1"/>
    <p:sldMasterId id="2147484851" r:id="rId2"/>
  </p:sldMasterIdLst>
  <p:notesMasterIdLst>
    <p:notesMasterId r:id="rId17"/>
  </p:notesMasterIdLst>
  <p:sldIdLst>
    <p:sldId id="296" r:id="rId3"/>
    <p:sldId id="519" r:id="rId4"/>
    <p:sldId id="610" r:id="rId5"/>
    <p:sldId id="609" r:id="rId6"/>
    <p:sldId id="608" r:id="rId7"/>
    <p:sldId id="607" r:id="rId8"/>
    <p:sldId id="606" r:id="rId9"/>
    <p:sldId id="605" r:id="rId10"/>
    <p:sldId id="604" r:id="rId11"/>
    <p:sldId id="603" r:id="rId12"/>
    <p:sldId id="602" r:id="rId13"/>
    <p:sldId id="601" r:id="rId14"/>
    <p:sldId id="571" r:id="rId15"/>
    <p:sldId id="586" r:id="rId16"/>
  </p:sldIdLst>
  <p:sldSz cx="12192000" cy="6858000"/>
  <p:notesSz cx="6858000" cy="9144000"/>
  <p:custDataLst>
    <p:tags r:id="rId18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46C8"/>
    <a:srgbClr val="009900"/>
    <a:srgbClr val="2639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40" y="9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C9D1C5-E0E9-4C94-8454-4A06A31EFC36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 smtClean="0"/>
              <a:t>Образец текста</a:t>
            </a:r>
          </a:p>
          <a:p>
            <a:pPr lvl="1"/>
            <a:r>
              <a:rPr lang="ru-RU" altLang="ru-RU" noProof="0" smtClean="0"/>
              <a:t>Второй уровень</a:t>
            </a:r>
          </a:p>
          <a:p>
            <a:pPr lvl="2"/>
            <a:r>
              <a:rPr lang="ru-RU" altLang="ru-RU" noProof="0" smtClean="0"/>
              <a:t>Третий уровень</a:t>
            </a:r>
          </a:p>
          <a:p>
            <a:pPr lvl="3"/>
            <a:r>
              <a:rPr lang="ru-RU" altLang="ru-RU" noProof="0" smtClean="0"/>
              <a:t>Четвертый уровень</a:t>
            </a:r>
          </a:p>
          <a:p>
            <a:pPr lvl="4"/>
            <a:r>
              <a:rPr lang="ru-RU" alt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47393F-70A8-4B6C-898D-6799852D0C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1558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8880A-4310-43CB-87AE-D8AE8194227E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07F9B-7163-43FE-82EA-AB963E3763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641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F7669-0E5E-46CA-B6D4-C625D34A62D0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B9C1E-5AE8-4814-8E85-A663BE1BD8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594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4F3E5-1E61-40BC-BA05-057CC07228C8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6DE6B-C45F-4B52-922D-B01E91E338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2409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425422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3831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80164-6E94-4EEA-B7F5-65064F0674EC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CAFE7-5248-4AD6-B9E4-980473FF04E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8271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2A7D8-624C-4A6E-834C-46990F003A2F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1C933-ADF3-4D18-97F6-10E467F3C1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0175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1449A-7B80-4A02-8251-225D3B5BF88E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DB520-35B1-47D7-B2CF-9185DFFDC4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0625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D65C6-FD1A-4F8A-BB50-1ADA1F25EC3D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42B49-7E4E-407C-9791-665845FB77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18645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A3992-0E91-4413-979E-F2F47B936A34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18BB7-1DCE-4EBF-A55A-9BEF475774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05611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65C03-0D9B-475F-94D4-BFCAF3545D2F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3A67B-1DF1-42BE-B953-A84D85AA94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4451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406B-E449-47DE-968F-4A711788AB19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8ABDD-6B52-4016-A928-5F3B081D36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4597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3C120-6A6A-440D-8A9D-8BEDD078976F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F0010-F280-47E7-A885-D89C436A1B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7746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1AF65-6D8B-406C-817B-A805300C609E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EA393-32FA-4CAD-A0B5-71FE62E58B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683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293EE-6C27-4766-B23E-3E42AA1ACCE5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4D71C-A458-4CE5-9D09-E09AF29288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02351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0E339-CF83-4C52-90EF-C583E7816DB1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2F8F8-DF5B-4F48-A2FC-874644009E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91317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12B5-89A1-4799-8D98-56DE699ACBA2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E3E49-5CDF-4D56-BB09-4F48E77E63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40652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 noProof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914404" y="933453"/>
            <a:ext cx="10363201" cy="406400"/>
          </a:xfrm>
        </p:spPr>
        <p:txBody>
          <a:bodyPr/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058310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g object 16"/>
          <p:cNvSpPr>
            <a:spLocks/>
          </p:cNvSpPr>
          <p:nvPr/>
        </p:nvSpPr>
        <p:spPr bwMode="auto">
          <a:xfrm>
            <a:off x="141288" y="1133475"/>
            <a:ext cx="11949112" cy="5599113"/>
          </a:xfrm>
          <a:custGeom>
            <a:avLst/>
            <a:gdLst>
              <a:gd name="T0" fmla="*/ 2147483646 w 5650865"/>
              <a:gd name="T1" fmla="*/ 2147483646 h 2649220"/>
              <a:gd name="T2" fmla="*/ 2147483646 w 5650865"/>
              <a:gd name="T3" fmla="*/ 2147483646 h 2649220"/>
              <a:gd name="T4" fmla="*/ 2147483646 w 5650865"/>
              <a:gd name="T5" fmla="*/ 2147483646 h 2649220"/>
              <a:gd name="T6" fmla="*/ 2147483646 w 5650865"/>
              <a:gd name="T7" fmla="*/ 2147483646 h 2649220"/>
              <a:gd name="T8" fmla="*/ 2147483646 w 5650865"/>
              <a:gd name="T9" fmla="*/ 2147483646 h 2649220"/>
              <a:gd name="T10" fmla="*/ 2147483646 w 5650865"/>
              <a:gd name="T11" fmla="*/ 0 h 2649220"/>
              <a:gd name="T12" fmla="*/ 0 w 5650865"/>
              <a:gd name="T13" fmla="*/ 0 h 2649220"/>
              <a:gd name="T14" fmla="*/ 0 w 5650865"/>
              <a:gd name="T15" fmla="*/ 2147483646 h 2649220"/>
              <a:gd name="T16" fmla="*/ 0 w 5650865"/>
              <a:gd name="T17" fmla="*/ 2147483646 h 2649220"/>
              <a:gd name="T18" fmla="*/ 0 w 5650865"/>
              <a:gd name="T19" fmla="*/ 2147483646 h 2649220"/>
              <a:gd name="T20" fmla="*/ 2147483646 w 5650865"/>
              <a:gd name="T21" fmla="*/ 2147483646 h 2649220"/>
              <a:gd name="T22" fmla="*/ 2147483646 w 5650865"/>
              <a:gd name="T23" fmla="*/ 2147483646 h 2649220"/>
              <a:gd name="T24" fmla="*/ 2147483646 w 5650865"/>
              <a:gd name="T25" fmla="*/ 2147483646 h 2649220"/>
              <a:gd name="T26" fmla="*/ 2147483646 w 5650865"/>
              <a:gd name="T27" fmla="*/ 2147483646 h 2649220"/>
              <a:gd name="T28" fmla="*/ 2147483646 w 5650865"/>
              <a:gd name="T29" fmla="*/ 2147483646 h 2649220"/>
              <a:gd name="T30" fmla="*/ 2147483646 w 5650865"/>
              <a:gd name="T31" fmla="*/ 0 h 264922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" name="bg object 17"/>
          <p:cNvSpPr>
            <a:spLocks/>
          </p:cNvSpPr>
          <p:nvPr/>
        </p:nvSpPr>
        <p:spPr bwMode="auto">
          <a:xfrm>
            <a:off x="141288" y="150813"/>
            <a:ext cx="11949112" cy="906462"/>
          </a:xfrm>
          <a:custGeom>
            <a:avLst/>
            <a:gdLst>
              <a:gd name="T0" fmla="*/ 2147483646 w 5650865"/>
              <a:gd name="T1" fmla="*/ 0 h 429259"/>
              <a:gd name="T2" fmla="*/ 0 w 5650865"/>
              <a:gd name="T3" fmla="*/ 0 h 429259"/>
              <a:gd name="T4" fmla="*/ 0 w 5650865"/>
              <a:gd name="T5" fmla="*/ 2147483646 h 429259"/>
              <a:gd name="T6" fmla="*/ 2147483646 w 5650865"/>
              <a:gd name="T7" fmla="*/ 2147483646 h 429259"/>
              <a:gd name="T8" fmla="*/ 2147483646 w 5650865"/>
              <a:gd name="T9" fmla="*/ 0 h 4292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6166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492443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7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fld id="{9C0DA636-8BC8-405A-BDBD-37BB1A516528}" type="datetimeFigureOut">
              <a:rPr lang="en-US" altLang="ru-RU"/>
              <a:pPr>
                <a:defRPr/>
              </a:pPr>
              <a:t>2/10/2021</a:t>
            </a:fld>
            <a:endParaRPr lang="en-US" altLang="ru-RU"/>
          </a:p>
        </p:txBody>
      </p:sp>
      <p:sp>
        <p:nvSpPr>
          <p:cNvPr id="9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fld id="{9BF98FD7-99C2-4AF3-9784-3B04644D6B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4639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62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B2DF0-E883-440F-AA11-604F5A3479E8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8097F-035D-48E4-89E8-33FA7E1B84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560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68018-92D2-4017-A239-BD98F9D05764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ED360-070B-4606-A72E-C65D88252B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0152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1DBD9-89A2-45F7-846E-A508F0736C0A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21773-05F1-4F2B-9182-D65F7623FA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759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CC38F-3B9B-4C45-A434-5F92FF852D95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C9690-F02F-48B3-A583-EEC31BE5F4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930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72E40-C72A-4177-BCE4-E898819BDF49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C24F6-9EF6-4C95-B217-524F1D408D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512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B5BB3-6911-4ABB-8737-B1066F897840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D1A67-EEAB-49BF-B949-B619CCCA53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6656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5BDD1-32A8-420A-9551-FEE096C74471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70956-B9F7-4F4A-97FB-E85ADB63EE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222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CDBEDEE-7B3A-41EB-9BF9-1C3EEB56DE3F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F797F00-3E1A-4969-B55C-12983543F18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95" r:id="rId1"/>
    <p:sldLayoutId id="2147485096" r:id="rId2"/>
    <p:sldLayoutId id="2147485097" r:id="rId3"/>
    <p:sldLayoutId id="2147485098" r:id="rId4"/>
    <p:sldLayoutId id="2147485099" r:id="rId5"/>
    <p:sldLayoutId id="2147485100" r:id="rId6"/>
    <p:sldLayoutId id="2147485101" r:id="rId7"/>
    <p:sldLayoutId id="2147485102" r:id="rId8"/>
    <p:sldLayoutId id="2147485103" r:id="rId9"/>
    <p:sldLayoutId id="2147485104" r:id="rId10"/>
    <p:sldLayoutId id="2147485105" r:id="rId11"/>
    <p:sldLayoutId id="2147485117" r:id="rId12"/>
    <p:sldLayoutId id="214748511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D070943-B9FC-4406-A378-9D90B59F7B80}" type="datetimeFigureOut">
              <a:rPr lang="ru-RU" altLang="ru-RU"/>
              <a:pPr>
                <a:defRPr/>
              </a:pPr>
              <a:t>10.02.2021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38D3DDA-0FFC-4D62-BAE6-7DC0F14517B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06" r:id="rId1"/>
    <p:sldLayoutId id="2147485107" r:id="rId2"/>
    <p:sldLayoutId id="2147485108" r:id="rId3"/>
    <p:sldLayoutId id="2147485109" r:id="rId4"/>
    <p:sldLayoutId id="2147485110" r:id="rId5"/>
    <p:sldLayoutId id="2147485111" r:id="rId6"/>
    <p:sldLayoutId id="2147485112" r:id="rId7"/>
    <p:sldLayoutId id="2147485113" r:id="rId8"/>
    <p:sldLayoutId id="2147485114" r:id="rId9"/>
    <p:sldLayoutId id="2147485115" r:id="rId10"/>
    <p:sldLayoutId id="2147485116" r:id="rId11"/>
    <p:sldLayoutId id="2147485119" r:id="rId12"/>
    <p:sldLayoutId id="2147485120" r:id="rId13"/>
    <p:sldLayoutId id="2147485121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/>
          <p:cNvSpPr/>
          <p:nvPr/>
        </p:nvSpPr>
        <p:spPr>
          <a:xfrm>
            <a:off x="17463" y="28575"/>
            <a:ext cx="12174537" cy="215741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9219" name="object 4"/>
          <p:cNvSpPr txBox="1">
            <a:spLocks noChangeArrowheads="1"/>
          </p:cNvSpPr>
          <p:nvPr/>
        </p:nvSpPr>
        <p:spPr bwMode="auto">
          <a:xfrm>
            <a:off x="1754188" y="2144118"/>
            <a:ext cx="9656494" cy="6298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lvl1pPr marL="381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238"/>
              </a:spcBef>
              <a:spcAft>
                <a:spcPts val="1800"/>
              </a:spcAft>
            </a:pPr>
            <a:endParaRPr lang="uz-Cyrl-UZ" altLang="ru-RU" sz="16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>
              <a:spcBef>
                <a:spcPts val="238"/>
              </a:spcBef>
              <a:spcAft>
                <a:spcPts val="1800"/>
              </a:spcAft>
            </a:pPr>
            <a:r>
              <a:rPr lang="uz-Cyrl-UZ" altLang="ru-RU" sz="4400" b="1" dirty="0">
                <a:solidFill>
                  <a:srgbClr val="0070C0"/>
                </a:solidFill>
                <a:latin typeface="Arial" charset="0"/>
                <a:cs typeface="Arial" charset="0"/>
              </a:rPr>
              <a:t> </a:t>
            </a:r>
            <a:r>
              <a:rPr lang="uz-Cyrl-UZ" altLang="ru-RU" sz="4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ТЕМА</a:t>
            </a:r>
          </a:p>
          <a:p>
            <a:pPr>
              <a:spcBef>
                <a:spcPts val="238"/>
              </a:spcBef>
              <a:spcAft>
                <a:spcPts val="1800"/>
              </a:spcAft>
            </a:pPr>
            <a:r>
              <a:rPr lang="ru-RU" altLang="ru-RU" sz="44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Урок-закрепление знаний  </a:t>
            </a:r>
            <a:r>
              <a:rPr lang="ru-RU" altLang="ru-RU" sz="4400" b="1" dirty="0">
                <a:solidFill>
                  <a:srgbClr val="0070C0"/>
                </a:solidFill>
                <a:latin typeface="Arial" charset="0"/>
                <a:cs typeface="Arial" charset="0"/>
              </a:rPr>
              <a:t>на общие закономерности биосферного уровня жизни</a:t>
            </a:r>
          </a:p>
          <a:p>
            <a:pPr>
              <a:spcBef>
                <a:spcPts val="238"/>
              </a:spcBef>
              <a:spcAft>
                <a:spcPts val="1800"/>
              </a:spcAft>
            </a:pPr>
            <a:endParaRPr lang="ru-RU" altLang="ru-RU" sz="44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>
              <a:spcBef>
                <a:spcPts val="238"/>
              </a:spcBef>
              <a:spcAft>
                <a:spcPts val="1800"/>
              </a:spcAft>
            </a:pPr>
            <a:endParaRPr lang="ru-RU" altLang="ru-RU" sz="4400" b="1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>
              <a:spcBef>
                <a:spcPts val="238"/>
              </a:spcBef>
              <a:spcAft>
                <a:spcPts val="1800"/>
              </a:spcAft>
            </a:pPr>
            <a:endParaRPr lang="ru-RU" altLang="ru-RU" sz="4400" b="1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object 5"/>
          <p:cNvSpPr/>
          <p:nvPr/>
        </p:nvSpPr>
        <p:spPr>
          <a:xfrm>
            <a:off x="1027113" y="2589213"/>
            <a:ext cx="727075" cy="143827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17" name="object 6"/>
          <p:cNvSpPr/>
          <p:nvPr/>
        </p:nvSpPr>
        <p:spPr>
          <a:xfrm>
            <a:off x="985838" y="4413250"/>
            <a:ext cx="728662" cy="143827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9222" name="object 2"/>
          <p:cNvSpPr txBox="1">
            <a:spLocks/>
          </p:cNvSpPr>
          <p:nvPr/>
        </p:nvSpPr>
        <p:spPr bwMode="auto">
          <a:xfrm>
            <a:off x="1993901" y="527050"/>
            <a:ext cx="7524750" cy="9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0911" rIns="0" bIns="0">
            <a:spAutoFit/>
          </a:bodyPr>
          <a:lstStyle>
            <a:lvl1pPr marL="25400" defTabSz="1935163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defTabSz="1935163"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defTabSz="1935163"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defTabSz="1935163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defTabSz="1935163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defTabSz="193516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defTabSz="193516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defTabSz="193516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defTabSz="1935163"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ts val="238"/>
              </a:spcBef>
            </a:pPr>
            <a:r>
              <a:rPr lang="ru-RU" altLang="ru-RU" sz="6000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БИОЛОГИЯ </a:t>
            </a:r>
            <a:endParaRPr lang="uz-Cyrl-UZ" altLang="ru-RU" sz="60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23" name="object 11"/>
          <p:cNvSpPr>
            <a:spLocks noChangeArrowheads="1"/>
          </p:cNvSpPr>
          <p:nvPr/>
        </p:nvSpPr>
        <p:spPr bwMode="auto">
          <a:xfrm>
            <a:off x="1042988" y="584200"/>
            <a:ext cx="241300" cy="49688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1935163"/>
            <a:endParaRPr lang="ru-RU" altLang="ru-RU" sz="3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7" name="object 12"/>
          <p:cNvSpPr/>
          <p:nvPr/>
        </p:nvSpPr>
        <p:spPr>
          <a:xfrm>
            <a:off x="1165225" y="896938"/>
            <a:ext cx="452438" cy="601662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25" name="object 13"/>
          <p:cNvSpPr>
            <a:spLocks noChangeArrowheads="1"/>
          </p:cNvSpPr>
          <p:nvPr/>
        </p:nvSpPr>
        <p:spPr bwMode="auto">
          <a:xfrm>
            <a:off x="1220788" y="1255713"/>
            <a:ext cx="339725" cy="1889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1935163"/>
            <a:endParaRPr lang="ru-RU" altLang="ru-RU" sz="3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object 14"/>
          <p:cNvSpPr/>
          <p:nvPr/>
        </p:nvSpPr>
        <p:spPr>
          <a:xfrm>
            <a:off x="701675" y="896938"/>
            <a:ext cx="474663" cy="603250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5419">
              <a:defRPr/>
            </a:pPr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227" name="object 15"/>
          <p:cNvSpPr>
            <a:spLocks noChangeArrowheads="1"/>
          </p:cNvSpPr>
          <p:nvPr/>
        </p:nvSpPr>
        <p:spPr bwMode="auto">
          <a:xfrm>
            <a:off x="755650" y="1179513"/>
            <a:ext cx="365125" cy="26511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1935163"/>
            <a:endParaRPr lang="ru-RU" altLang="ru-RU" sz="38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8" name="object 9"/>
          <p:cNvSpPr/>
          <p:nvPr/>
        </p:nvSpPr>
        <p:spPr>
          <a:xfrm>
            <a:off x="10009188" y="526188"/>
            <a:ext cx="1698625" cy="12763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20" name="object 10"/>
          <p:cNvSpPr/>
          <p:nvPr/>
        </p:nvSpPr>
        <p:spPr>
          <a:xfrm>
            <a:off x="10015538" y="527050"/>
            <a:ext cx="1698625" cy="1276350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sp>
        <p:nvSpPr>
          <p:cNvPr id="9230" name="object 12"/>
          <p:cNvSpPr txBox="1">
            <a:spLocks noChangeArrowheads="1"/>
          </p:cNvSpPr>
          <p:nvPr/>
        </p:nvSpPr>
        <p:spPr bwMode="auto">
          <a:xfrm>
            <a:off x="10036175" y="787400"/>
            <a:ext cx="1657350" cy="1018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3552" rIns="0" bIns="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263"/>
              </a:spcBef>
            </a:pPr>
            <a:r>
              <a:rPr lang="en-US" altLang="ru-RU" b="1" dirty="0" smtClean="0">
                <a:solidFill>
                  <a:srgbClr val="FEFEFE"/>
                </a:solidFill>
                <a:latin typeface="Arial" charset="0"/>
                <a:cs typeface="Arial" charset="0"/>
              </a:rPr>
              <a:t>11</a:t>
            </a:r>
            <a:r>
              <a:rPr lang="ru-RU" altLang="ru-RU" b="1" dirty="0" smtClean="0">
                <a:solidFill>
                  <a:srgbClr val="FEFEFE"/>
                </a:solidFill>
                <a:latin typeface="Arial" charset="0"/>
                <a:cs typeface="Arial" charset="0"/>
              </a:rPr>
              <a:t> КЛАСС</a:t>
            </a:r>
            <a:endParaRPr lang="ru-RU" altLang="ru-RU" dirty="0">
              <a:latin typeface="Arial" charset="0"/>
              <a:cs typeface="Arial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0002" y="4566493"/>
            <a:ext cx="1653906" cy="20851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120092"/>
            <a:ext cx="10972800" cy="1143000"/>
          </a:xfrm>
        </p:spPr>
        <p:txBody>
          <a:bodyPr/>
          <a:lstStyle/>
          <a:p>
            <a:r>
              <a:rPr lang="ru-RU" sz="2800" dirty="0"/>
              <a:t>Какие первые живые организмы появились на Земле?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62863" y="1470179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7249" y="3105835"/>
            <a:ext cx="6682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0454" y="3105835"/>
            <a:ext cx="5031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331" y="2690336"/>
            <a:ext cx="1083477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Аэробные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автотрофные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прокариоты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Аэробные автотрофные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эукариоты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Анаэробные гетеротрофные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прокариоты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Анаэробные гетеротрофные эукариоты</a:t>
            </a:r>
          </a:p>
        </p:txBody>
      </p:sp>
    </p:spTree>
    <p:extLst>
      <p:ext uri="{BB962C8B-B14F-4D97-AF65-F5344CB8AC3E}">
        <p14:creationId xmlns:p14="http://schemas.microsoft.com/office/powerpoint/2010/main" val="346875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120092"/>
            <a:ext cx="10972800" cy="1143000"/>
          </a:xfrm>
        </p:spPr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2800" dirty="0" smtClean="0"/>
              <a:t>За </a:t>
            </a:r>
            <a:r>
              <a:rPr lang="ru-RU" sz="2800" dirty="0"/>
              <a:t>счёт чего произошло насыщение атмосферы кислородом?</a:t>
            </a:r>
            <a:br>
              <a:rPr lang="ru-RU" sz="2800" dirty="0"/>
            </a:br>
            <a:r>
              <a:rPr lang="ru-RU" sz="2800" dirty="0"/>
              <a:t> </a:t>
            </a:r>
            <a:br>
              <a:rPr lang="ru-RU" sz="2800" dirty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2863" y="1470179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7249" y="3105835"/>
            <a:ext cx="6682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1101" y="1762566"/>
            <a:ext cx="110935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Разогревание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поверхности Земли и выход газов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наружу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Соединение углекислоты 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водорода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Появление фотосинтезирующих бактерий 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водорослей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Действие солнечной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радиации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0454" y="3105835"/>
            <a:ext cx="5031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666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120092"/>
            <a:ext cx="10972800" cy="1143000"/>
          </a:xfrm>
        </p:spPr>
        <p:txBody>
          <a:bodyPr/>
          <a:lstStyle/>
          <a:p>
            <a:r>
              <a:rPr lang="ru-RU" sz="2800" dirty="0"/>
              <a:t>Кто были первые организмы на Земле, и в какой среде они зародились?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2863" y="1470179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7249" y="3105835"/>
            <a:ext cx="6682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0454" y="3105835"/>
            <a:ext cx="5031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2045049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а) эукариоты – в водной;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б) прокариоты – в водной;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в) эукариоты – в наземно-воздушной;</a:t>
            </a: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г) прокариоты – в наземно-воздушной.</a:t>
            </a:r>
          </a:p>
        </p:txBody>
      </p:sp>
    </p:spTree>
    <p:extLst>
      <p:ext uri="{BB962C8B-B14F-4D97-AF65-F5344CB8AC3E}">
        <p14:creationId xmlns:p14="http://schemas.microsoft.com/office/powerpoint/2010/main" val="2100976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120092"/>
            <a:ext cx="10972800" cy="1143000"/>
          </a:xfrm>
        </p:spPr>
        <p:txBody>
          <a:bodyPr/>
          <a:lstStyle/>
          <a:p>
            <a:r>
              <a:rPr lang="ru-RU" sz="4400" dirty="0" smtClean="0"/>
              <a:t> </a:t>
            </a:r>
            <a:r>
              <a:rPr lang="ru-RU" dirty="0" smtClean="0"/>
              <a:t>Какое утверждение не верно 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2863" y="1470179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7249" y="3105835"/>
            <a:ext cx="6682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0454" y="3105835"/>
            <a:ext cx="5031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4911" y="2413338"/>
            <a:ext cx="108743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067" y="889844"/>
            <a:ext cx="11515335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1.Биосфера  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это оболочка Земли, населенная живыми организмами.</a:t>
            </a: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2. Озоновый слой расположен в тропосфере.</a:t>
            </a: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3. Внешняя твердая оболочка земного шара называется мантией.</a:t>
            </a: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4.Размножение организмов обуславливает давление жизни и плотность жизни.</a:t>
            </a: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5.Эффективность использования растениями солнечной энергии в процессе фотосинтеза составляет  0,1-0,5%.</a:t>
            </a: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6. К универсальным биогенным элементам относится бор.</a:t>
            </a: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7. Быстрота   размножения   и   широкая   распространенность   микроорганизмов   обусловливают   их   колоссальную роль в биосфере.</a:t>
            </a: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8.Азотфиксирующие бактерии относятся к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хемосинтезирующим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бактериям.</a:t>
            </a: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9. Ноосфера - это «разумная оболочка» Земли.</a:t>
            </a:r>
          </a:p>
        </p:txBody>
      </p:sp>
    </p:spTree>
    <p:extLst>
      <p:ext uri="{BB962C8B-B14F-4D97-AF65-F5344CB8AC3E}">
        <p14:creationId xmlns:p14="http://schemas.microsoft.com/office/powerpoint/2010/main" val="224276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120092"/>
            <a:ext cx="10972800" cy="1143000"/>
          </a:xfrm>
        </p:spPr>
        <p:txBody>
          <a:bodyPr/>
          <a:lstStyle/>
          <a:p>
            <a:r>
              <a:rPr lang="ru-RU" sz="4400" dirty="0" smtClean="0"/>
              <a:t> 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2863" y="1470179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7249" y="3105835"/>
            <a:ext cx="6682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0454" y="3105835"/>
            <a:ext cx="5031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4911" y="2413338"/>
            <a:ext cx="1087432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56" y="1276709"/>
            <a:ext cx="11421373" cy="5313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7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120092"/>
            <a:ext cx="10972800" cy="1143000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Когда </a:t>
            </a:r>
            <a:r>
              <a:rPr lang="ru-RU" sz="3600" dirty="0"/>
              <a:t>примерно зародилась жизнь на Земле?</a:t>
            </a:r>
            <a:br>
              <a:rPr lang="ru-RU" sz="3600" dirty="0"/>
            </a:br>
            <a:r>
              <a:rPr lang="ru-RU" sz="4400" dirty="0"/>
              <a:t> </a:t>
            </a:r>
            <a:br>
              <a:rPr lang="ru-RU" sz="4400" dirty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2863" y="1470179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7249" y="3105835"/>
            <a:ext cx="6682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0454" y="3105835"/>
            <a:ext cx="5031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191774" y="1470179"/>
            <a:ext cx="595222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2,8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млн. лет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назад</a:t>
            </a:r>
          </a:p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>
                <a:latin typeface="Arial" pitchFamily="34" charset="0"/>
                <a:cs typeface="Arial" pitchFamily="34" charset="0"/>
              </a:rPr>
              <a:t> 2,8 млрд.. лет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назад</a:t>
            </a:r>
          </a:p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>
                <a:latin typeface="Arial" pitchFamily="34" charset="0"/>
                <a:cs typeface="Arial" pitchFamily="34" charset="0"/>
              </a:rPr>
              <a:t> 3,8 млн. лет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назад</a:t>
            </a:r>
          </a:p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>
                <a:latin typeface="Arial" pitchFamily="34" charset="0"/>
                <a:cs typeface="Arial" pitchFamily="34" charset="0"/>
              </a:rPr>
              <a:t> 3,8 млрд. лет назад</a:t>
            </a:r>
          </a:p>
        </p:txBody>
      </p:sp>
    </p:spTree>
    <p:extLst>
      <p:ext uri="{BB962C8B-B14F-4D97-AF65-F5344CB8AC3E}">
        <p14:creationId xmlns:p14="http://schemas.microsoft.com/office/powerpoint/2010/main" val="330054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120092"/>
            <a:ext cx="10972800" cy="1143000"/>
          </a:xfrm>
        </p:spPr>
        <p:txBody>
          <a:bodyPr/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Что </a:t>
            </a:r>
            <a:r>
              <a:rPr lang="ru-RU" sz="4400" dirty="0"/>
              <a:t>такое биосфера?</a:t>
            </a:r>
            <a:br>
              <a:rPr lang="ru-RU" sz="4400" dirty="0"/>
            </a:br>
            <a:r>
              <a:rPr lang="ru-RU" sz="4400" dirty="0"/>
              <a:t> </a:t>
            </a:r>
            <a:br>
              <a:rPr lang="ru-RU" sz="4400" dirty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2863" y="1470179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7249" y="3105835"/>
            <a:ext cx="6682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0454" y="3105835"/>
            <a:ext cx="5031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332" y="1762566"/>
            <a:ext cx="108692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Твёрдая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оболочка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Земли</a:t>
            </a:r>
          </a:p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>
                <a:latin typeface="Arial" pitchFamily="34" charset="0"/>
                <a:cs typeface="Arial" pitchFamily="34" charset="0"/>
              </a:rPr>
              <a:t> Газовая (воздушная) оболочка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Земли</a:t>
            </a:r>
          </a:p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>
                <a:latin typeface="Arial" pitchFamily="34" charset="0"/>
                <a:cs typeface="Arial" pitchFamily="34" charset="0"/>
              </a:rPr>
              <a:t> Оболочка Земли, населённая живыми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организмами</a:t>
            </a:r>
          </a:p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>
                <a:latin typeface="Arial" pitchFamily="34" charset="0"/>
                <a:cs typeface="Arial" pitchFamily="34" charset="0"/>
              </a:rPr>
              <a:t> Оболочка, включающая водные ресурсы Земли</a:t>
            </a:r>
          </a:p>
        </p:txBody>
      </p:sp>
    </p:spTree>
    <p:extLst>
      <p:ext uri="{BB962C8B-B14F-4D97-AF65-F5344CB8AC3E}">
        <p14:creationId xmlns:p14="http://schemas.microsoft.com/office/powerpoint/2010/main" val="16511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120092"/>
            <a:ext cx="10972800" cy="1143000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Какое </a:t>
            </a:r>
            <a:r>
              <a:rPr lang="ru-RU" sz="3600" dirty="0"/>
              <a:t>вещество составляют нефть, газ, уголь?</a:t>
            </a:r>
            <a:br>
              <a:rPr lang="ru-RU" sz="3600" dirty="0"/>
            </a:br>
            <a:r>
              <a:rPr lang="ru-RU" sz="4400" dirty="0"/>
              <a:t> </a:t>
            </a:r>
            <a:br>
              <a:rPr lang="ru-RU" sz="4400" dirty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2863" y="1470179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7249" y="3105835"/>
            <a:ext cx="6682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0454" y="3105835"/>
            <a:ext cx="5031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1470179"/>
            <a:ext cx="63375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Биокостное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Биогенное</a:t>
            </a:r>
          </a:p>
          <a:p>
            <a:pPr algn="ctr"/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Костное</a:t>
            </a:r>
          </a:p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Космическое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01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120092"/>
            <a:ext cx="10972800" cy="1143000"/>
          </a:xfrm>
        </p:spPr>
        <p:txBody>
          <a:bodyPr/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Что </a:t>
            </a:r>
            <a:r>
              <a:rPr lang="ru-RU" sz="4400" dirty="0"/>
              <a:t>такое рассеянное вещество?</a:t>
            </a:r>
            <a:br>
              <a:rPr lang="ru-RU" sz="4400" dirty="0"/>
            </a:br>
            <a:r>
              <a:rPr lang="ru-RU" sz="4400" dirty="0"/>
              <a:t> </a:t>
            </a:r>
            <a:br>
              <a:rPr lang="ru-RU" sz="4400" dirty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2863" y="1470179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7249" y="3105835"/>
            <a:ext cx="6682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0454" y="3105835"/>
            <a:ext cx="5031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00996" y="1762567"/>
            <a:ext cx="95235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Атомы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различных веществ (цинк, медь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dirty="0">
                <a:latin typeface="Arial" pitchFamily="34" charset="0"/>
                <a:cs typeface="Arial" pitchFamily="34" charset="0"/>
              </a:rPr>
              <a:t> Атомы радиоактивных веществ (уран, торий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dirty="0">
                <a:latin typeface="Arial" pitchFamily="34" charset="0"/>
                <a:cs typeface="Arial" pitchFamily="34" charset="0"/>
              </a:rPr>
              <a:t> Продукты, образованные без участия живого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вещества</a:t>
            </a:r>
          </a:p>
          <a:p>
            <a:pPr algn="ctr"/>
            <a:endParaRPr lang="ru-RU" sz="32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dirty="0">
                <a:latin typeface="Arial" pitchFamily="34" charset="0"/>
                <a:cs typeface="Arial" pitchFamily="34" charset="0"/>
              </a:rPr>
              <a:t> Продукты, образованные живым веществом</a:t>
            </a:r>
          </a:p>
        </p:txBody>
      </p:sp>
    </p:spTree>
    <p:extLst>
      <p:ext uri="{BB962C8B-B14F-4D97-AF65-F5344CB8AC3E}">
        <p14:creationId xmlns:p14="http://schemas.microsoft.com/office/powerpoint/2010/main" val="191789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120092"/>
            <a:ext cx="10972800" cy="1143000"/>
          </a:xfrm>
        </p:spPr>
        <p:txBody>
          <a:bodyPr/>
          <a:lstStyle/>
          <a:p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 smtClean="0"/>
              <a:t>Как </a:t>
            </a:r>
            <a:r>
              <a:rPr lang="ru-RU" sz="4400" dirty="0"/>
              <a:t>образуется ил?</a:t>
            </a:r>
            <a:br>
              <a:rPr lang="ru-RU" sz="4400" dirty="0"/>
            </a:br>
            <a:r>
              <a:rPr lang="ru-RU" sz="4400" dirty="0"/>
              <a:t> </a:t>
            </a:r>
            <a:br>
              <a:rPr lang="ru-RU" sz="4400" dirty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2863" y="1470179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7249" y="3105835"/>
            <a:ext cx="6682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0454" y="3105835"/>
            <a:ext cx="5031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31653" y="2413338"/>
            <a:ext cx="101791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деятельности живого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вещества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При деятельности костного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вещества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При совместной деятельности живого и костного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веществ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При совместной деятельности биогенного 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костного</a:t>
            </a:r>
          </a:p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веществ</a:t>
            </a:r>
          </a:p>
        </p:txBody>
      </p:sp>
    </p:spTree>
    <p:extLst>
      <p:ext uri="{BB962C8B-B14F-4D97-AF65-F5344CB8AC3E}">
        <p14:creationId xmlns:p14="http://schemas.microsoft.com/office/powerpoint/2010/main" val="419709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120092"/>
            <a:ext cx="10972800" cy="1143000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Какова </a:t>
            </a:r>
            <a:r>
              <a:rPr lang="ru-RU" sz="2800" dirty="0"/>
              <a:t>роль живого вещества в эволюции биосферы?</a:t>
            </a:r>
            <a:br>
              <a:rPr lang="ru-RU" sz="2800" dirty="0"/>
            </a:br>
            <a:r>
              <a:rPr lang="ru-RU" sz="4400" dirty="0"/>
              <a:t> </a:t>
            </a:r>
            <a:br>
              <a:rPr lang="ru-RU" sz="4400" dirty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2863" y="1470179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7249" y="3105835"/>
            <a:ext cx="6682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0454" y="3105835"/>
            <a:ext cx="5031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45389" y="2413338"/>
            <a:ext cx="1067950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Живые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организмы являются движущей силой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эволюции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Изменение климата, атмосферы, геологических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слоёв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Образование минералов и горных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пород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Живые организмы способствуют появлению ноосферы</a:t>
            </a:r>
          </a:p>
        </p:txBody>
      </p:sp>
    </p:spTree>
    <p:extLst>
      <p:ext uri="{BB962C8B-B14F-4D97-AF65-F5344CB8AC3E}">
        <p14:creationId xmlns:p14="http://schemas.microsoft.com/office/powerpoint/2010/main" val="342994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6709" y="0"/>
            <a:ext cx="10972800" cy="1143000"/>
          </a:xfrm>
        </p:spPr>
        <p:txBody>
          <a:bodyPr/>
          <a:lstStyle/>
          <a:p>
            <a:r>
              <a:rPr lang="ru-RU" sz="2800" dirty="0"/>
              <a:t>Какой движущий фактор способствовал образованию биосферы?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62863" y="1470179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7249" y="3105835"/>
            <a:ext cx="6682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0454" y="3105835"/>
            <a:ext cx="5031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76709" y="2551837"/>
            <a:ext cx="1009290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Биологическая эволюция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Эволюция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разума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Геохимические и климатические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изменения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Возникновение человека</a:t>
            </a:r>
          </a:p>
        </p:txBody>
      </p:sp>
    </p:spTree>
    <p:extLst>
      <p:ext uri="{BB962C8B-B14F-4D97-AF65-F5344CB8AC3E}">
        <p14:creationId xmlns:p14="http://schemas.microsoft.com/office/powerpoint/2010/main" val="255326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2" y="120092"/>
            <a:ext cx="10972800" cy="1143000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Какие </a:t>
            </a:r>
            <a:r>
              <a:rPr lang="ru-RU" sz="2800" dirty="0"/>
              <a:t>стадии эволюции биосферы относятся к биогенезу?</a:t>
            </a:r>
            <a:br>
              <a:rPr lang="ru-RU" sz="2800" dirty="0"/>
            </a:br>
            <a:r>
              <a:rPr lang="ru-RU" sz="4400" dirty="0"/>
              <a:t> </a:t>
            </a:r>
            <a:br>
              <a:rPr lang="ru-RU" sz="4400" dirty="0"/>
            </a:b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62863" y="1470179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7249" y="3105835"/>
            <a:ext cx="66821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60454" y="3105835"/>
            <a:ext cx="5031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48000" y="2054954"/>
            <a:ext cx="63892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Образование биосферы</a:t>
            </a:r>
          </a:p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 Образование и видоизменение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биосферы</a:t>
            </a:r>
          </a:p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 Видоизменение биосферы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антропогенез</a:t>
            </a:r>
          </a:p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dirty="0">
                <a:latin typeface="Arial" pitchFamily="34" charset="0"/>
                <a:cs typeface="Arial" pitchFamily="34" charset="0"/>
              </a:rPr>
              <a:t> Антропогенез</a:t>
            </a:r>
          </a:p>
        </p:txBody>
      </p:sp>
    </p:spTree>
    <p:extLst>
      <p:ext uri="{BB962C8B-B14F-4D97-AF65-F5344CB8AC3E}">
        <p14:creationId xmlns:p14="http://schemas.microsoft.com/office/powerpoint/2010/main" val="93763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b7c1c3befb8f71b2d8b6a34d1897bfe3867e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4898</TotalTime>
  <Words>346</Words>
  <Application>Microsoft Office PowerPoint</Application>
  <PresentationFormat>Широкоэкранный</PresentationFormat>
  <Paragraphs>197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Tw Cen MT</vt:lpstr>
      <vt:lpstr>Тема Office</vt:lpstr>
      <vt:lpstr>1_Тема Office</vt:lpstr>
      <vt:lpstr>Презентация PowerPoint</vt:lpstr>
      <vt:lpstr>  Когда примерно зародилась жизнь на Земле?    </vt:lpstr>
      <vt:lpstr>  Что такое биосфера?    </vt:lpstr>
      <vt:lpstr>  Какое вещество составляют нефть, газ, уголь?    </vt:lpstr>
      <vt:lpstr>  Что такое рассеянное вещество?    </vt:lpstr>
      <vt:lpstr>  Как образуется ил?    </vt:lpstr>
      <vt:lpstr>   Какова роль живого вещества в эволюции биосферы?    </vt:lpstr>
      <vt:lpstr>Какой движущий фактор способствовал образованию биосферы?</vt:lpstr>
      <vt:lpstr>   Какие стадии эволюции биосферы относятся к биогенезу?    </vt:lpstr>
      <vt:lpstr>Какие первые живые организмы появились на Земле?</vt:lpstr>
      <vt:lpstr>  За счёт чего произошло насыщение атмосферы кислородом?    </vt:lpstr>
      <vt:lpstr>Кто были первые организмы на Земле, и в какой среде они зародились? </vt:lpstr>
      <vt:lpstr> Какое утверждение не верно :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852</cp:revision>
  <dcterms:created xsi:type="dcterms:W3CDTF">2020-05-11T10:31:43Z</dcterms:created>
  <dcterms:modified xsi:type="dcterms:W3CDTF">2021-02-10T05:10:15Z</dcterms:modified>
</cp:coreProperties>
</file>