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7"/>
  </p:notesMasterIdLst>
  <p:sldIdLst>
    <p:sldId id="296" r:id="rId3"/>
    <p:sldId id="519" r:id="rId4"/>
    <p:sldId id="571" r:id="rId5"/>
    <p:sldId id="586" r:id="rId6"/>
    <p:sldId id="580" r:id="rId7"/>
    <p:sldId id="585" r:id="rId8"/>
    <p:sldId id="588" r:id="rId9"/>
    <p:sldId id="581" r:id="rId10"/>
    <p:sldId id="587" r:id="rId11"/>
    <p:sldId id="582" r:id="rId12"/>
    <p:sldId id="584" r:id="rId13"/>
    <p:sldId id="583" r:id="rId14"/>
    <p:sldId id="589" r:id="rId15"/>
    <p:sldId id="590" r:id="rId16"/>
    <p:sldId id="595" r:id="rId17"/>
    <p:sldId id="597" r:id="rId18"/>
    <p:sldId id="594" r:id="rId19"/>
    <p:sldId id="596" r:id="rId20"/>
    <p:sldId id="593" r:id="rId21"/>
    <p:sldId id="592" r:id="rId22"/>
    <p:sldId id="598" r:id="rId23"/>
    <p:sldId id="600" r:id="rId24"/>
    <p:sldId id="599" r:id="rId25"/>
    <p:sldId id="352" r:id="rId26"/>
  </p:sldIdLst>
  <p:sldSz cx="12192000" cy="6858000"/>
  <p:notesSz cx="6858000" cy="9144000"/>
  <p:custDataLst>
    <p:tags r:id="rId2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40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629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Человек как составная часть биосферы. 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Влияние человека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и его деятельности на природу.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6804" y="4566493"/>
            <a:ext cx="1070952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21" y="1364974"/>
            <a:ext cx="11492081" cy="5141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50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370238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r>
              <a:rPr lang="ru-RU" dirty="0"/>
              <a:t>П</a:t>
            </a:r>
            <a:r>
              <a:rPr lang="ru-RU" dirty="0" smtClean="0"/>
              <a:t>арниковый эффект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6"/>
          <a:stretch/>
        </p:blipFill>
        <p:spPr bwMode="auto">
          <a:xfrm>
            <a:off x="424070" y="1298712"/>
            <a:ext cx="11317356" cy="531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43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4911" y="1582341"/>
            <a:ext cx="111895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Ученые считают, что на 95% потепление вызвано деятельностью человека, а не природными процессами. 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Основные источники парникового эффекта – углекислый газ и метан, выделяющиеся в результате деятельности промышленности. 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Суть парникового эффекта состоит в следующем: Земля получает энергию от Солнца, в основном, в видимой части спектра, а сама излучает, главным образом, инфракрасные лучи. Однако многие газы (пары Н2О, СО2, СН4), в атмосфере прозрачны для видимого света, но активно поглощают инфракрасные, удерживая тепло в атмосфере</a:t>
            </a:r>
          </a:p>
        </p:txBody>
      </p:sp>
    </p:spTree>
    <p:extLst>
      <p:ext uri="{BB962C8B-B14F-4D97-AF65-F5344CB8AC3E}">
        <p14:creationId xmlns:p14="http://schemas.microsoft.com/office/powerpoint/2010/main" val="235591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это процесс постепенного увеличения среднегодовой температуры атмосферы Земли и Мирового океана. Изменение климата на Земле происходит как в результате естественных внутренних процессов, так и в ответ на внешние воздействия,</a:t>
            </a:r>
            <a:r>
              <a:rPr lang="ru-RU" dirty="0"/>
              <a:t>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27" y="1322388"/>
            <a:ext cx="6467060" cy="525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Кислотные </a:t>
            </a:r>
            <a:r>
              <a:rPr lang="ru-RU" sz="4400" dirty="0"/>
              <a:t>дожди.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4911" y="1166843"/>
            <a:ext cx="113244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Загрязнение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атмосферы большим количеством оксидов серы и азота, образующихся в результате сжигания топлива, может увеличить кислотность осадком до предела, не переносимого живыми организмами.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Соединения серы, вступая в реакцию с парами воды, образуют разбавленную серную кислоту, а оксиды азота  - разбавленную азотную кислоту.  В результате выпадения «кислотных» осадков» из почв выводятся биогенные вещества, повреждаются или даже уничтожаются леса, может нарушиться химический баланс экосистемы.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Кислотные дожди считают основной причиной сильного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закисления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прудов и озер (до концентраций, сравнимых с уксусом), приводящего к гибели рыб и многих водных растений. </a:t>
            </a:r>
          </a:p>
        </p:txBody>
      </p:sp>
    </p:spTree>
    <p:extLst>
      <p:ext uri="{BB962C8B-B14F-4D97-AF65-F5344CB8AC3E}">
        <p14:creationId xmlns:p14="http://schemas.microsoft.com/office/powerpoint/2010/main" val="41573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754551"/>
          </a:xfrm>
        </p:spPr>
        <p:txBody>
          <a:bodyPr/>
          <a:lstStyle/>
          <a:p>
            <a:r>
              <a:rPr lang="ru-RU" sz="4400" dirty="0" smtClean="0"/>
              <a:t> Кислотные </a:t>
            </a:r>
            <a:r>
              <a:rPr lang="ru-RU" sz="4400" dirty="0"/>
              <a:t>дожди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7" y="1272209"/>
            <a:ext cx="11518586" cy="5287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725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57" y="1285461"/>
            <a:ext cx="11584846" cy="522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75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ru-RU" sz="4400" dirty="0" smtClean="0"/>
              <a:t>Локальные катастрофы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1" y="1501775"/>
            <a:ext cx="4735715" cy="385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503" y="2705725"/>
            <a:ext cx="7330899" cy="385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307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Разрушение </a:t>
            </a:r>
            <a:r>
              <a:rPr lang="ru-RU" sz="4400" dirty="0"/>
              <a:t>озонового слоя 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6377" y="1470179"/>
            <a:ext cx="107028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Озоновый слой является защитным слоем биосферы Земли, т.к. именно озон  способен удерживать ультрафиолетовое излучение Солнца.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 результате хозяйственной деятельности человека (поступление в атмосферу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хлорфторуглеродов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), наблюдается уменьшение озонового слоя («озоновые дыры») над Антарктидой (продвигается в сторону Африки) , а с недавнего времени и в Северном полушарии.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Постепенное разрушение озонового слоя  привело к уничтожению планктона в океане. С этим же связывают увеличение в последние годы числа онкологических и глазных заболеваний.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Прямое попадание ультрафиолетовых лучей на Землю увеличивает темп таяния ледников.</a:t>
            </a:r>
          </a:p>
        </p:txBody>
      </p:sp>
    </p:spTree>
    <p:extLst>
      <p:ext uri="{BB962C8B-B14F-4D97-AF65-F5344CB8AC3E}">
        <p14:creationId xmlns:p14="http://schemas.microsoft.com/office/powerpoint/2010/main" val="149706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90459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ru-RU" sz="4400" dirty="0"/>
              <a:t>Загрязнение гидросферы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5826" y="1345721"/>
            <a:ext cx="1128335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По данным Всемирной организации здравоохранения 80% всех инфекционных заболеваний в мире связано с неудовлетворительным качеством питьевой воды.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По данным ООН в мире выпускается до 15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тыс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химических соединений, являющихся потенциальными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токсикантами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По экспертным оценкам, до 80% всех химических соединений, поступающих во внешнюю среду рано или поздно попадают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водоисточники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Наука пока не в состоянии дать полную картину ущерба, нанесенного воде.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Если не будут предприняты экстренные меры и установлена устойчивая мировая практика управления водными ресурсами, кризис с пресной водой неизбежен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713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1" y="1336430"/>
            <a:ext cx="11451101" cy="506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54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2" y="1311216"/>
            <a:ext cx="5491088" cy="5003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894" y="2413338"/>
            <a:ext cx="6314536" cy="417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27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3"/>
            <a:ext cx="10972800" cy="466504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r>
              <a:rPr lang="ru-RU" dirty="0"/>
              <a:t>М</a:t>
            </a:r>
            <a:r>
              <a:rPr lang="ru-RU" dirty="0" smtClean="0"/>
              <a:t>алоотходные производства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74" y="1224950"/>
            <a:ext cx="11480829" cy="538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29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3"/>
            <a:ext cx="10972800" cy="466504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r>
              <a:rPr lang="ru-RU" dirty="0"/>
              <a:t>М</a:t>
            </a:r>
            <a:r>
              <a:rPr lang="ru-RU" dirty="0" smtClean="0"/>
              <a:t>алоотходные производства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1" y="1259457"/>
            <a:ext cx="11498082" cy="5296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94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2" y="1360488"/>
            <a:ext cx="5491088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927" y="1719263"/>
            <a:ext cx="6270475" cy="4854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04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 smtClean="0">
                <a:latin typeface="Arial" charset="0"/>
                <a:cs typeface="Arial" charset="0"/>
              </a:rPr>
              <a:t>Прочитать параграф  № </a:t>
            </a:r>
            <a:r>
              <a:rPr lang="en-US" altLang="ru-RU" b="1" dirty="0" smtClean="0">
                <a:latin typeface="Arial" charset="0"/>
                <a:cs typeface="Arial" charset="0"/>
              </a:rPr>
              <a:t>3</a:t>
            </a:r>
            <a:r>
              <a:rPr lang="ru-RU" altLang="ru-RU" b="1" dirty="0">
                <a:latin typeface="Arial" charset="0"/>
                <a:cs typeface="Arial" charset="0"/>
              </a:rPr>
              <a:t>3</a:t>
            </a:r>
            <a:r>
              <a:rPr lang="ru-RU" altLang="ru-RU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 smtClean="0">
                <a:latin typeface="Arial" charset="0"/>
                <a:cs typeface="Arial" charset="0"/>
              </a:rPr>
              <a:t>  выскажите свое мнение  на выражение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>
                <a:latin typeface="Arial" charset="0"/>
                <a:cs typeface="Arial" charset="0"/>
              </a:rPr>
              <a:t>р</a:t>
            </a:r>
            <a:r>
              <a:rPr lang="ru-RU" altLang="ru-RU" b="1" dirty="0" smtClean="0">
                <a:latin typeface="Arial" charset="0"/>
                <a:cs typeface="Arial" charset="0"/>
              </a:rPr>
              <a:t>асположенное на стр. </a:t>
            </a:r>
            <a:r>
              <a:rPr lang="en-US" altLang="ru-RU" b="1" dirty="0" smtClean="0">
                <a:latin typeface="Arial" charset="0"/>
                <a:cs typeface="Arial" charset="0"/>
              </a:rPr>
              <a:t>1</a:t>
            </a:r>
            <a:r>
              <a:rPr lang="ru-RU" altLang="ru-RU" b="1" dirty="0" smtClean="0">
                <a:latin typeface="Arial" charset="0"/>
                <a:cs typeface="Arial" charset="0"/>
              </a:rPr>
              <a:t>7</a:t>
            </a:r>
            <a:r>
              <a:rPr lang="en-US" altLang="ru-RU" b="1" dirty="0" smtClean="0">
                <a:latin typeface="Arial" charset="0"/>
                <a:cs typeface="Arial" charset="0"/>
              </a:rPr>
              <a:t>0</a:t>
            </a:r>
            <a:endParaRPr lang="en-US" altLang="ru-RU" b="1" dirty="0" smtClean="0"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altLang="ru-RU" sz="3600" b="1" dirty="0" smtClean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Закрепление пройденного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754" y="3376246"/>
            <a:ext cx="4978522" cy="29307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9489" y="1294229"/>
            <a:ext cx="1161991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мире есть страны, где природа ярче наших полей и лугов, но родная природа своего края самая дорогая. Надо просто видеть, как деревья покрываются весной белым покрывалом, как над золотыми колокольчиками хмеля летают пчелки, как наливаются яблоки и красные помидоры, – все это надо пережить как радость, как полноту своей духовной жизни. Пусть детство помнится вам в ярких солнечных лучах: сад в белом наряде цветения, неповторимое звучание пчелиной арфы над полем гречихи, голубое небо с журавлиной стаей над горизонтом, багровый закат, стройные тополя у дороги- все это пусть оставит неизгладимый отпечаток в сердце”.</a:t>
            </a:r>
          </a:p>
          <a:p>
            <a:pPr algn="ctr"/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Сухомлинский  В.А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7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1" y="1308294"/>
            <a:ext cx="11394831" cy="5162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76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3"/>
            <a:ext cx="10972800" cy="442616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r>
              <a:rPr lang="ru-RU" dirty="0"/>
              <a:t>Д. </a:t>
            </a:r>
            <a:r>
              <a:rPr lang="ru-RU" dirty="0" err="1"/>
              <a:t>Эттенборо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24399" y="1470179"/>
            <a:ext cx="6754837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“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Выйдя из животного мира, “Человек разумный” по сей день остается одним из его членов, хотя и находится на особом положении. Царство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животных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подцарство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многоклеточных, раздел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двусторонне-симметричных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класс млекопитающих, отряд приматов, подотряд обезьян, надсемейство человекообразных, семейство людей с единственным в мире видом “Гомо сапиенс” – вот то скромное место, которое занимает человек на полке многомиллионной библиотеки видов живой природы”.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13"/>
          <a:stretch/>
        </p:blipFill>
        <p:spPr bwMode="auto">
          <a:xfrm>
            <a:off x="604911" y="1470180"/>
            <a:ext cx="4119488" cy="512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40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ru-RU" sz="3200" dirty="0" smtClean="0"/>
              <a:t>Место человека в системе органического мира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6"/>
          <a:stretch/>
        </p:blipFill>
        <p:spPr bwMode="auto">
          <a:xfrm>
            <a:off x="477078" y="1424542"/>
            <a:ext cx="11452325" cy="5128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493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Сельскохозяйственная </a:t>
            </a:r>
            <a:r>
              <a:rPr lang="ru-RU" sz="4400" dirty="0"/>
              <a:t>революция</a:t>
            </a:r>
            <a:br>
              <a:rPr lang="ru-RU" sz="4400" dirty="0"/>
            </a:b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374" y="2690336"/>
            <a:ext cx="471777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освоение различных типов топлива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применение машин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использование транспорта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создание крупных населенных пунктов и городов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74" y="1351722"/>
            <a:ext cx="5887328" cy="5075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53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Промышленная </a:t>
            </a:r>
            <a:r>
              <a:rPr lang="ru-RU" sz="4400" dirty="0"/>
              <a:t>революция</a:t>
            </a:r>
            <a:br>
              <a:rPr lang="ru-RU" sz="4400" dirty="0"/>
            </a:b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4" y="1470179"/>
            <a:ext cx="4346712" cy="4851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82816" y="2551837"/>
            <a:ext cx="67188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освоение ископаемых видов энергии (каменного угля, нефти, газа)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изобретение парового двигателя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применение механизированного транспорта и различных машин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преобразование производительных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сил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Началом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промышленной революции принято считать 1830 г. — завершение строительства в Великобритании первой сети железных дорог.</a:t>
            </a:r>
          </a:p>
        </p:txBody>
      </p:sp>
    </p:spTree>
    <p:extLst>
      <p:ext uri="{BB962C8B-B14F-4D97-AF65-F5344CB8AC3E}">
        <p14:creationId xmlns:p14="http://schemas.microsoft.com/office/powerpoint/2010/main" val="84542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Научно-техническая </a:t>
            </a:r>
            <a:r>
              <a:rPr lang="ru-RU" sz="4400" dirty="0"/>
              <a:t>революция (НТР)</a:t>
            </a:r>
            <a:br>
              <a:rPr lang="ru-RU" sz="4400" dirty="0"/>
            </a:b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1" y="2673350"/>
            <a:ext cx="4642338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249" y="1470179"/>
            <a:ext cx="6682154" cy="491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51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4809</TotalTime>
  <Words>701</Words>
  <Application>Microsoft Office PowerPoint</Application>
  <PresentationFormat>Широкоэкранный</PresentationFormat>
  <Paragraphs>207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Tw Cen MT</vt:lpstr>
      <vt:lpstr>Wingdings</vt:lpstr>
      <vt:lpstr>Тема Office</vt:lpstr>
      <vt:lpstr>1_Тема Office</vt:lpstr>
      <vt:lpstr>Презентация PowerPoint</vt:lpstr>
      <vt:lpstr>   </vt:lpstr>
      <vt:lpstr>   </vt:lpstr>
      <vt:lpstr>   </vt:lpstr>
      <vt:lpstr> .  Д. Эттенборо</vt:lpstr>
      <vt:lpstr>  Место человека в системе органического мира  </vt:lpstr>
      <vt:lpstr>   Сельскохозяйственная революция .  </vt:lpstr>
      <vt:lpstr>   Промышленная революция .  </vt:lpstr>
      <vt:lpstr>   Научно-техническая революция (НТР) .  </vt:lpstr>
      <vt:lpstr> .  </vt:lpstr>
      <vt:lpstr>   Парниковый эффект</vt:lpstr>
      <vt:lpstr> .  </vt:lpstr>
      <vt:lpstr> .  </vt:lpstr>
      <vt:lpstr>  Кислотные дожди.  </vt:lpstr>
      <vt:lpstr> Кислотные дожди </vt:lpstr>
      <vt:lpstr> .  </vt:lpstr>
      <vt:lpstr>  Локальные катастрофы   </vt:lpstr>
      <vt:lpstr> Разрушение озонового слоя .  </vt:lpstr>
      <vt:lpstr> . Загрязнение гидросферы  </vt:lpstr>
      <vt:lpstr>   </vt:lpstr>
      <vt:lpstr>   Малоотходные производства</vt:lpstr>
      <vt:lpstr>   Малоотходные производства</vt:lpstr>
      <vt:lpstr> 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848</cp:revision>
  <dcterms:created xsi:type="dcterms:W3CDTF">2020-05-11T10:31:43Z</dcterms:created>
  <dcterms:modified xsi:type="dcterms:W3CDTF">2021-02-10T05:08:19Z</dcterms:modified>
</cp:coreProperties>
</file>