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  <p:sldMasterId id="2147484851" r:id="rId2"/>
  </p:sldMasterIdLst>
  <p:notesMasterIdLst>
    <p:notesMasterId r:id="rId23"/>
  </p:notesMasterIdLst>
  <p:sldIdLst>
    <p:sldId id="296" r:id="rId3"/>
    <p:sldId id="448" r:id="rId4"/>
    <p:sldId id="527" r:id="rId5"/>
    <p:sldId id="525" r:id="rId6"/>
    <p:sldId id="528" r:id="rId7"/>
    <p:sldId id="515" r:id="rId8"/>
    <p:sldId id="564" r:id="rId9"/>
    <p:sldId id="563" r:id="rId10"/>
    <p:sldId id="565" r:id="rId11"/>
    <p:sldId id="519" r:id="rId12"/>
    <p:sldId id="529" r:id="rId13"/>
    <p:sldId id="566" r:id="rId14"/>
    <p:sldId id="568" r:id="rId15"/>
    <p:sldId id="567" r:id="rId16"/>
    <p:sldId id="543" r:id="rId17"/>
    <p:sldId id="572" r:id="rId18"/>
    <p:sldId id="569" r:id="rId19"/>
    <p:sldId id="571" r:id="rId20"/>
    <p:sldId id="544" r:id="rId21"/>
    <p:sldId id="352" r:id="rId22"/>
  </p:sldIdLst>
  <p:sldSz cx="12192000" cy="6858000"/>
  <p:notesSz cx="6858000" cy="9144000"/>
  <p:custDataLst>
    <p:tags r:id="rId24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9" autoAdjust="0"/>
    <p:restoredTop sz="94660"/>
  </p:normalViewPr>
  <p:slideViewPr>
    <p:cSldViewPr snapToGrid="0">
      <p:cViewPr varScale="1">
        <p:scale>
          <a:sx n="70" d="100"/>
          <a:sy n="70" d="100"/>
        </p:scale>
        <p:origin x="678" y="4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C9D1C5-E0E9-4C94-8454-4A06A31EFC36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47393F-70A8-4B6C-898D-6799852D0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5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880A-4310-43CB-87AE-D8AE8194227E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7F9B-7163-43FE-82EA-AB963E376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4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7669-0E5E-46CA-B6D4-C625D34A62D0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9C1E-5AE8-4814-8E85-A663BE1BD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F3E5-1E61-40BC-BA05-057CC07228C8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DE6B-C45F-4B52-922D-B01E91E33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4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2542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0164-6E94-4EEA-B7F5-65064F0674EC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CAFE7-5248-4AD6-B9E4-980473FF0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A7D8-624C-4A6E-834C-46990F003A2F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C933-ADF3-4D18-97F6-10E467F3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017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449A-7B80-4A02-8251-225D3B5BF88E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DB520-35B1-47D7-B2CF-9185DFFDC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65C6-FD1A-4F8A-BB50-1ADA1F25EC3D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2B49-7E4E-407C-9791-665845FB77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3992-0E91-4413-979E-F2F47B936A34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8BB7-1DCE-4EBF-A55A-9BEF47577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56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3-0D9B-475F-94D4-BFCAF3545D2F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A67B-1DF1-42BE-B953-A84D85AA9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4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06B-E449-47DE-968F-4A711788AB19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ABDD-6B52-4016-A928-5F3B081D36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70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C120-6A6A-440D-8A9D-8BEDD078976F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0010-F280-47E7-A885-D89C436A1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4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AF65-6D8B-406C-817B-A805300C609E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A393-32FA-4CAD-A0B5-71FE62E58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68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3EE-6C27-4766-B23E-3E42AA1ACCE5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4D71C-A458-4CE5-9D09-E09AF29288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23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339-CF83-4C52-90EF-C583E7816DB1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F8F8-DF5B-4F48-A2FC-874644009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12B5-89A1-4799-8D98-56DE699ACBA2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3E49-5CDF-4D56-BB09-4F48E77E6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6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83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9C0DA636-8BC8-405A-BDBD-37BB1A516528}" type="datetimeFigureOut">
              <a:rPr lang="en-US" altLang="ru-RU"/>
              <a:pPr>
                <a:defRPr/>
              </a:pPr>
              <a:t>2/10/2021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9BF98FD7-99C2-4AF3-9784-3B04644D6B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63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DF0-E883-440F-AA11-604F5A3479E8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097F-035D-48E4-89E8-33FA7E1B8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60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8018-92D2-4017-A239-BD98F9D05764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ED360-070B-4606-A72E-C65D88252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1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DBD9-89A2-45F7-846E-A508F0736C0A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1773-05F1-4F2B-9182-D65F7623F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5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38F-3B9B-4C45-A434-5F92FF852D95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9690-F02F-48B3-A583-EEC31BE5F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2E40-C72A-4177-BCE4-E898819BDF49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24F6-9EF6-4C95-B217-524F1D408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5BB3-6911-4ABB-8737-B1066F897840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1A67-EEAB-49BF-B949-B619CCCA5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6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BDD1-32A8-420A-9551-FEE096C74471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0956-B9F7-4F4A-97FB-E85ADB63E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DBEDEE-7B3A-41EB-9BF9-1C3EEB56DE3F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797F00-3E1A-4969-B55C-12983543F1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17" r:id="rId12"/>
    <p:sldLayoutId id="214748511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0943-B9FC-4406-A378-9D90B59F7B80}" type="datetimeFigureOut">
              <a:rPr lang="ru-RU" altLang="ru-RU"/>
              <a:pPr>
                <a:defRPr/>
              </a:pPr>
              <a:t>10.02.2021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38D3DDA-0FFC-4D62-BAE6-7DC0F14517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19" r:id="rId12"/>
    <p:sldLayoutId id="2147485120" r:id="rId13"/>
    <p:sldLayoutId id="2147485121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63" y="28575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993901" y="2887093"/>
            <a:ext cx="9656494" cy="592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16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400" b="1" smtClean="0">
                <a:solidFill>
                  <a:srgbClr val="0070C0"/>
                </a:solidFill>
                <a:latin typeface="Arial" charset="0"/>
                <a:cs typeface="Arial" charset="0"/>
              </a:rPr>
              <a:t>ТЕМА</a:t>
            </a:r>
            <a:endParaRPr lang="uz-Cyrl-UZ" altLang="ru-RU" sz="4400" b="1" dirty="0" smtClean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ru-RU" altLang="ru-RU" sz="3600" b="1" dirty="0">
                <a:solidFill>
                  <a:srgbClr val="0070C0"/>
                </a:solidFill>
                <a:latin typeface="Arial" charset="0"/>
                <a:cs typeface="Arial" charset="0"/>
              </a:rPr>
              <a:t>Практическая работа №8. Изучение круговорота воды, углеводов, азота, кислорода, фосфора и серы в биосфере</a:t>
            </a: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1027113" y="2589213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985838" y="4413250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ru-RU" altLang="ru-RU" sz="6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БИОЛОГИЯ 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26188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75" y="787400"/>
            <a:ext cx="1657350" cy="101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11</a:t>
            </a:r>
            <a:r>
              <a:rPr lang="ru-RU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 КЛАСС</a:t>
            </a:r>
            <a:endParaRPr lang="ru-RU" altLang="ru-RU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>Круговорот воды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Вывод:</a:t>
            </a:r>
          </a:p>
          <a:p>
            <a:r>
              <a:rPr lang="ru-R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Круговорот воды происходит с участием живых организмов (…).</a:t>
            </a:r>
          </a:p>
          <a:p>
            <a:r>
              <a:rPr lang="ru-R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Такой круговорот называется (…)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454" y="3105835"/>
            <a:ext cx="50315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054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КРУГОВОРОТ УГЛЕРОДА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1364566"/>
            <a:ext cx="11662117" cy="528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04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КРУГОВОРОТ </a:t>
            </a:r>
            <a:r>
              <a:rPr lang="ru-RU" dirty="0"/>
              <a:t> </a:t>
            </a:r>
            <a:r>
              <a:rPr lang="ru-RU" dirty="0" smtClean="0"/>
              <a:t>УГЛЕРОДА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4233" y="2046599"/>
            <a:ext cx="1136669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Источником углерода для фотосинтеза служит углекислый газ (диоксид углерода), находящийся в атмосфере или растворенный в воде. Углерод, связанный в горных породах, вовлекается в </a:t>
            </a:r>
            <a:r>
              <a:rPr lang="ru-RU" sz="3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круговорот </a:t>
            </a:r>
            <a:r>
              <a:rPr lang="ru-RU" sz="3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значительно медленнее. В составе синтезированных растением органических веществ углерод поступает затем вцепи питания через живые или мертвые части растений и возвращается в атмосферу снова в форме углекислого газа в результате дыхания брожения или сгорания  топлива (древесины, нефти, угля и т. д.)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06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КРУГОВОРОТ </a:t>
            </a:r>
            <a:r>
              <a:rPr lang="ru-RU" dirty="0"/>
              <a:t> </a:t>
            </a:r>
            <a:r>
              <a:rPr lang="ru-RU" dirty="0" smtClean="0"/>
              <a:t>УГЛЕРОДА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233" y="1443841"/>
            <a:ext cx="1136669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latin typeface="Arial" pitchFamily="34" charset="0"/>
                <a:cs typeface="Arial" pitchFamily="34" charset="0"/>
              </a:rPr>
              <a:t>Продолжительность цикла углерода трем-четырем столетиям. В настоящее время отмечается нарушение круговорота углерода в связи со сжиганием значительного количества ископаемых углеродистых энергоносителей, а также при </a:t>
            </a:r>
            <a:r>
              <a:rPr lang="ru-RU" sz="3000" dirty="0" err="1">
                <a:latin typeface="Arial" pitchFamily="34" charset="0"/>
                <a:cs typeface="Arial" pitchFamily="34" charset="0"/>
              </a:rPr>
              <a:t>дегумификации</a:t>
            </a:r>
            <a:r>
              <a:rPr lang="ru-RU" sz="3000" dirty="0">
                <a:latin typeface="Arial" pitchFamily="34" charset="0"/>
                <a:cs typeface="Arial" pitchFamily="34" charset="0"/>
              </a:rPr>
              <a:t> пахотных почв и осушении болот. В целом содержание диоксида углерода в атмосфере ежегодно возрастает на 0,6%. Еще быстрее возрастает содержание метана – на 1 2%. Эти газы являются главными виновниками усиления парникового эффекта, который на 50% зависит от диоксида углерода и на 33% – от метана..</a:t>
            </a:r>
          </a:p>
        </p:txBody>
      </p:sp>
    </p:spTree>
    <p:extLst>
      <p:ext uri="{BB962C8B-B14F-4D97-AF65-F5344CB8AC3E}">
        <p14:creationId xmlns:p14="http://schemas.microsoft.com/office/powerpoint/2010/main" val="106658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КРУГОВОРОТ </a:t>
            </a:r>
            <a:r>
              <a:rPr lang="ru-RU" dirty="0"/>
              <a:t> </a:t>
            </a:r>
            <a:r>
              <a:rPr lang="ru-RU" dirty="0" smtClean="0"/>
              <a:t>УГЛЕРОДА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233" y="1443841"/>
            <a:ext cx="1136669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Arial" pitchFamily="34" charset="0"/>
                <a:cs typeface="Arial" pitchFamily="34" charset="0"/>
              </a:rPr>
              <a:t>1. Составьте схему основных этапов круговорота углерода, рассмотрев:</a:t>
            </a:r>
          </a:p>
          <a:p>
            <a:pPr algn="ctr"/>
            <a:r>
              <a:rPr lang="ru-RU" sz="3600" dirty="0">
                <a:latin typeface="Arial" pitchFamily="34" charset="0"/>
                <a:cs typeface="Arial" pitchFamily="34" charset="0"/>
              </a:rPr>
              <a:t>а) Через какие каналы углерод попадает в экосистемы?</a:t>
            </a:r>
          </a:p>
          <a:p>
            <a:pPr algn="ctr"/>
            <a:r>
              <a:rPr lang="ru-RU" sz="3600" dirty="0">
                <a:latin typeface="Arial" pitchFamily="34" charset="0"/>
                <a:cs typeface="Arial" pitchFamily="34" charset="0"/>
              </a:rPr>
              <a:t>б) Какой вклад в круговорот вносит техногенный углерода?</a:t>
            </a:r>
          </a:p>
          <a:p>
            <a:pPr algn="ctr"/>
            <a:r>
              <a:rPr lang="ru-RU" sz="3600" dirty="0">
                <a:latin typeface="Arial" pitchFamily="34" charset="0"/>
                <a:cs typeface="Arial" pitchFamily="34" charset="0"/>
              </a:rPr>
              <a:t>2. Что нужно сделать для нормализации круговорота углерода?</a:t>
            </a:r>
          </a:p>
          <a:p>
            <a:pPr algn="ctr"/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43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КРУГОВОРОТ АЗОТА</a:t>
            </a: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261725" cy="369332"/>
          </a:xfrm>
        </p:spPr>
        <p:txBody>
          <a:bodyPr/>
          <a:lstStyle/>
          <a:p>
            <a:pPr marL="0" indent="0" algn="ctr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7" y="1195755"/>
            <a:ext cx="11704320" cy="5387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61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КРУГОВОРОТ </a:t>
            </a:r>
            <a:r>
              <a:rPr lang="ru-RU" dirty="0"/>
              <a:t> </a:t>
            </a:r>
            <a:r>
              <a:rPr lang="ru-RU" dirty="0" smtClean="0"/>
              <a:t>АЗОТА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2031" y="1762566"/>
            <a:ext cx="1150737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Arial" pitchFamily="34" charset="0"/>
                <a:cs typeface="Arial" pitchFamily="34" charset="0"/>
              </a:rPr>
              <a:t>Растения получают азот в основном из разлагающегося мертвого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органического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вещества посредством деятельности бактерий, которые превращают азот белков в усваиваемую растениями форму. Другой источник – свободный азот атмосферы – растениям непосредственно не доступен. Но его связывают, т.е. переводят в другие химические формы, некоторые группы бактерий и сине-зеленые водоросли, они обогащают им почву</a:t>
            </a:r>
          </a:p>
        </p:txBody>
      </p:sp>
    </p:spTree>
    <p:extLst>
      <p:ext uri="{BB962C8B-B14F-4D97-AF65-F5344CB8AC3E}">
        <p14:creationId xmlns:p14="http://schemas.microsoft.com/office/powerpoint/2010/main" val="15362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КРУГОВОРОТ </a:t>
            </a:r>
            <a:r>
              <a:rPr lang="ru-RU" dirty="0"/>
              <a:t> </a:t>
            </a:r>
            <a:r>
              <a:rPr lang="ru-RU" dirty="0" smtClean="0"/>
              <a:t>АЗОТА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5815" y="2413338"/>
            <a:ext cx="114135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Arial" pitchFamily="34" charset="0"/>
                <a:cs typeface="Arial" pitchFamily="34" charset="0"/>
              </a:rPr>
              <a:t>Многие растения находятся в симбиозе с азотфиксирующими  бактериями, образующими клубеньки на их корнях. Из отмерших растений или трупов животных часть азота, за счет деятельности других групп бактерий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превращается в свободную форму и вновь поступает в атмосферу.</a:t>
            </a:r>
          </a:p>
          <a:p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05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КРУГОВОРОТ </a:t>
            </a:r>
            <a:r>
              <a:rPr lang="ru-RU" dirty="0"/>
              <a:t> </a:t>
            </a:r>
            <a:r>
              <a:rPr lang="ru-RU" dirty="0" smtClean="0"/>
              <a:t>АЗОТА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1692" y="1762566"/>
            <a:ext cx="1157771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Arial" pitchFamily="34" charset="0"/>
                <a:cs typeface="Arial" pitchFamily="34" charset="0"/>
              </a:rPr>
              <a:t>1. Составьте схему основных этапов круговорота азота, рассмотрев:</a:t>
            </a:r>
          </a:p>
          <a:p>
            <a:pPr algn="ctr"/>
            <a:r>
              <a:rPr lang="ru-RU" sz="3600" dirty="0">
                <a:latin typeface="Arial" pitchFamily="34" charset="0"/>
                <a:cs typeface="Arial" pitchFamily="34" charset="0"/>
              </a:rPr>
              <a:t>а) Через какие каналы атмосферный азот попадает в экосистемы?</a:t>
            </a:r>
          </a:p>
          <a:p>
            <a:pPr algn="ctr"/>
            <a:r>
              <a:rPr lang="ru-RU" sz="3600" dirty="0">
                <a:latin typeface="Arial" pitchFamily="34" charset="0"/>
                <a:cs typeface="Arial" pitchFamily="34" charset="0"/>
              </a:rPr>
              <a:t>б) Какой вклад в круговорот вносит техногенный азот?</a:t>
            </a:r>
          </a:p>
          <a:p>
            <a:pPr algn="ctr"/>
            <a:r>
              <a:rPr lang="ru-RU" sz="3600" dirty="0">
                <a:latin typeface="Arial" pitchFamily="34" charset="0"/>
                <a:cs typeface="Arial" pitchFamily="34" charset="0"/>
              </a:rPr>
              <a:t>2. Что нужно сделать для нормализации круговорота азота?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148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01663" y="-19050"/>
            <a:ext cx="10972800" cy="1143000"/>
          </a:xfrm>
        </p:spPr>
        <p:txBody>
          <a:bodyPr/>
          <a:lstStyle/>
          <a:p>
            <a:r>
              <a:rPr lang="ru-RU" altLang="ru-RU" sz="4400" dirty="0" smtClean="0">
                <a:latin typeface="Arial" charset="0"/>
                <a:cs typeface="Arial" charset="0"/>
              </a:rPr>
              <a:t>Закрепление знаний</a:t>
            </a:r>
          </a:p>
        </p:txBody>
      </p:sp>
      <p:sp>
        <p:nvSpPr>
          <p:cNvPr id="10243" name="Объект 1"/>
          <p:cNvSpPr>
            <a:spLocks noGrp="1"/>
          </p:cNvSpPr>
          <p:nvPr>
            <p:ph sz="half" idx="3"/>
          </p:nvPr>
        </p:nvSpPr>
        <p:spPr>
          <a:xfrm>
            <a:off x="312738" y="1435380"/>
            <a:ext cx="11261725" cy="5170646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>
                <a:solidFill>
                  <a:schemeClr val="tx2"/>
                </a:solidFill>
                <a:latin typeface="Arial" charset="0"/>
                <a:cs typeface="Arial" charset="0"/>
              </a:rPr>
              <a:t>Прочтите текст «Круговорот серы </a:t>
            </a:r>
            <a:r>
              <a:rPr lang="ru-RU" altLang="ru-RU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и фосфора »</a:t>
            </a:r>
            <a:endParaRPr lang="ru-RU" altLang="ru-RU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ru-RU" altLang="ru-RU" b="1" dirty="0">
                <a:solidFill>
                  <a:schemeClr val="tx2"/>
                </a:solidFill>
                <a:latin typeface="Arial" charset="0"/>
                <a:cs typeface="Arial" charset="0"/>
              </a:rPr>
              <a:t>2.  Проанализируйте предложенную схему биогеохимического цикла (круговорота) серы </a:t>
            </a:r>
            <a:r>
              <a:rPr lang="ru-RU" altLang="ru-RU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и фосфора.</a:t>
            </a:r>
            <a:endParaRPr lang="ru-RU" altLang="ru-RU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r>
              <a:rPr lang="ru-RU" altLang="ru-RU" b="1" dirty="0">
                <a:solidFill>
                  <a:schemeClr val="tx2"/>
                </a:solidFill>
                <a:latin typeface="Arial" charset="0"/>
                <a:cs typeface="Arial" charset="0"/>
              </a:rPr>
              <a:t>3.  Составьте свою схему круговорота серы </a:t>
            </a:r>
            <a:r>
              <a:rPr lang="ru-RU" altLang="ru-RU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и фосфора, </a:t>
            </a:r>
            <a:r>
              <a:rPr lang="ru-RU" altLang="ru-RU" b="1" dirty="0">
                <a:solidFill>
                  <a:schemeClr val="tx2"/>
                </a:solidFill>
                <a:latin typeface="Arial" charset="0"/>
                <a:cs typeface="Arial" charset="0"/>
              </a:rPr>
              <a:t>следуя логике полученного материала и используя рисунки и картинки.</a:t>
            </a:r>
          </a:p>
          <a:p>
            <a:pPr marL="0" indent="0" algn="ctr">
              <a:buNone/>
            </a:pPr>
            <a:r>
              <a:rPr lang="ru-RU" altLang="ru-RU" b="1" dirty="0">
                <a:solidFill>
                  <a:schemeClr val="tx2"/>
                </a:solidFill>
                <a:latin typeface="Arial" charset="0"/>
                <a:cs typeface="Arial" charset="0"/>
              </a:rPr>
              <a:t>4.  Подготовить рассказ по этой </a:t>
            </a:r>
            <a:r>
              <a:rPr lang="ru-RU" altLang="ru-RU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схеме </a:t>
            </a:r>
            <a:r>
              <a:rPr lang="ru-RU" altLang="ru-RU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(рассказ рассчитать  </a:t>
            </a:r>
            <a:r>
              <a:rPr lang="ru-RU" altLang="ru-RU" b="1" dirty="0">
                <a:solidFill>
                  <a:schemeClr val="tx2"/>
                </a:solidFill>
                <a:latin typeface="Arial" charset="0"/>
                <a:cs typeface="Arial" charset="0"/>
              </a:rPr>
              <a:t>не более </a:t>
            </a:r>
            <a:r>
              <a:rPr lang="ru-RU" altLang="ru-RU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чем  на 3 минуты).</a:t>
            </a:r>
            <a:endParaRPr lang="ru-RU" altLang="ru-RU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endParaRPr lang="ru-RU" altLang="ru-RU" sz="2400" b="1" dirty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41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08574"/>
          </a:xfrm>
        </p:spPr>
        <p:txBody>
          <a:bodyPr/>
          <a:lstStyle/>
          <a:p>
            <a:r>
              <a:rPr lang="ru-RU" sz="4400" dirty="0" smtClean="0"/>
              <a:t>КРУГОВОРОТ ВЕЩЕСТВ И ЭНЕРГИИ</a:t>
            </a:r>
            <a:r>
              <a:rPr lang="en-US" sz="4400" dirty="0" smtClean="0"/>
              <a:t> 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6"/>
          <a:stretch/>
        </p:blipFill>
        <p:spPr bwMode="auto">
          <a:xfrm>
            <a:off x="225083" y="1223890"/>
            <a:ext cx="11704320" cy="541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4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ъект 1"/>
          <p:cNvSpPr>
            <a:spLocks noGrp="1"/>
          </p:cNvSpPr>
          <p:nvPr>
            <p:ph idx="1"/>
          </p:nvPr>
        </p:nvSpPr>
        <p:spPr>
          <a:xfrm>
            <a:off x="755650" y="1749425"/>
            <a:ext cx="10661650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altLang="ru-RU" b="1" dirty="0" smtClean="0">
                <a:latin typeface="Arial" charset="0"/>
                <a:cs typeface="Arial" charset="0"/>
              </a:rPr>
              <a:t>Повторить  параграф  № </a:t>
            </a:r>
            <a:r>
              <a:rPr lang="en-US" altLang="ru-RU" b="1" dirty="0" smtClean="0">
                <a:latin typeface="Arial" charset="0"/>
                <a:cs typeface="Arial" charset="0"/>
              </a:rPr>
              <a:t>30</a:t>
            </a:r>
            <a:r>
              <a:rPr lang="ru-RU" altLang="ru-RU" b="1" dirty="0" smtClean="0">
                <a:latin typeface="Arial" charset="0"/>
                <a:cs typeface="Arial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ru-RU" altLang="ru-RU" b="1" smtClean="0">
                <a:latin typeface="Arial" charset="0"/>
                <a:cs typeface="Arial" charset="0"/>
              </a:rPr>
              <a:t>  </a:t>
            </a:r>
            <a:endParaRPr lang="en-US" altLang="ru-RU" b="1" dirty="0" smtClean="0">
              <a:latin typeface="Arial" charset="0"/>
              <a:cs typeface="Arial" charset="0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endParaRPr lang="en-US" altLang="ru-RU" sz="3600" b="1" dirty="0" smtClean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Char char="v"/>
            </a:pPr>
            <a:endParaRPr lang="en-US" altLang="ru-RU" sz="3600" dirty="0" smtClean="0">
              <a:latin typeface="Arial" charset="0"/>
              <a:cs typeface="Arial" charset="0"/>
            </a:endParaRPr>
          </a:p>
        </p:txBody>
      </p:sp>
      <p:sp>
        <p:nvSpPr>
          <p:cNvPr id="30723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3604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4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Закрепление пройденного</a:t>
            </a:r>
            <a:endParaRPr lang="ru-RU" altLang="ru-RU" sz="4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072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213" y="4546600"/>
            <a:ext cx="172878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754" y="3376246"/>
            <a:ext cx="4978522" cy="293076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0777"/>
          </a:xfrm>
        </p:spPr>
        <p:txBody>
          <a:bodyPr/>
          <a:lstStyle/>
          <a:p>
            <a:r>
              <a:rPr lang="ru-RU" dirty="0" smtClean="0"/>
              <a:t>КРУГОВОРОТ ВЕЩЕСТВ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3"/>
          </p:nvPr>
        </p:nvSpPr>
        <p:spPr>
          <a:xfrm>
            <a:off x="7526216" y="1577339"/>
            <a:ext cx="4515730" cy="5515356"/>
          </a:xfrm>
        </p:spPr>
        <p:txBody>
          <a:bodyPr/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В каждой экосистеме происходит круговорот вещества как результат экофизиологической взаимосвязи автотрофов и гетеротрофов. 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8" y="1252025"/>
            <a:ext cx="7146387" cy="534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096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977188"/>
          </a:xfrm>
        </p:spPr>
        <p:txBody>
          <a:bodyPr/>
          <a:lstStyle/>
          <a:p>
            <a:r>
              <a:rPr lang="ru-RU" sz="3600" dirty="0" smtClean="0"/>
              <a:t>ЗАКОНОМЕРНОСТИ КРУГОВОРОТА ВЕЩЕСТВ</a:t>
            </a:r>
            <a:r>
              <a:rPr lang="en-US" sz="3600" dirty="0" smtClean="0"/>
              <a:t> 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38288" y="1470179"/>
            <a:ext cx="7005711" cy="8688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Отходы одних организмов используют другие организмы.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38289" y="2720331"/>
            <a:ext cx="7005710" cy="885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В конце цепи вновь восстанавливается вещество с которым эта цепь начиналась.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38289" y="4135902"/>
            <a:ext cx="7005710" cy="6682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Каждый вид организмов занимает определенное место.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38289" y="5472332"/>
            <a:ext cx="700571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Каждый вид организмов выполняет свою роль.</a:t>
            </a:r>
          </a:p>
        </p:txBody>
      </p:sp>
    </p:spTree>
    <p:extLst>
      <p:ext uri="{BB962C8B-B14F-4D97-AF65-F5344CB8AC3E}">
        <p14:creationId xmlns:p14="http://schemas.microsoft.com/office/powerpoint/2010/main" val="52462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КРУГОВОРОТ ВОДЫ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54" y="1195753"/>
            <a:ext cx="11690252" cy="552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2" y="1195755"/>
            <a:ext cx="3623711" cy="2532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2" y="5781822"/>
            <a:ext cx="4403186" cy="94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04185" y="6105378"/>
            <a:ext cx="4825219" cy="618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ИНФИЛЬТРАЦИЯ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69613" y="2338986"/>
            <a:ext cx="2363372" cy="4604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ТРАНСПИРАЦИЯ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9875520" y="2180492"/>
            <a:ext cx="2153348" cy="9144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ВЫПАДЕНИЕ ОСАДКОВ</a:t>
            </a:r>
            <a:endParaRPr lang="ru-RU" dirty="0"/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1871003" y="4557933"/>
            <a:ext cx="2236763" cy="984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ИСПАРЕНИЕ ВОДЫ</a:t>
            </a:r>
            <a:endParaRPr lang="ru-RU" dirty="0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195755"/>
            <a:ext cx="11768518" cy="541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85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КРУГОВОРОТ ВОДЫ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233" y="1443841"/>
            <a:ext cx="1136669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rial" pitchFamily="34" charset="0"/>
                <a:cs typeface="Arial" pitchFamily="34" charset="0"/>
              </a:rPr>
              <a:t>Круговорот воды представляет собой процесс непрерывного взаимосвязанного перемещения в глобальных масштабах. Он осуществляется под влиянием солнечной энергии, гравитации, жизнедеятельности организмов. Можно выделить малый и большой круговороты. При малом круговороте вода, испаряющаяся с поверхности океана, вновь возвращается в него в виде атмосферных осадков. При большом круговороте часть испаряющейся сводной поверхности влаги выпадает не только на океан, но и на сушу, где питает другие реки и водоемы, а в конечном счете с подземным и  поверхностным стоком возвращается в океан. </a:t>
            </a:r>
          </a:p>
        </p:txBody>
      </p:sp>
    </p:spTree>
    <p:extLst>
      <p:ext uri="{BB962C8B-B14F-4D97-AF65-F5344CB8AC3E}">
        <p14:creationId xmlns:p14="http://schemas.microsoft.com/office/powerpoint/2010/main" val="22622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КРУГОВОРОТ ВОДЫ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2707" y="1997839"/>
            <a:ext cx="113666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" pitchFamily="34" charset="0"/>
                <a:cs typeface="Arial" pitchFamily="34" charset="0"/>
              </a:rPr>
              <a:t>Значимую роль в процессе круговорота воды играет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эвапотранспирация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, которая представляет собой количество влаги, переходящее в атмосферу с поверхности почвы (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эвапорации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) и испарения зелеными частями растений (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транспорации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), при котором вода испаряется со всей наружной и со всех внутренних поверхностей растений, соприкасающихся с воздухом. Общая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траспирация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зависит от многих экологических факторов ( освещенности, сухости воздуха, ветра, рельефа и др.) </a:t>
            </a:r>
          </a:p>
        </p:txBody>
      </p:sp>
    </p:spTree>
    <p:extLst>
      <p:ext uri="{BB962C8B-B14F-4D97-AF65-F5344CB8AC3E}">
        <p14:creationId xmlns:p14="http://schemas.microsoft.com/office/powerpoint/2010/main" val="379872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КРУГОВОРОТ ВОДЫ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4233" y="1443841"/>
            <a:ext cx="1136669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Arial" pitchFamily="34" charset="0"/>
                <a:cs typeface="Arial" pitchFamily="34" charset="0"/>
              </a:rPr>
              <a:t>Цикл воды занимает на Земле около 2 млн. лет. Разные фракции воды гидросферы участвуют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в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круговороте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по-разному и с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разной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скоростью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. Так полное обновление воды в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составе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ледников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происходит за 8 тыс. лет, 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подземных </a:t>
            </a:r>
            <a:r>
              <a:rPr lang="ru-RU" sz="3600" dirty="0">
                <a:latin typeface="Arial" pitchFamily="34" charset="0"/>
                <a:cs typeface="Arial" pitchFamily="34" charset="0"/>
              </a:rPr>
              <a:t>вод – за 5 тыс. лет, почвы – за 1 год, пары атмосферы и речные воды полностью обновляются за 10-12 суток.</a:t>
            </a:r>
          </a:p>
        </p:txBody>
      </p:sp>
    </p:spTree>
    <p:extLst>
      <p:ext uri="{BB962C8B-B14F-4D97-AF65-F5344CB8AC3E}">
        <p14:creationId xmlns:p14="http://schemas.microsoft.com/office/powerpoint/2010/main" val="137089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120092"/>
            <a:ext cx="10972800" cy="1143000"/>
          </a:xfrm>
        </p:spPr>
        <p:txBody>
          <a:bodyPr/>
          <a:lstStyle/>
          <a:p>
            <a:r>
              <a:rPr lang="ru-RU" dirty="0" smtClean="0"/>
              <a:t>КРУГОВОРОТ ВОДЫ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48534" y="2046599"/>
            <a:ext cx="9465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62863" y="1470179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7249" y="3105835"/>
            <a:ext cx="6682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233" y="2413338"/>
            <a:ext cx="1146517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Arial" pitchFamily="34" charset="0"/>
                <a:cs typeface="Arial" pitchFamily="34" charset="0"/>
              </a:rPr>
              <a:t>1. 1. Составьте схему основных этапов круговорота воды, рассмотрев: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а) Через какие каналы вода попадает в экосистемы?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б) Через какие каналы вода попадает в атмосферу?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2.Какой вклад в испарение воды вносит океан?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3. Какой вклад в испарение воды вносят растения?</a:t>
            </a:r>
          </a:p>
          <a:p>
            <a:r>
              <a:rPr lang="ru-RU" sz="3600" dirty="0">
                <a:latin typeface="Arial" pitchFamily="34" charset="0"/>
                <a:cs typeface="Arial" pitchFamily="34" charset="0"/>
              </a:rPr>
              <a:t>4. Каковы причины нарушения круговорота воды.</a:t>
            </a:r>
          </a:p>
        </p:txBody>
      </p:sp>
    </p:spTree>
    <p:extLst>
      <p:ext uri="{BB962C8B-B14F-4D97-AF65-F5344CB8AC3E}">
        <p14:creationId xmlns:p14="http://schemas.microsoft.com/office/powerpoint/2010/main" val="71362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b7c1c3befb8f71b2d8b6a34d1897bfe3867e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4745</TotalTime>
  <Words>769</Words>
  <Application>Microsoft Office PowerPoint</Application>
  <PresentationFormat>Широкоэкранный</PresentationFormat>
  <Paragraphs>74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Tw Cen MT</vt:lpstr>
      <vt:lpstr>Wingdings</vt:lpstr>
      <vt:lpstr>Тема Office</vt:lpstr>
      <vt:lpstr>1_Тема Office</vt:lpstr>
      <vt:lpstr>Презентация PowerPoint</vt:lpstr>
      <vt:lpstr>КРУГОВОРОТ ВЕЩЕСТВ И ЭНЕРГИИ </vt:lpstr>
      <vt:lpstr>КРУГОВОРОТ ВЕЩЕСТВ </vt:lpstr>
      <vt:lpstr>ЗАКОНОМЕРНОСТИ КРУГОВОРОТА ВЕЩЕСТВ </vt:lpstr>
      <vt:lpstr>КРУГОВОРОТ ВОДЫ </vt:lpstr>
      <vt:lpstr>КРУГОВОРОТ ВОДЫ </vt:lpstr>
      <vt:lpstr>КРУГОВОРОТ ВОДЫ </vt:lpstr>
      <vt:lpstr>КРУГОВОРОТ ВОДЫ </vt:lpstr>
      <vt:lpstr>КРУГОВОРОТ ВОДЫ </vt:lpstr>
      <vt:lpstr> Круговорот воды  </vt:lpstr>
      <vt:lpstr>КРУГОВОРОТ УГЛЕРОДА </vt:lpstr>
      <vt:lpstr>КРУГОВОРОТ  УГЛЕРОДА </vt:lpstr>
      <vt:lpstr>КРУГОВОРОТ  УГЛЕРОДА </vt:lpstr>
      <vt:lpstr>КРУГОВОРОТ  УГЛЕРОДА </vt:lpstr>
      <vt:lpstr>КРУГОВОРОТ АЗОТА</vt:lpstr>
      <vt:lpstr>КРУГОВОРОТ  АЗОТА </vt:lpstr>
      <vt:lpstr>КРУГОВОРОТ  АЗОТА </vt:lpstr>
      <vt:lpstr>КРУГОВОРОТ  АЗОТА </vt:lpstr>
      <vt:lpstr>Закрепление знаний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Teacher</cp:lastModifiedBy>
  <cp:revision>840</cp:revision>
  <dcterms:created xsi:type="dcterms:W3CDTF">2020-05-11T10:31:43Z</dcterms:created>
  <dcterms:modified xsi:type="dcterms:W3CDTF">2021-02-10T06:01:53Z</dcterms:modified>
</cp:coreProperties>
</file>