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56"/>
  </p:notesMasterIdLst>
  <p:sldIdLst>
    <p:sldId id="296" r:id="rId3"/>
    <p:sldId id="519" r:id="rId4"/>
    <p:sldId id="571" r:id="rId5"/>
    <p:sldId id="603" r:id="rId6"/>
    <p:sldId id="604" r:id="rId7"/>
    <p:sldId id="586" r:id="rId8"/>
    <p:sldId id="580" r:id="rId9"/>
    <p:sldId id="588" r:id="rId10"/>
    <p:sldId id="602" r:id="rId11"/>
    <p:sldId id="601" r:id="rId12"/>
    <p:sldId id="600" r:id="rId13"/>
    <p:sldId id="599" r:id="rId14"/>
    <p:sldId id="582" r:id="rId15"/>
    <p:sldId id="598" r:id="rId16"/>
    <p:sldId id="584" r:id="rId17"/>
    <p:sldId id="583" r:id="rId18"/>
    <p:sldId id="590" r:id="rId19"/>
    <p:sldId id="595" r:id="rId20"/>
    <p:sldId id="597" r:id="rId21"/>
    <p:sldId id="596" r:id="rId22"/>
    <p:sldId id="605" r:id="rId23"/>
    <p:sldId id="593" r:id="rId24"/>
    <p:sldId id="606" r:id="rId25"/>
    <p:sldId id="613" r:id="rId26"/>
    <p:sldId id="614" r:id="rId27"/>
    <p:sldId id="611" r:id="rId28"/>
    <p:sldId id="615" r:id="rId29"/>
    <p:sldId id="610" r:id="rId30"/>
    <p:sldId id="608" r:id="rId31"/>
    <p:sldId id="618" r:id="rId32"/>
    <p:sldId id="617" r:id="rId33"/>
    <p:sldId id="621" r:id="rId34"/>
    <p:sldId id="616" r:id="rId35"/>
    <p:sldId id="612" r:id="rId36"/>
    <p:sldId id="620" r:id="rId37"/>
    <p:sldId id="619" r:id="rId38"/>
    <p:sldId id="592" r:id="rId39"/>
    <p:sldId id="609" r:id="rId40"/>
    <p:sldId id="625" r:id="rId41"/>
    <p:sldId id="629" r:id="rId42"/>
    <p:sldId id="607" r:id="rId43"/>
    <p:sldId id="624" r:id="rId44"/>
    <p:sldId id="622" r:id="rId45"/>
    <p:sldId id="630" r:id="rId46"/>
    <p:sldId id="623" r:id="rId47"/>
    <p:sldId id="628" r:id="rId48"/>
    <p:sldId id="627" r:id="rId49"/>
    <p:sldId id="626" r:id="rId50"/>
    <p:sldId id="633" r:id="rId51"/>
    <p:sldId id="632" r:id="rId52"/>
    <p:sldId id="631" r:id="rId53"/>
    <p:sldId id="352" r:id="rId54"/>
    <p:sldId id="635" r:id="rId55"/>
  </p:sldIdLst>
  <p:sldSz cx="12192000" cy="6858000"/>
  <p:notesSz cx="6858000" cy="9144000"/>
  <p:custDataLst>
    <p:tags r:id="rId5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2/10/2021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60" TargetMode="External"/><Relationship Id="rId13" Type="http://schemas.openxmlformats.org/officeDocument/2006/relationships/hyperlink" Target="https://ru.wikipedia.org/wiki/%D0%9D%D1%83%D1%80%D0%B0%D1%82%D0%B8%D0%BD%D1%81%D0%BA%D0%B8%D0%B9_%D0%B3%D0%BE%D1%81%D1%83%D0%B4%D0%B0%D1%80%D1%81%D1%82%D0%B2%D0%B5%D0%BD%D0%BD%D1%8B%D0%B9_%D0%B3%D0%BE%D1%80%D0%BD%D0%BE-%D0%BE%D1%80%D0%B5%D1%85%D0%BE%D0%BF%D0%BB%D0%BE%D0%B4%D0%BE%D0%B2%D1%8B%D0%B9_%D0%B7%D0%B0%D0%BF%D0%BE%D0%B2%D0%B5%D0%B4%D0%BD%D0%B8%D0%BA" TargetMode="External"/><Relationship Id="rId18" Type="http://schemas.openxmlformats.org/officeDocument/2006/relationships/hyperlink" Target="https://ru.wikipedia.org/wiki/%D0%A2%D0%B0%D1%88%D0%BA%D0%B5%D0%BD%D1%82%D1%81%D0%BA%D0%B8%D0%B9_%D0%B2%D0%B8%D0%BB%D0%BE%D1%8F%D1%82" TargetMode="External"/><Relationship Id="rId3" Type="http://schemas.openxmlformats.org/officeDocument/2006/relationships/hyperlink" Target="https://ru.wikipedia.org/wiki/%D0%93%D0%B8%D1%81%D1%81%D0%B0%D1%80%D1%81%D0%BA%D0%B8%D0%B9_%D0%B3%D0%BE%D1%81%D1%83%D0%B4%D0%B0%D1%80%D1%81%D1%82%D0%B2%D0%B5%D0%BD%D0%BD%D1%8B%D0%B9_%D0%B3%D0%BE%D1%80%D0%BD%D0%BE-%D0%B0%D1%80%D1%87%D0%BE%D0%B2%D1%8B%D0%B9_%D0%B7%D0%B0%D0%BF%D0%BE%D0%B2%D0%B5%D0%B4%D0%BD%D0%B8%D0%BA" TargetMode="External"/><Relationship Id="rId7" Type="http://schemas.openxmlformats.org/officeDocument/2006/relationships/hyperlink" Target="https://ru.wikipedia.org/wiki/%D0%94%D0%B6%D0%B8%D0%B7%D0%B0%D0%BA%D1%81%D0%BA%D0%B8%D0%B9_%D0%B2%D0%B8%D0%BB%D0%BE%D1%8F%D1%82" TargetMode="External"/><Relationship Id="rId12" Type="http://schemas.openxmlformats.org/officeDocument/2006/relationships/hyperlink" Target="https://ru.wikipedia.org/wiki/1971" TargetMode="External"/><Relationship Id="rId17" Type="http://schemas.openxmlformats.org/officeDocument/2006/relationships/hyperlink" Target="https://ru.wikipedia.org/wiki/%D0%A7%D0%B0%D1%82%D0%BA%D0%B0%D0%BB%D1%8C%D1%81%D0%BA%D0%B8%D0%B9_%D0%B3%D0%BE%D1%81%D1%83%D0%B4%D0%B0%D1%80%D1%81%D1%82%D0%B2%D0%B5%D0%BD%D0%BD%D1%8B%D0%B9_%D0%B3%D0%BE%D1%80%D0%BD%D0%BE-%D0%BB%D0%B5%D1%81%D0%BD%D0%BE%D0%B9_%D0%B1%D0%B8%D0%BE%D1%81%D1%84%D0%B5%D1%80%D0%BD%D1%8B%D0%B9_%D0%B7%D0%B0%D0%BF%D0%BE%D0%B2%D0%B5%D0%B4%D0%BD%D0%B8%D0%BA" TargetMode="External"/><Relationship Id="rId2" Type="http://schemas.openxmlformats.org/officeDocument/2006/relationships/hyperlink" Target="https://ru.wikipedia.org/wiki/%D0%9A%D1%80%D0%B0%D1%81%D0%BD%D0%B0%D1%8F_%D0%BA%D0%BD%D0%B8%D0%B3%D0%B0_%D0%A3%D0%B7%D0%B1%D0%B5%D0%BA%D0%B8%D1%81%D1%82%D0%B0%D0%BD%D0%B0" TargetMode="External"/><Relationship Id="rId16" Type="http://schemas.openxmlformats.org/officeDocument/2006/relationships/hyperlink" Target="https://ru.wikipedia.org/wiki/1986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ru.wikipedia.org/wiki/%D0%97%D0%B0%D0%B0%D0%BC%D0%B8%D0%BD%D1%81%D0%BA%D0%B8%D0%B9_%D0%B3%D0%BE%D1%81%D1%83%D0%B4%D0%B0%D1%80%D1%81%D1%82%D0%B2%D0%B5%D0%BD%D0%BD%D1%8B%D0%B9_%D0%B3%D0%BE%D1%80%D0%BD%D0%BE-%D0%B0%D1%80%D1%87%D0%BE%D0%B2%D1%8B%D0%B9_%D0%B7%D0%B0%D0%BF%D0%BE%D0%B2%D0%B5%D0%B4%D0%BD%D0%B8%D0%BA" TargetMode="External"/><Relationship Id="rId11" Type="http://schemas.openxmlformats.org/officeDocument/2006/relationships/hyperlink" Target="https://ru.wikipedia.org/wiki/%D0%9A%D1%8B%D0%B7%D1%8B%D0%BB%D0%BA%D1%83%D0%BC%D1%81%D0%BA%D0%B8%D0%B9_%D0%B3%D0%BE%D1%81%D1%83%D0%B4%D0%B0%D1%80%D1%81%D1%82%D0%B2%D0%B5%D0%BD%D0%BD%D1%8B%D0%B9_%D1%82%D1%83%D0%B3%D0%B0%D0%B9%D0%BD%D0%BE-%D0%BF%D0%B5%D1%81%D1%87%D0%B0%D0%BD%D1%8B%D0%B9_%D0%B7%D0%B0%D0%BF%D0%BE%D0%B2%D0%B5%D0%B4%D0%BD%D0%B8%D0%BA" TargetMode="External"/><Relationship Id="rId5" Type="http://schemas.openxmlformats.org/officeDocument/2006/relationships/hyperlink" Target="https://ru.wikipedia.org/wiki/1983" TargetMode="External"/><Relationship Id="rId15" Type="http://schemas.openxmlformats.org/officeDocument/2006/relationships/hyperlink" Target="https://ru.wikipedia.org/w/index.php?title=%D0%A1%D1%83%D1%80%D1%85%D0%B0%D0%BD%D1%81%D0%BA%D0%B8%D0%B9_%D0%B3%D0%BE%D1%81%D1%83%D0%B4%D0%B0%D1%80%D1%81%D1%82%D0%B2%D0%B5%D0%BD%D0%BD%D1%8B%D0%B9_%D0%B3%D0%BE%D1%80%D0%BD%D0%BE-%D0%BB%D0%B5%D1%81%D0%BD%D0%BE%D0%B9_%D0%B7%D0%B0%D0%BF%D0%BE%D0%B2%D0%B5%D0%B4%D0%BD%D0%B8%D0%BA&amp;action=edit&amp;redlink=1" TargetMode="External"/><Relationship Id="rId10" Type="http://schemas.openxmlformats.org/officeDocument/2006/relationships/hyperlink" Target="https://ru.wikipedia.org/wiki/1979" TargetMode="External"/><Relationship Id="rId19" Type="http://schemas.openxmlformats.org/officeDocument/2006/relationships/hyperlink" Target="https://ru.wikipedia.org/wiki/1947" TargetMode="External"/><Relationship Id="rId4" Type="http://schemas.openxmlformats.org/officeDocument/2006/relationships/hyperlink" Target="https://ru.wikipedia.org/wiki/%D0%9A%D0%B0%D1%88%D0%BA%D0%B0%D0%B4%D0%B0%D1%80%D1%8C%D0%B8%D0%BD%D1%81%D0%BA%D0%B8%D0%B9_%D0%B2%D0%B8%D0%BB%D0%BE%D1%8F%D1%82" TargetMode="External"/><Relationship Id="rId9" Type="http://schemas.openxmlformats.org/officeDocument/2006/relationships/hyperlink" Target="https://ru.wikipedia.org/wiki/%D0%9A%D0%B8%D1%82%D0%B0%D0%B1%D1%81%D0%BA%D0%B8%D0%B9_%D0%B3%D0%BE%D1%81%D1%83%D0%B4%D0%B0%D1%80%D1%81%D1%82%D0%B2%D0%B5%D0%BD%D0%BD%D1%8B%D0%B9_%D0%B3%D0%B5%D0%BE%D0%BB%D0%BE%D0%B3%D0%B8%D1%87%D0%B5%D1%81%D0%BA%D0%B8%D0%B9_%D0%B7%D0%B0%D0%BF%D0%BE%D0%B2%D0%B5%D0%B4%D0%BD%D0%B8%D0%BA" TargetMode="External"/><Relationship Id="rId14" Type="http://schemas.openxmlformats.org/officeDocument/2006/relationships/hyperlink" Target="https://ru.wikipedia.org/wiki/1973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5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Охрана растительного и животного мира (часть I) 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3200" dirty="0" smtClean="0"/>
              <a:t>Типы </a:t>
            </a:r>
            <a:r>
              <a:rPr lang="ru-RU" sz="3200" dirty="0"/>
              <a:t>антропогенного воздействия на животный мир</a:t>
            </a:r>
            <a:br>
              <a:rPr lang="ru-RU" sz="32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9" y="1470179"/>
            <a:ext cx="11567094" cy="512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2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35306" y="1470179"/>
            <a:ext cx="54940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1949 г. была создана специальная международная общественная комиссия по редким видам. Она выдвинула идею о составлении всемирного аннотированного списка животных, которым грозит вымирание. Таким образом, в 1963 г. появилась первая Международная Красная книга (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Data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Red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List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). На сегодняшний день она содержит сведения о 1130 видах млекопитающих, 1183 видах птиц, 296 видах рептилий, 146 видах амфибий и 751 виде рыб, находящихся под угрозой исчезновения.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3" y="1209674"/>
            <a:ext cx="5883214" cy="515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3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4" y="1207698"/>
            <a:ext cx="11480829" cy="53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0883" y="1470180"/>
            <a:ext cx="106683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Первое издание Красной книги Узбекистана было опубликовано в 1984 году. Следующие редакции выходили в 1998, 2006 и 2009 годах. Новое издание стало пятым по счету. Книга выпускается в двух томах, где собраны основные сведения о редких и находящихся под угрозой исчезновения видах флоры и фауны. Первый том содержит информацию о растительном мире страны, во второй — занесены представители животного мира.</a:t>
            </a: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 Красную книгу по растительному миру вошли 314 видов растений (в издании от 2009 года — 324). Кроме того, в список внесены 15 новых видов, а число видов категории 0 («вероятно исчезнувшие») сократилось с 19 до 10. У 157 видов изменился статус.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5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К</a:t>
            </a:r>
            <a:r>
              <a:rPr lang="ru-RU" sz="4400" dirty="0" smtClean="0"/>
              <a:t>расная книга Узбекистана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1" y="1276709"/>
            <a:ext cx="11549841" cy="529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9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370238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Красная книга Узбекистана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815" y="1293961"/>
            <a:ext cx="1108242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данным ученых, из книги исключены камнеломка болотная,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ллойдия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поздняя, меч-трава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Мартиуса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купальница алтайская, аконит круглолистный,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аллохруза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таджикистанская, шафран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алатавский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и другие. Ареал части из них в основном расположен в других странах, а некоторые — распространены достаточно широко и не находятся под угрозой исчезновения, отмечается в сообщении.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издание по животному миру включено 30 видов млекопитающих (с подвидами — 32), 52 вида птиц, 21 вид пресмыкающихся, 17 видов рыб (с подвидами — 18), 3 вида кольчатых червей, 14 видов моллюсков и 66 видов членистоногих.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На сегодня Институт ботаники также подготовил четыре региональных кадастров с полным перечнем растений, которые произрастают на определенной территории. Два выпуска уже опубликованы. Всего планируется выпустить 12 отдельных изданий по 12 областям страны.</a:t>
            </a:r>
          </a:p>
        </p:txBody>
      </p:sp>
    </p:spTree>
    <p:extLst>
      <p:ext uri="{BB962C8B-B14F-4D97-AF65-F5344CB8AC3E}">
        <p14:creationId xmlns:p14="http://schemas.microsoft.com/office/powerpoint/2010/main" val="7194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ru-RU" sz="4400" dirty="0" smtClean="0"/>
              <a:t>ТУРКИСТАНСКАЯ РЫСЬ.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1" y="1470179"/>
            <a:ext cx="11762341" cy="495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9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Снежный ирбис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1" y="1276709"/>
            <a:ext cx="11549841" cy="529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3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754551"/>
          </a:xfrm>
        </p:spPr>
        <p:txBody>
          <a:bodyPr/>
          <a:lstStyle/>
          <a:p>
            <a:r>
              <a:rPr lang="ru-RU" sz="4400" dirty="0" smtClean="0"/>
              <a:t> Снежный ирбис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7147" y="1293962"/>
            <a:ext cx="105820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Крупные кошки – заманчивая добыча для охотников, что привело к почти полному их исчезновению. Принятые меры: запрет охоты, внесение в Красные книги и др. предотвращают гибель туркестанской рыси от «вымирания», но от браконьеров не спасают. Сами эти хищники на человека не нападают. Туркестанская рысь внесена в Приложение II «Конвенции о международной торговле видами дикой фауны и флоры, находящимися под угрозой исчезновения», и добыча их живыми строго лимитирована.</a:t>
            </a:r>
          </a:p>
        </p:txBody>
      </p:sp>
    </p:spTree>
    <p:extLst>
      <p:ext uri="{BB962C8B-B14F-4D97-AF65-F5344CB8AC3E}">
        <p14:creationId xmlns:p14="http://schemas.microsoft.com/office/powerpoint/2010/main" val="26972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.</a:t>
            </a:r>
            <a:r>
              <a:rPr lang="ru-RU" dirty="0" smtClean="0"/>
              <a:t>Сурок Мензбира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" y="1224950"/>
            <a:ext cx="11515335" cy="531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7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5057" y="474345"/>
            <a:ext cx="1158434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конце XX в. одной из острейших глобальных проблем человечества стала охрана окружающей природной среды. Усиление индустриального вмешательства в нее, загрязнение всех геосфер, включая околоземное пространство, вызвали резкое ухудшение состояния экосистем, за которым последовали гибель уникальных природных комплексов, сокращение и исчезновение популяций и целых видов живых организмов, в том числе животных. Исследования показали, что за последние 400 лет с лица Земли исчезли 83 вида млекопитающих, 128 видов птиц, 21 вид пресмыкающихся, 5 видов земноводных и 81 вид рыб.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Необратимость и непредсказуемость этих процессов создает прямую угрозу существованию земной биосферы и может привести к крайне отрицательным последствиям для человечества. В свете его устойчивого развития проблема рационального использования биоресурсов и охраны животного мира становится все более актуальной.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5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Сурок </a:t>
            </a:r>
            <a:r>
              <a:rPr lang="ru-RU" sz="4400" dirty="0" smtClean="0"/>
              <a:t>Мензбира.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8573" y="1720840"/>
            <a:ext cx="114808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Сейчас численность сурка Мензбира на протяжении всего его маленького ареала очень невелика – не более 40 тысяч зверьков. Если учесть, что у сурка множество врагов в природе, окажется, что это просто ничтожная цифра. В тех местах, где живет сурок Мензбира, часто летом пасутся отары овец. У каждого чабана есть 2-3 крупные собаки, которые прямо специализируются в охоте на сурков. Овцы же настолько вытаптывают и выедают траву, что суркам почти ничего не остается, они не могут накопить необходимое количество жира, и весной, в бескормицу, многие гибнут.</a:t>
            </a:r>
          </a:p>
        </p:txBody>
      </p:sp>
    </p:spTree>
    <p:extLst>
      <p:ext uri="{BB962C8B-B14F-4D97-AF65-F5344CB8AC3E}">
        <p14:creationId xmlns:p14="http://schemas.microsoft.com/office/powerpoint/2010/main" val="14970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Бухарский </a:t>
            </a:r>
            <a:r>
              <a:rPr lang="ru-RU" sz="4400" dirty="0"/>
              <a:t>олень </a:t>
            </a:r>
            <a:r>
              <a:rPr lang="ru-RU" sz="4400" dirty="0" err="1"/>
              <a:t>Хангул</a:t>
            </a:r>
            <a:r>
              <a:rPr lang="ru-RU" sz="4400" dirty="0"/>
              <a:t> 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5" y="1470180"/>
            <a:ext cx="11653358" cy="48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0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90459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>.</a:t>
            </a:r>
            <a:br>
              <a:rPr lang="ru-RU" sz="4400" dirty="0"/>
            </a:br>
            <a:r>
              <a:rPr lang="ru-RU" sz="4400" dirty="0"/>
              <a:t>Бухарский олень </a:t>
            </a:r>
            <a:r>
              <a:rPr lang="ru-RU" sz="4400" dirty="0" err="1" smtClean="0"/>
              <a:t>Хангул</a:t>
            </a:r>
            <a:r>
              <a:rPr lang="ru-RU" sz="4400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2309" y="1582341"/>
            <a:ext cx="115670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 связи с ростом населения происходит освоение новых земель под пашню и пастбища. В связи с выносом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соле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-пылевых масс со дна Арала и наличием значительного количества коллекторов, вода которых вторично используется для полива, развиваются процессы засоления земель, приводящие к опустыниванию и деградации экосистем, особенно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агроэкосистем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Во всем мире сохранилось всего около 1 400 оленей. В 1981-82 гг. в заповедник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Бадай-тугай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были завезены 24 оленя. На сегодняшний день в заповеднике и прилегающих тугайных массивах обитают 582 оленя, то есть треть всего мирового поголовья.</a:t>
            </a:r>
          </a:p>
        </p:txBody>
      </p:sp>
    </p:spTree>
    <p:extLst>
      <p:ext uri="{BB962C8B-B14F-4D97-AF65-F5344CB8AC3E}">
        <p14:creationId xmlns:p14="http://schemas.microsoft.com/office/powerpoint/2010/main" val="9471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СОВСЕМ ПРОПАВШИЕ ЖИВОТНЫЕ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6" b="12150"/>
          <a:stretch/>
        </p:blipFill>
        <p:spPr bwMode="auto">
          <a:xfrm>
            <a:off x="431321" y="1328468"/>
            <a:ext cx="11498082" cy="52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1" y="1328469"/>
            <a:ext cx="11618852" cy="522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7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3600" dirty="0"/>
              <a:t>Охранные меры в отношении животных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6519" y="1443841"/>
            <a:ext cx="57194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Меры по охране животного мира начали разрабатываться и предприниматься с начала XX в. В 1948 г. при ЮНЕСКО был основан Международный союз охраны природы (МСОП, или UICN). При поддержке Программы ООН по окружающей среде и содействии Всемирного фонда охраны дикой природы МСОП разработал к 1980 г. Всемирную стратегию охраны природы, цель которой - способствовать охране живых природных ресурсов, от которых зависит выживание и благосостояние человечества на Земле. Одна из важнейших задач стратегии - это координация усилий правительственных, общественных, национальных и международных организаций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74" y="1349375"/>
            <a:ext cx="5437163" cy="517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9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 smtClean="0"/>
              <a:t>Закрепление знаний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1470179"/>
            <a:ext cx="5907741" cy="501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02507" y="2413338"/>
            <a:ext cx="4733364" cy="36781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Прочитать параграф 34</a:t>
            </a: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стр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.117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5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Охрана растительного и животного мира (часть 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I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I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) </a:t>
            </a: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93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ru-RU" sz="4400" dirty="0" smtClean="0"/>
              <a:t>Охрана </a:t>
            </a:r>
            <a:r>
              <a:rPr lang="ru-RU" sz="4400" dirty="0"/>
              <a:t>природы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624" y="1196788"/>
            <a:ext cx="48976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Охрана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природы –прикладная экологическая область знаний о сохранении систем жизнеобеспечения Земли; плановая система государственных, между-народных и общественных мероприятий, направленных на рациональное использование, защиту и восстановление природных ресурсов, окружающей среды от загрязнения и разрушения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76" y="1212850"/>
            <a:ext cx="6792627" cy="529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2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Конфликт общества и природы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2074" y="1997839"/>
            <a:ext cx="57509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Современный этап взаимоотношений общества и природы характеризуется как остро конфликтный, основанный на: 1) потребительском подходе общества к биосфере (окружающей природной среде); 2) противоречиях между потребительским подходом общества к биосфере и ее возможностями к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самоподдержанию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равновесия или устойчивости. Противоречия между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антропосферой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и биосферой являются важнейшей проблемой для природной среды и биоразнообразия органического мира на Земле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5" y="1303338"/>
            <a:ext cx="5351930" cy="50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8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1851510"/>
            <a:ext cx="6333598" cy="32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 bwMode="auto">
          <a:xfrm>
            <a:off x="6918387" y="1259457"/>
            <a:ext cx="4813538" cy="51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Загрязнение окружающей среды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20380" r="4818" b="8432"/>
          <a:stretch/>
        </p:blipFill>
        <p:spPr bwMode="auto">
          <a:xfrm>
            <a:off x="336176" y="1264024"/>
            <a:ext cx="5997390" cy="359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3529" r="6286" b="8325"/>
          <a:stretch/>
        </p:blipFill>
        <p:spPr bwMode="auto">
          <a:xfrm>
            <a:off x="6333567" y="2178424"/>
            <a:ext cx="4975410" cy="39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7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3600" dirty="0"/>
              <a:t>Причины сокращения биоразнообразия  </a:t>
            </a:r>
            <a:br>
              <a:rPr lang="ru-RU" sz="3600" dirty="0"/>
            </a:br>
            <a:r>
              <a:rPr lang="en-US" sz="3600" dirty="0" smtClean="0"/>
              <a:t> 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13137" r="7486" b="11568"/>
          <a:stretch/>
        </p:blipFill>
        <p:spPr bwMode="auto">
          <a:xfrm>
            <a:off x="5755340" y="1317811"/>
            <a:ext cx="6024283" cy="463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12745" r="7486" b="5295"/>
          <a:stretch/>
        </p:blipFill>
        <p:spPr bwMode="auto">
          <a:xfrm>
            <a:off x="416860" y="1762566"/>
            <a:ext cx="5625214" cy="477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6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Урбанизация и строительство дорог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23063" r="5491" b="13091"/>
          <a:stretch/>
        </p:blipFill>
        <p:spPr bwMode="auto">
          <a:xfrm>
            <a:off x="309282" y="1317813"/>
            <a:ext cx="11510683" cy="529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1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Биомониторинг</a:t>
            </a:r>
            <a:r>
              <a:rPr lang="ru-RU" sz="3600" dirty="0"/>
              <a:t>. Кадастровые исследования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23726" r="6015" b="11176"/>
          <a:stretch/>
        </p:blipFill>
        <p:spPr bwMode="auto">
          <a:xfrm>
            <a:off x="295835" y="1277472"/>
            <a:ext cx="11537577" cy="532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3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 smtClean="0"/>
              <a:t>РЕДКИЕ ВИДЫ ЖИВОТНЫХ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/>
          <a:stretch/>
        </p:blipFill>
        <p:spPr bwMode="auto">
          <a:xfrm>
            <a:off x="465826" y="1250577"/>
            <a:ext cx="11300604" cy="521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1" y="1250577"/>
            <a:ext cx="2656934" cy="14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" y="3290501"/>
            <a:ext cx="2582174" cy="20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74" y="1344707"/>
            <a:ext cx="3143599" cy="305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62" y="4398497"/>
            <a:ext cx="2866768" cy="20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77" y="1344707"/>
            <a:ext cx="3922225" cy="176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491">
            <a:off x="8203972" y="3897685"/>
            <a:ext cx="3264614" cy="231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0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 smtClean="0"/>
              <a:t>БИОЛОГИЧЕСКИЕ РЕСУРСЫ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 bwMode="auto">
          <a:xfrm>
            <a:off x="322729" y="1210235"/>
            <a:ext cx="11606674" cy="540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2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 smtClean="0"/>
              <a:t>Заповедники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21649" r="3957" b="11569"/>
          <a:stretch/>
        </p:blipFill>
        <p:spPr bwMode="auto">
          <a:xfrm>
            <a:off x="604910" y="1470180"/>
            <a:ext cx="7597795" cy="494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88327" y="1309027"/>
            <a:ext cx="33410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1" hangingPunct="1">
              <a:spcBef>
                <a:spcPct val="2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</a:pPr>
            <a:r>
              <a:rPr lang="ru-RU" sz="2400" kern="0" dirty="0">
                <a:solidFill>
                  <a:srgbClr val="FF3300"/>
                </a:solidFill>
                <a:latin typeface="Arial" pitchFamily="34" charset="0"/>
                <a:cs typeface="Arial" pitchFamily="34" charset="0"/>
                <a:hlinkClick r:id="rId3" action="ppaction://hlinksldjump"/>
              </a:rPr>
              <a:t>Заповедники </a:t>
            </a:r>
            <a:r>
              <a:rPr lang="ru-RU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особо охраняемые территории, исключённые из любой хозяйственной деятельности ради сохранения в нетронутом виде ПК,  а так же отдельных видов растений и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9684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6" y="1210234"/>
            <a:ext cx="11633568" cy="532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4911" y="4898571"/>
            <a:ext cx="11064575" cy="16366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Работа по восстановлению редких исчезающих видов растений и животных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Охрана флоры и фауны , а также экосистемы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Ведение научно исследовательской работы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 smtClean="0"/>
              <a:t>Заповедники Узбекистана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8703"/>
              </p:ext>
            </p:extLst>
          </p:nvPr>
        </p:nvGraphicFramePr>
        <p:xfrm>
          <a:off x="186229" y="1219199"/>
          <a:ext cx="11711690" cy="5435965"/>
        </p:xfrm>
        <a:graphic>
          <a:graphicData uri="http://schemas.openxmlformats.org/drawingml/2006/table">
            <a:tbl>
              <a:tblPr/>
              <a:tblGrid>
                <a:gridCol w="5082457"/>
                <a:gridCol w="2351314"/>
                <a:gridCol w="1349829"/>
                <a:gridCol w="1458685"/>
                <a:gridCol w="1469405"/>
              </a:tblGrid>
              <a:tr h="13397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</a:p>
                  </a:txBody>
                  <a:tcPr marL="39017" marR="85350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</a:p>
                  </a:txBody>
                  <a:tcPr marL="39017" marR="85350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Площадь, км²</a:t>
                      </a:r>
                    </a:p>
                  </a:txBody>
                  <a:tcPr marL="39017" marR="85350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Дата создания</a:t>
                      </a:r>
                    </a:p>
                  </a:txBody>
                  <a:tcPr marL="39017" marR="85350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видов, занесённых в 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2" tooltip="Красная книга Узбекистана"/>
                        </a:rPr>
                        <a:t>Красную книгу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9017" marR="85350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651175"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tooltip="Гиссарский государственный горно-арчовый заповедник"/>
                        </a:rPr>
                        <a:t>Гиссарский</a:t>
                      </a:r>
                      <a:r>
                        <a:rPr lang="ru-RU" sz="20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tooltip="Гиссарский государственный горно-арчовый заповедник"/>
                        </a:rPr>
                        <a:t> государственный </a:t>
                      </a:r>
                      <a:r>
                        <a:rPr lang="ru-RU" sz="2000" u="none" strike="noStrike" dirty="0" smtClean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tooltip="Гиссарский государственный горно-арчовый заповедник"/>
                        </a:rPr>
                        <a:t>заповедник</a:t>
                      </a:r>
                      <a:endParaRPr lang="ru-RU" sz="20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 tooltip="Кашкадарьинский вилоят"/>
                        </a:rPr>
                        <a:t>Кашкадар</a:t>
                      </a:r>
                      <a:r>
                        <a:rPr lang="ru-RU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 tooltip="Кашкадарьинский вилоят"/>
                        </a:rPr>
                        <a:t>.</a:t>
                      </a:r>
                      <a:r>
                        <a:rPr lang="ru-RU" sz="180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 tooltip="Кашкадарьинский вилоят"/>
                        </a:rPr>
                        <a:t> </a:t>
                      </a:r>
                      <a:r>
                        <a:rPr lang="ru-RU" sz="180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 tooltip="Кашкадарьинский вилоят"/>
                        </a:rPr>
                        <a:t>вилоят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809,86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09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5" tooltip="1983"/>
                        </a:rPr>
                        <a:t>1983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35/14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58119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6" tooltip="Зааминский государственный горно-арчовый заповедник"/>
                        </a:rPr>
                        <a:t>Зааминский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6" tooltip="Зааминский государственный горно-арчовый заповедник"/>
                        </a:rPr>
                        <a:t> государственный горно-</a:t>
                      </a:r>
                      <a:r>
                        <a:rPr lang="ru-RU" sz="18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6" tooltip="Зааминский государственный горно-арчовый заповедник"/>
                        </a:rPr>
                        <a:t>арчовый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6" tooltip="Зааминский государственный горно-арчовый заповедник"/>
                        </a:rPr>
                        <a:t> </a:t>
                      </a:r>
                      <a:r>
                        <a:rPr lang="ru-RU" sz="1800" u="none" strike="noStrike" dirty="0" smtClean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6" tooltip="Зааминский государственный горно-арчовый заповедник"/>
                        </a:rPr>
                        <a:t>заповедник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7" tooltip="Джизакский вилоят"/>
                        </a:rPr>
                        <a:t>Джизакский </a:t>
                      </a:r>
                      <a:r>
                        <a:rPr lang="ru-RU" sz="180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7" tooltip="Джизакский вилоят"/>
                        </a:rPr>
                        <a:t>вилоят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268,4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06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8" tooltip="1960"/>
                        </a:rPr>
                        <a:t>1960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13/12</a:t>
                      </a:r>
                      <a:r>
                        <a:rPr lang="ru-RU" sz="1800" b="0" i="0" u="none" strike="noStrike" baseline="300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58119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9" tooltip="Китабский государственный геологический заповедник"/>
                        </a:rPr>
                        <a:t>Китабский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9" tooltip="Китабский государственный геологический заповедник"/>
                        </a:rPr>
                        <a:t> государственный геологический </a:t>
                      </a:r>
                      <a:r>
                        <a:rPr lang="ru-RU" sz="1800" u="none" strike="noStrike" dirty="0" smtClean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9" tooltip="Китабский государственный геологический заповедник"/>
                        </a:rPr>
                        <a:t>заповедник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 tooltip="Кашкадарьинский вилоят"/>
                        </a:rPr>
                        <a:t>Кашкадарьинский </a:t>
                      </a:r>
                      <a:r>
                        <a:rPr lang="ru-RU" sz="180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 tooltip="Кашкадарьинский вилоят"/>
                        </a:rPr>
                        <a:t>вилоят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53,78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0" tooltip="1979"/>
                        </a:rPr>
                        <a:t>1979</a:t>
                      </a:r>
                      <a:endParaRPr lang="ru-RU" sz="180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58119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tooltip="Кызылкумский государственный тугайно-песчаный заповедник"/>
                        </a:rPr>
                        <a:t>Кызылкумский государственный </a:t>
                      </a:r>
                      <a:r>
                        <a:rPr lang="ru-RU" sz="18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tooltip="Кызылкумский государственный тугайно-песчаный заповедник"/>
                        </a:rPr>
                        <a:t>тугайно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tooltip="Кызылкумский государственный тугайно-песчаный заповедник"/>
                        </a:rPr>
                        <a:t>-песчаный </a:t>
                      </a:r>
                      <a:r>
                        <a:rPr lang="ru-RU" sz="1800" u="none" strike="noStrike" dirty="0" smtClean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tooltip="Кызылкумский государственный тугайно-песчаный заповедник"/>
                        </a:rPr>
                        <a:t>заповедник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Бухарский 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 </a:t>
                      </a:r>
                      <a:r>
                        <a:rPr lang="ru-RU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Хорезмский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103,11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03</a:t>
                      </a:r>
                      <a:r>
                        <a:rPr lang="ru-RU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2" tooltip="1971"/>
                        </a:rPr>
                        <a:t>1971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3/39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58119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3" tooltip="Нуратинский государственный горно-орехоплодовый заповедник"/>
                        </a:rPr>
                        <a:t>Нуратинский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3" tooltip="Нуратинский государственный горно-орехоплодовый заповедник"/>
                        </a:rPr>
                        <a:t> государственный горно-орехоплодовый </a:t>
                      </a:r>
                      <a:r>
                        <a:rPr lang="ru-RU" sz="1800" u="none" strike="noStrike" dirty="0" smtClean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3" tooltip="Нуратинский государственный горно-орехоплодовый заповедник"/>
                        </a:rPr>
                        <a:t>заповедник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7" tooltip="Джизакский вилоят"/>
                        </a:rPr>
                        <a:t>Джизакский </a:t>
                      </a:r>
                      <a:r>
                        <a:rPr lang="ru-RU" sz="180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7" tooltip="Джизакский вилоят"/>
                        </a:rPr>
                        <a:t>вилоят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177,52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12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4" tooltip="1973"/>
                        </a:rPr>
                        <a:t>1973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35/25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3673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>
                          <a:solidFill>
                            <a:srgbClr val="A55858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5" tooltip="Сурханский государственный горно-лесной заповедник (страница отсутствует)"/>
                        </a:rPr>
                        <a:t>Сурханский</a:t>
                      </a:r>
                      <a:r>
                        <a:rPr lang="ru-RU" sz="1800" u="none" strike="noStrike" dirty="0">
                          <a:solidFill>
                            <a:srgbClr val="A55858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5" tooltip="Сурханский государственный горно-лесной заповедник (страница отсутствует)"/>
                        </a:rPr>
                        <a:t> </a:t>
                      </a:r>
                      <a:r>
                        <a:rPr lang="ru-RU" sz="1800" u="none" strike="noStrike" dirty="0" smtClean="0">
                          <a:solidFill>
                            <a:srgbClr val="A55858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5" tooltip="Сурханский государственный горно-лесной заповедник (страница отсутствует)"/>
                        </a:rPr>
                        <a:t>гос. </a:t>
                      </a:r>
                      <a:r>
                        <a:rPr lang="ru-RU" sz="1800" u="none" strike="noStrike" dirty="0">
                          <a:solidFill>
                            <a:srgbClr val="A55858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5" tooltip="Сурханский государственный горно-лесной заповедник (страница отсутствует)"/>
                        </a:rPr>
                        <a:t>горно-лесной </a:t>
                      </a:r>
                      <a:r>
                        <a:rPr lang="ru-RU" sz="1800" u="none" strike="noStrike" dirty="0" smtClean="0">
                          <a:solidFill>
                            <a:srgbClr val="A55858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5" tooltip="Сурханский государственный горно-лесной заповедник (страница отсутствует)"/>
                        </a:rPr>
                        <a:t>заповедник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Сурхандар</a:t>
                      </a:r>
                      <a:r>
                        <a:rPr lang="ru-RU" sz="180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вил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245,54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09 </a:t>
                      </a:r>
                      <a:r>
                        <a:rPr lang="ru-RU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6" tooltip="1986"/>
                        </a:rPr>
                        <a:t>1986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629877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 err="1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7" tooltip="Чаткальский государственный горно-лесной биосферный заповедник"/>
                        </a:rPr>
                        <a:t>Чаткальский</a:t>
                      </a:r>
                      <a:r>
                        <a:rPr lang="ru-RU" sz="1800" u="none" strike="noStrike" dirty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7" tooltip="Чаткальский государственный горно-лесной биосферный заповедник"/>
                        </a:rPr>
                        <a:t> государственный горно-лесной биосферный </a:t>
                      </a:r>
                      <a:r>
                        <a:rPr lang="ru-RU" sz="1800" u="none" strike="noStrike" dirty="0" smtClean="0">
                          <a:solidFill>
                            <a:srgbClr val="0B008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7" tooltip="Чаткальский государственный горно-лесной биосферный заповедник"/>
                        </a:rPr>
                        <a:t>заповедник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8" tooltip="Ташкентский вилоят"/>
                        </a:rPr>
                        <a:t>Ташкентский </a:t>
                      </a:r>
                      <a:r>
                        <a:rPr lang="ru-RU" sz="180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8" tooltip="Ташкентский вилоят"/>
                        </a:rPr>
                        <a:t>вилоят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357,24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12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9" tooltip="1947"/>
                        </a:rPr>
                        <a:t>1947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46/16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17" marR="39017" marT="19508" marB="1950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8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ru-RU" sz="4400" dirty="0" smtClean="0"/>
              <a:t>Национальные парки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0285" y="1470179"/>
            <a:ext cx="483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Национальные парки – особо охраняемая территория или акватория с мало нарушенными комплексами и уникальными природными и антропогенными объектами.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0380" r="5189" b="8124"/>
          <a:stretch/>
        </p:blipFill>
        <p:spPr bwMode="auto">
          <a:xfrm>
            <a:off x="435429" y="1240971"/>
            <a:ext cx="5878285" cy="531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2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1851510"/>
            <a:ext cx="11324492" cy="32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2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 smtClean="0"/>
              <a:t>Задачи национальных парков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3" b="6129"/>
          <a:stretch/>
        </p:blipFill>
        <p:spPr bwMode="auto">
          <a:xfrm>
            <a:off x="604911" y="1470179"/>
            <a:ext cx="11082264" cy="490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6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1885" y="1582341"/>
            <a:ext cx="112993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" pitchFamily="34" charset="0"/>
                <a:cs typeface="Arial" pitchFamily="34" charset="0"/>
              </a:rPr>
              <a:t>Угам-Чаткальский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парк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Парк создали в 1990-м году на западе Тань-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Шаня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 целью сохранения уникальных ландшафтов и хозяйственной деятельности.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Общая площадь парка — 575 га, из 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56 га — леса;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177 га — пастбища;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1,6 га — поливные земли;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340,4 га — скалы.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Флора поблизости западного Тянь-Шаня удивит любого туриста. Здесь находится более 2000 видов растений и большинство из них — покрытосеменные.</a:t>
            </a:r>
          </a:p>
        </p:txBody>
      </p:sp>
    </p:spTree>
    <p:extLst>
      <p:ext uri="{BB962C8B-B14F-4D97-AF65-F5344CB8AC3E}">
        <p14:creationId xmlns:p14="http://schemas.microsoft.com/office/powerpoint/2010/main" val="7015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1470179"/>
            <a:ext cx="106250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Флора этого района интересна тем, что делится на несколько поясов с разной растительностью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700-1200 м —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эфемеридная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растительность;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1200-1500 м — лиственно-кустарниковая растительность;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1500-2300 м —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арчевники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(можжевеловый лес);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2300-2800 м — горная растительность;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выше 2800 м — альпийская растительность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Фауна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Угам-Чаткальского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парка включает около более 250 видов животных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44 вида млекопитающих (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слепушонки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полевки, зайцы, дикобразы, барсуки, лисицы, кабаны и даже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белокоготный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медведь);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около 20 видов рыб (большинство из них случайно попали в воды и акклиматизировались);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несколько видов амфибий (озерная лягушка и зеленая жаба);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16 рептилий (серый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геккон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полоз, гологлаз, уж, желтопузик и ядовитые змеи — серая гадюка и щитомордник);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около 200 видов птиц (жаворонки, чеканы, просянки, синицы, дрозды, вороны, сычи).</a:t>
            </a:r>
          </a:p>
        </p:txBody>
      </p:sp>
    </p:spTree>
    <p:extLst>
      <p:ext uri="{BB962C8B-B14F-4D97-AF65-F5344CB8AC3E}">
        <p14:creationId xmlns:p14="http://schemas.microsoft.com/office/powerpoint/2010/main" val="33628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9"/>
            <a:ext cx="105679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Зааминский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национальный парк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Парк открыли в 1976 году в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Зааминском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районе. Общая площадь парка — 510 км2. Задача парка — сохранить и восстановить уникальную горную экосистему и рекреационную зону.</a:t>
            </a: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Сегодня на территории парка находится здравница — любимое место для отдыха в Узбекистане не только туристов, но и местных жителей. В парке созданы лучшие условия для экологического туризма и насчитывается более 50 видов лекарственных и пищевых растений.</a:t>
            </a:r>
          </a:p>
        </p:txBody>
      </p:sp>
    </p:spTree>
    <p:extLst>
      <p:ext uri="{BB962C8B-B14F-4D97-AF65-F5344CB8AC3E}">
        <p14:creationId xmlns:p14="http://schemas.microsoft.com/office/powerpoint/2010/main" val="38304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2648" y="1047834"/>
            <a:ext cx="112667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территории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Зааминского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национального парка обитают разные животные — около сотни видов млекопитающих, птиц и земноводных. Основные из представителей: горные козлы, кабаны, волки, лисицы, куницы, барсуки, зайцы и дикобразы. Самые распространенные птицы — улары (дикие индейки), голуби, горлицы, скворцы, и хищники: грифы, стервятники, ястребы, филины, совы, орлы и беркуты.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Рекреационная зона находится на высоте 1250-4000 м над уровнем моря. Здесь есть водопад и мемориальное дерево — грецкий орех, которому уже около 300 лет.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В парке есть где погулять, так что можно отправляться сюда с ночевкой. Для этого на территории парка есть палаточный городок.</a:t>
            </a:r>
          </a:p>
        </p:txBody>
      </p:sp>
    </p:spTree>
    <p:extLst>
      <p:ext uri="{BB962C8B-B14F-4D97-AF65-F5344CB8AC3E}">
        <p14:creationId xmlns:p14="http://schemas.microsoft.com/office/powerpoint/2010/main" val="3006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/>
              <a:t>З</a:t>
            </a:r>
            <a:r>
              <a:rPr lang="ru-RU" dirty="0" smtClean="0"/>
              <a:t>аказники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00925" y="2413338"/>
            <a:ext cx="40783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itchFamily="34" charset="0"/>
                <a:cs typeface="Arial" pitchFamily="34" charset="0"/>
              </a:rPr>
              <a:t>Зака́зник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— охраняемая природная территория, на которой (в отличие от заповедников) под охраной находится не природный комплекс, а некоторые его части: только растения, только животные, либо их отдельные виды, либо отдельные историко-мемориальные или геологические объекты.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0380" r="4687" b="10834"/>
          <a:stretch/>
        </p:blipFill>
        <p:spPr bwMode="auto">
          <a:xfrm>
            <a:off x="400050" y="1470180"/>
            <a:ext cx="7000875" cy="50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228726"/>
            <a:ext cx="11344275" cy="534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5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13623"/>
              </p:ext>
            </p:extLst>
          </p:nvPr>
        </p:nvGraphicFramePr>
        <p:xfrm>
          <a:off x="283779" y="1229707"/>
          <a:ext cx="11276860" cy="5085213"/>
        </p:xfrm>
        <a:graphic>
          <a:graphicData uri="http://schemas.openxmlformats.org/drawingml/2006/table">
            <a:tbl>
              <a:tblPr/>
              <a:tblGrid>
                <a:gridCol w="9287386"/>
                <a:gridCol w="1989474"/>
              </a:tblGrid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«Кара-Кир» (1992г, Бухарская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300,00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«Арнасайский» орнитологический заказник (1983, Джизакская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633,00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«Сайгачий» (1991г, Республика Каракалпакстан)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10000,00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24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орнитологический заказник «Судочье (1991, Республика Каракалпакстан)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50,000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959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</a:t>
                      </a:r>
                      <a:r>
                        <a:rPr lang="ru-RU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Мубарекский</a:t>
                      </a: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» (1998, Кашкадарьинская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2195,34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«Октау (1997, Навоийская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154,20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</a:t>
                      </a:r>
                      <a:r>
                        <a:rPr lang="ru-RU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Карнабчуль</a:t>
                      </a: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» (1998, </a:t>
                      </a:r>
                      <a:r>
                        <a:rPr lang="ru-RU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Навоийская</a:t>
                      </a: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250,00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«Кошрабад» (1998г, Самарканская обл)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163,00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«Нурабад» (1992, Самарканская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400,00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 Государственный заказник «Кумсултон» (2010 г, Бухарская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49,00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18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Государственный заказник «Хадича» (2010,  Бухарская область)</a:t>
                      </a:r>
                    </a:p>
                  </a:txBody>
                  <a:tcPr marL="21071" marR="21071" marT="21071" marB="2107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5285" marR="25285" marT="12642" marB="1264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Памятники природы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Памятники природы -  уникальные  или типичные , ценные в научном, культурном и оздоровительном отношении природные объекты : озёра, водопады, поймы рек, пещеры, рощи редких  деревьев, участки  целинных степей,  уникальные деревья,  минеральные источники, метеоритные кратеры, редкие геологические отложения , эталонные участки  месторождений полезных ископаемых и др.</a:t>
            </a:r>
          </a:p>
        </p:txBody>
      </p:sp>
    </p:spTree>
    <p:extLst>
      <p:ext uri="{BB962C8B-B14F-4D97-AF65-F5344CB8AC3E}">
        <p14:creationId xmlns:p14="http://schemas.microsoft.com/office/powerpoint/2010/main" val="13369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911" y="1443841"/>
            <a:ext cx="1107733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 1.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Памятники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природы «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Варданзи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(1997, Бухарская область)	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2.Памятник природы «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Мингбулакский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»(1991, Наманганская область)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3.Памятник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природы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Чустский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(1990, Наманганская область)	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4.Памятник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природы «Язъяван» (1994, Ферганская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обл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).	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5.Памятник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природы «Янгибазар»(2003, Хорезмская область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6.Памятник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природы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Пайкент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(2010, Бухарская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обл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7.Памятник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природы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Варахша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(2010, Бухарская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9882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 bwMode="auto">
          <a:xfrm>
            <a:off x="414068" y="1259457"/>
            <a:ext cx="11317857" cy="51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08538"/>
            <a:ext cx="11548403" cy="52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1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Байсун </a:t>
            </a:r>
            <a:r>
              <a:rPr lang="ru-RU" sz="4400" dirty="0" err="1" smtClean="0"/>
              <a:t>Омонхона</a:t>
            </a:r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433" y="1213945"/>
            <a:ext cx="1130387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Байсун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Омонхона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Сурхандарьинской области среди величественных гор расположен район Байсун. Паломники считают эти места священными. По приданию, на эту местность была обрушена страшная эпидемия и один из местных, с надеждой взмолился богу с просьбой о помощи. После, жителя посетило видение, что надо подняться на вершину и ударить посохом по священному камню и оттуда пойдет вода, которая излечит его жителей. На священные источники собираются толпы людей, говорят, что вода обладает целебными свойствами.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300 километрах находится аномальная зона, где вода течет вверх, а машины на нейтральной передаче даже набирают скорость, двигаясь по подъему. Скорее всего, это оптическая иллюзия известная в физике как «нижний мираж». Пейзажи здесь просто восхитительны, а горный хребет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Байсунтау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поражает своим многообразием и протяженностью в 150 км с абсолютной высотой в 4424м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н.у.м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Пещеры, священные источники, аномальные зоны и горные хребты ждут Вас в этих загадочных землях.</a:t>
            </a:r>
          </a:p>
        </p:txBody>
      </p:sp>
    </p:spTree>
    <p:extLst>
      <p:ext uri="{BB962C8B-B14F-4D97-AF65-F5344CB8AC3E}">
        <p14:creationId xmlns:p14="http://schemas.microsoft.com/office/powerpoint/2010/main" val="36356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Прочитать параграф  № </a:t>
            </a:r>
            <a:r>
              <a:rPr lang="en-US" altLang="ru-RU" b="1" dirty="0" smtClean="0">
                <a:latin typeface="Arial" charset="0"/>
                <a:cs typeface="Arial" charset="0"/>
              </a:rPr>
              <a:t>3</a:t>
            </a:r>
            <a:r>
              <a:rPr lang="ru-RU" altLang="ru-RU" b="1" dirty="0">
                <a:latin typeface="Arial" charset="0"/>
                <a:cs typeface="Arial" charset="0"/>
              </a:rPr>
              <a:t>4</a:t>
            </a:r>
            <a:r>
              <a:rPr lang="ru-RU" altLang="ru-RU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 заполните таблицу   на стр. </a:t>
            </a:r>
            <a:r>
              <a:rPr lang="en-US" altLang="ru-RU" b="1" dirty="0" smtClean="0">
                <a:latin typeface="Arial" charset="0"/>
                <a:cs typeface="Arial" charset="0"/>
              </a:rPr>
              <a:t>1</a:t>
            </a:r>
            <a:r>
              <a:rPr lang="ru-RU" altLang="ru-RU" b="1" smtClean="0">
                <a:latin typeface="Arial" charset="0"/>
                <a:cs typeface="Arial" charset="0"/>
              </a:rPr>
              <a:t>81</a:t>
            </a:r>
            <a:endParaRPr lang="en-US" altLang="ru-RU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Закрепление пройденного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4" y="3376246"/>
            <a:ext cx="4978522" cy="29307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Значение </a:t>
            </a:r>
            <a:r>
              <a:rPr lang="ru-RU" sz="4400" dirty="0"/>
              <a:t>животных для человека 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5057" y="1470179"/>
            <a:ext cx="42787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Утилитарное: источник питания и технического сырья для кустарного и промышленного производства;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Хозяйственное: использование в качестве транспорта, тягловой силы;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Научное;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Эстетическое;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Этическое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40" y="1317624"/>
            <a:ext cx="7115863" cy="525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7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3"/>
            <a:ext cx="10972800" cy="442616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Причины </a:t>
            </a:r>
            <a:r>
              <a:rPr lang="ru-RU" sz="4400" dirty="0"/>
              <a:t>вымирания животных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2309" y="1997839"/>
            <a:ext cx="115670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Вымирание животных может происходить естественным путем под воздействием различных природных процессов и явлений. Палеонтологические доказательства говорят о том, что за последние 500 млн. лет произошло как минимум пять катастрофических вымираний многочисленных видов животных. 251,4 млн. лет назад произошло «великое пермское вымирание - самое массовое из всех, приведшее к исчезновению более 95% видов всех живых существ.</a:t>
            </a:r>
          </a:p>
        </p:txBody>
      </p:sp>
    </p:spTree>
    <p:extLst>
      <p:ext uri="{BB962C8B-B14F-4D97-AF65-F5344CB8AC3E}">
        <p14:creationId xmlns:p14="http://schemas.microsoft.com/office/powerpoint/2010/main" val="32694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Влияние антропогенного фактора </a:t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3298" y="1997839"/>
            <a:ext cx="11386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Влияние антропогенного фактора начало сказываться относительно недавно в историческом плане, но особенно усилилось с началом промышленной, а затем научно-технической революции в последние 1,5-2 столетия. Хозяйственная деятельность человека зачастую смещает баланс естественных биоценозов, вызывая увеличение численности одних видов животных, сокращение - других, вымирание – третьих, причем темпы антропогенного вымирания животных намного сильнее, чем из-за естественных причин.</a:t>
            </a:r>
          </a:p>
        </p:txBody>
      </p:sp>
    </p:spTree>
    <p:extLst>
      <p:ext uri="{BB962C8B-B14F-4D97-AF65-F5344CB8AC3E}">
        <p14:creationId xmlns:p14="http://schemas.microsoft.com/office/powerpoint/2010/main" val="34553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Вымершие  </a:t>
            </a:r>
            <a:r>
              <a:rPr lang="ru-RU" sz="4400" dirty="0"/>
              <a:t>к XX в. </a:t>
            </a:r>
            <a:r>
              <a:rPr lang="ru-RU" sz="4400" dirty="0" smtClean="0"/>
              <a:t>животные</a:t>
            </a:r>
            <a:r>
              <a:rPr lang="ru-RU" sz="4400" dirty="0"/>
              <a:t>:</a:t>
            </a:r>
            <a:br>
              <a:rPr lang="ru-RU" sz="4400" dirty="0"/>
            </a:br>
            <a:r>
              <a:rPr lang="ru-RU" sz="4400" dirty="0"/>
              <a:t>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413338"/>
            <a:ext cx="1087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7" y="1328469"/>
            <a:ext cx="5486400" cy="321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914401" y="1762566"/>
            <a:ext cx="1535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Зебра-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квагга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83" y="1328469"/>
            <a:ext cx="5632120" cy="323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590580" y="3105835"/>
            <a:ext cx="2553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Странствующий</a:t>
            </a:r>
          </a:p>
          <a:p>
            <a:r>
              <a:rPr lang="ru-RU" dirty="0"/>
              <a:t> голубь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7" y="4019909"/>
            <a:ext cx="5486399" cy="260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604911" y="3059668"/>
            <a:ext cx="66309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Стеллерова </a:t>
            </a:r>
            <a:r>
              <a:rPr lang="ru-RU" dirty="0"/>
              <a:t>корова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1" y="4019910"/>
            <a:ext cx="5833403" cy="260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90560" y="3244334"/>
            <a:ext cx="3926844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Сумчатый </a:t>
            </a:r>
            <a:r>
              <a:rPr lang="ru-RU" dirty="0"/>
              <a:t>волк</a:t>
            </a:r>
          </a:p>
        </p:txBody>
      </p:sp>
    </p:spTree>
    <p:extLst>
      <p:ext uri="{BB962C8B-B14F-4D97-AF65-F5344CB8AC3E}">
        <p14:creationId xmlns:p14="http://schemas.microsoft.com/office/powerpoint/2010/main" val="30896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5318</TotalTime>
  <Words>2155</Words>
  <Application>Microsoft Office PowerPoint</Application>
  <PresentationFormat>Широкоэкранный</PresentationFormat>
  <Paragraphs>580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Tw Cen MT</vt:lpstr>
      <vt:lpstr>Wingdings</vt:lpstr>
      <vt:lpstr>Тема Office</vt:lpstr>
      <vt:lpstr>1_Тема Office</vt:lpstr>
      <vt:lpstr>Презентация PowerPoint</vt:lpstr>
      <vt:lpstr>    </vt:lpstr>
      <vt:lpstr>  </vt:lpstr>
      <vt:lpstr>  </vt:lpstr>
      <vt:lpstr>  </vt:lpstr>
      <vt:lpstr> Значение животных для человека .  </vt:lpstr>
      <vt:lpstr> Причины вымирания животных</vt:lpstr>
      <vt:lpstr>   Влияние антропогенного фактора  .  </vt:lpstr>
      <vt:lpstr>  Вымершие  к XX в. животные: .  </vt:lpstr>
      <vt:lpstr>   Типы антропогенного воздействия на животный мир .  </vt:lpstr>
      <vt:lpstr>  .  </vt:lpstr>
      <vt:lpstr>    .  </vt:lpstr>
      <vt:lpstr> .  </vt:lpstr>
      <vt:lpstr>   Красная книга Узбекистана .  </vt:lpstr>
      <vt:lpstr> Красная книга Узбекистана</vt:lpstr>
      <vt:lpstr>  ТУРКИСТАНСКАЯ РЫСЬ.  </vt:lpstr>
      <vt:lpstr>  Снежный ирбис  </vt:lpstr>
      <vt:lpstr> Снежный ирбис </vt:lpstr>
      <vt:lpstr> .Сурок Мензбира</vt:lpstr>
      <vt:lpstr> Сурок Мензбира.  </vt:lpstr>
      <vt:lpstr> Бухарский олень Хангул .  </vt:lpstr>
      <vt:lpstr> . Бухарский олень Хангул  </vt:lpstr>
      <vt:lpstr> СОВСЕМ ПРОПАВШИЕ ЖИВОТНЫЕ</vt:lpstr>
      <vt:lpstr>   </vt:lpstr>
      <vt:lpstr>Охранные меры в отношении животных</vt:lpstr>
      <vt:lpstr> Закрепление знаний </vt:lpstr>
      <vt:lpstr>Презентация PowerPoint</vt:lpstr>
      <vt:lpstr> Охрана природы   </vt:lpstr>
      <vt:lpstr>Конфликт общества и природы</vt:lpstr>
      <vt:lpstr>Загрязнение окружающей среды </vt:lpstr>
      <vt:lpstr>Причины сокращения биоразнообразия    </vt:lpstr>
      <vt:lpstr>Урбанизация и строительство дорог</vt:lpstr>
      <vt:lpstr> Биомониторинг. Кадастровые исследования  </vt:lpstr>
      <vt:lpstr> РЕДКИЕ ВИДЫ ЖИВОТНЫХ</vt:lpstr>
      <vt:lpstr> БИОЛОГИЧЕСКИЕ РЕСУРСЫ</vt:lpstr>
      <vt:lpstr> Заповедники</vt:lpstr>
      <vt:lpstr>   </vt:lpstr>
      <vt:lpstr> Заповедники Узбекистана</vt:lpstr>
      <vt:lpstr>  Национальные парки  </vt:lpstr>
      <vt:lpstr> Задачи национальных парков</vt:lpstr>
      <vt:lpstr>   </vt:lpstr>
      <vt:lpstr>   </vt:lpstr>
      <vt:lpstr>   </vt:lpstr>
      <vt:lpstr>   </vt:lpstr>
      <vt:lpstr> Заказники</vt:lpstr>
      <vt:lpstr>   </vt:lpstr>
      <vt:lpstr>   </vt:lpstr>
      <vt:lpstr>Памятники природы </vt:lpstr>
      <vt:lpstr>   </vt:lpstr>
      <vt:lpstr>   </vt:lpstr>
      <vt:lpstr> Байсун Омонхона   </vt:lpstr>
      <vt:lpstr>Презентация PowerPoint</vt:lpstr>
      <vt:lpstr>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Teacher</cp:lastModifiedBy>
  <cp:revision>866</cp:revision>
  <dcterms:created xsi:type="dcterms:W3CDTF">2020-05-11T10:31:43Z</dcterms:created>
  <dcterms:modified xsi:type="dcterms:W3CDTF">2021-02-10T08:19:00Z</dcterms:modified>
</cp:coreProperties>
</file>