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1525" r:id="rId3"/>
    <p:sldId id="1526" r:id="rId4"/>
    <p:sldId id="150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NOVO" initials="L" lastIdx="1" clrIdx="0">
    <p:extLst>
      <p:ext uri="{19B8F6BF-5375-455C-9EA6-DF929625EA0E}">
        <p15:presenceInfo xmlns:p15="http://schemas.microsoft.com/office/powerpoint/2012/main" userId="LENO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F725DE"/>
    <a:srgbClr val="F2700E"/>
    <a:srgbClr val="BBD6FD"/>
    <a:srgbClr val="B2D5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119848-1738-4DB2-AE01-A6353D1812B7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ABEB61-85A3-49F0-B154-CFEC71B90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3037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9428AD-47A1-4FF9-99F1-EDEC8B7940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F1A14D2-1668-462B-A0DA-89078D5E68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E2ADB5-E4AD-44BA-B3E6-6A0A13571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A9CD80F-5304-48CA-B609-84E396678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D47C2CE-1B4A-48F6-BC41-D7C33EAF7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9941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0B4103-10DE-4FB2-BD89-ABE6025C3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6E6A85D-E23C-4EE2-BD11-1DC9BE1FA3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6B98981-6754-4BC7-8861-89AD3BC15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AAAA731-098B-4E1F-B65B-F97843DE7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2F9214-6827-4D02-9EC2-1133CF8F8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891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3AE9DB7-77C9-4413-9491-5F9908A1D2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0C2375C-1FAF-411A-811F-DCDBE8B7B8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FEE6E1-9054-4E13-9A24-DD578285D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6A0D476-25B7-4A96-A45C-1672523C9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C52EDD-B0F2-4DB9-9F25-078ED2F6A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0480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63624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7574F3-2555-4435-9EDF-5585148A1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11F575-FFFF-4F14-A1BE-F3324AD27E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F2A0E2A-3687-418A-B4C2-8C02B3CD3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0EF8467-E49E-4FF8-872A-2AE27CA1E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42CBF2-1509-4AA8-9C2C-DB2E63416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791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8FAF73-DBFF-4C90-BDFA-3674640C6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7152A24-E4CC-4760-B711-B0F8134B1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1D20620-FF20-495C-85DD-7406CC7D3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22865BA-1342-4CF2-A556-9C36BB4FD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F605422-44BC-43AD-897D-AC7CD1023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7657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F59222-4980-457C-BF2F-EDF8BFD07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CEE652D-4BC5-4A36-B551-C07657B029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532553B-9211-40E5-9F63-F09917D875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E18B28A-3B96-4DCC-9070-206E36439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FDAC19D-7D37-4AB3-9CB5-50659C964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75918E0-EB45-496A-90B3-C3E461C03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8297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C89F26-B2C3-40C3-A70E-07CA71B6D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D871665-4970-42BB-82A4-E24293639D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EC0C136-B018-40AE-80B1-1C1B250C2E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C19AB9B-1DE7-427C-91DA-6D6CF087B2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0ADDCC0-F008-414A-B89D-00714A3260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7BF81E6-333E-4672-BE66-26A8522A3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D270727-0831-433A-B8C4-74ED7CEA9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F7F2716-6FE0-4534-9249-9C75A47D7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6327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04962D-69F6-43E3-8D74-C9C468A02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3D33B2C-6190-4872-8FA5-863C2C2B6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46E67FF-25DE-4E2E-896C-A205FE093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B8E5DE4-DA5F-4405-853A-D57224FF3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4410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085377F-ADC8-4084-80E4-E1F471D90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9593748-CAFD-4FB3-97AE-CAF8F104C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C6FBAEB-0517-476D-8239-63089AE9C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1441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AECD39-033F-4174-8636-D0FB4C6B2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8906415-B0D5-476C-9D72-6EB242748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D4A5D0C-6194-4BC1-9DC9-9249CEADE0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644B86C-12BA-476D-95FB-50A1B4FCA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84FACD9-64C8-4DA5-8137-34A64C31D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4A4EBEB-2AE9-4CE0-9E72-EC28D0DBA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6869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04E102-E010-44CA-B594-F5058E950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6C27542-3246-41E0-BA41-2F6FD1A62B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F334D2-2317-4FE2-9495-C15FE334DA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7AF0DD6-D9E6-40CC-A942-2223D0279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12C3716-15B7-407D-9A94-81AF42FC4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05B8B15-E26F-4CE5-936E-059D96220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116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A8E192-3BE6-4059-8934-E7B41C179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01DE4DF-6277-4CCD-90E0-C8F154BA7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8FD59D1-4234-4370-A5AA-7E0D06CE3A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02483-9C14-4E02-9F5E-F3B70C0C687E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65CF04C-C544-4AC0-8588-833F59498F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E9A3FDF-18E1-4D58-80A7-ECB09CBEF1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182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983" y="3244"/>
            <a:ext cx="12173957" cy="215805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01742" y="408525"/>
            <a:ext cx="8624170" cy="1262274"/>
          </a:xfrm>
          <a:prstGeom prst="rect">
            <a:avLst/>
          </a:prstGeom>
        </p:spPr>
        <p:txBody>
          <a:bodyPr vert="horz" wrap="square" lIns="0" tIns="30866" rIns="0" bIns="0" rtlCol="0" anchor="ctr">
            <a:spAutoFit/>
          </a:bodyPr>
          <a:lstStyle/>
          <a:p>
            <a:pPr marL="26841" algn="ctr">
              <a:lnSpc>
                <a:spcPct val="100000"/>
              </a:lnSpc>
              <a:spcBef>
                <a:spcPts val="241"/>
              </a:spcBef>
            </a:pPr>
            <a:r>
              <a:rPr lang="ru-RU" sz="80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Химия</a:t>
            </a:r>
            <a:endParaRPr sz="8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55655" y="2441820"/>
            <a:ext cx="10403613" cy="2921132"/>
          </a:xfrm>
          <a:prstGeom prst="rect">
            <a:avLst/>
          </a:prstGeom>
        </p:spPr>
        <p:txBody>
          <a:bodyPr vert="horz" wrap="square" lIns="0" tIns="91261" rIns="0" bIns="0" rtlCol="0">
            <a:spAutoFit/>
          </a:bodyPr>
          <a:lstStyle/>
          <a:p>
            <a:pPr marL="26841" marR="10737">
              <a:spcBef>
                <a:spcPts val="719"/>
              </a:spcBef>
            </a:pPr>
            <a:r>
              <a:rPr lang="ru-RU" sz="6000" b="1" dirty="0">
                <a:solidFill>
                  <a:srgbClr val="0070C0"/>
                </a:solidFill>
                <a:latin typeface="Arial"/>
                <a:cs typeface="Arial"/>
              </a:rPr>
              <a:t>Тема:</a:t>
            </a:r>
          </a:p>
          <a:p>
            <a:pPr marL="26841" marR="10737">
              <a:spcBef>
                <a:spcPts val="719"/>
              </a:spcBef>
            </a:pPr>
            <a:r>
              <a:rPr lang="ru-RU" sz="5900" b="1" dirty="0">
                <a:solidFill>
                  <a:srgbClr val="0070C0"/>
                </a:solidFill>
                <a:latin typeface="Arial"/>
                <a:cs typeface="Arial"/>
              </a:rPr>
              <a:t>Решение задач по пройденным темам</a:t>
            </a:r>
          </a:p>
        </p:txBody>
      </p:sp>
      <p:sp>
        <p:nvSpPr>
          <p:cNvPr id="5" name="object 5"/>
          <p:cNvSpPr/>
          <p:nvPr/>
        </p:nvSpPr>
        <p:spPr>
          <a:xfrm>
            <a:off x="928251" y="2644430"/>
            <a:ext cx="727404" cy="1564859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6" name="object 6"/>
          <p:cNvSpPr/>
          <p:nvPr/>
        </p:nvSpPr>
        <p:spPr>
          <a:xfrm>
            <a:off x="928251" y="4438107"/>
            <a:ext cx="727404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grpSp>
        <p:nvGrpSpPr>
          <p:cNvPr id="8" name="object 8"/>
          <p:cNvGrpSpPr/>
          <p:nvPr/>
        </p:nvGrpSpPr>
        <p:grpSpPr>
          <a:xfrm>
            <a:off x="9908462" y="449896"/>
            <a:ext cx="1340732" cy="1340732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 sz="3804"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3804"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167229" y="482108"/>
            <a:ext cx="816102" cy="765618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4"/>
              </a:spcBef>
            </a:pPr>
            <a:r>
              <a:rPr lang="ru-RU" sz="4755" b="1" dirty="0">
                <a:solidFill>
                  <a:schemeClr val="bg1"/>
                </a:solidFill>
                <a:latin typeface="Arial"/>
                <a:cs typeface="Arial"/>
              </a:rPr>
              <a:t>11</a:t>
            </a:r>
            <a:endParaRPr sz="4755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153127" y="1165508"/>
            <a:ext cx="928715" cy="448621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sz="2748" spc="11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748" spc="-11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2748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5248EA-29B0-423A-961A-33788A530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8144"/>
            <a:ext cx="10515600" cy="844243"/>
          </a:xfrm>
        </p:spPr>
        <p:txBody>
          <a:bodyPr/>
          <a:lstStyle/>
          <a:p>
            <a:pPr algn="ctr"/>
            <a:r>
              <a:rPr lang="ru-RU" dirty="0"/>
              <a:t>Решение задач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D6FD672-B2B4-41F7-86A0-0C4B3CE4124A}"/>
              </a:ext>
            </a:extLst>
          </p:cNvPr>
          <p:cNvSpPr>
            <a:spLocks noGrp="1"/>
          </p:cNvSpPr>
          <p:nvPr>
            <p:ph sz="half" idx="3"/>
          </p:nvPr>
        </p:nvSpPr>
        <p:spPr>
          <a:xfrm>
            <a:off x="511523" y="1359059"/>
            <a:ext cx="11168954" cy="5370701"/>
          </a:xfrm>
        </p:spPr>
        <p:txBody>
          <a:bodyPr/>
          <a:lstStyle/>
          <a:p>
            <a:pPr marL="0" indent="0" algn="just">
              <a:buNone/>
            </a:pP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1. Определить массу гидроксида лития в 400 г 2,5 М раствора </a:t>
            </a:r>
            <a:r>
              <a:rPr 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LiОН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в воде (ρ= 1,3 г/мл).</a:t>
            </a:r>
          </a:p>
          <a:p>
            <a:pPr marL="0" indent="0" algn="just">
              <a:buNone/>
            </a:pP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2. 55 г поваренной соли растворили в 145 г воды. Определить молярную и нормальную концентрации </a:t>
            </a:r>
            <a:r>
              <a:rPr 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NaCl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в полученном растворе, если его плотность составляет 1,23 г/мл. </a:t>
            </a:r>
          </a:p>
          <a:p>
            <a:pPr marL="0" indent="0" algn="just">
              <a:buNone/>
            </a:pP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3. Какая масса азотной кислоты необходима для приготовления 600 мл 4,5 М раствора?  </a:t>
            </a:r>
          </a:p>
          <a:p>
            <a:pPr marL="0" indent="0" algn="just">
              <a:buNone/>
            </a:pP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061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F1BDED-812B-4D79-AC48-9E144F9E0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081" y="133124"/>
            <a:ext cx="10515600" cy="958257"/>
          </a:xfrm>
        </p:spPr>
        <p:txBody>
          <a:bodyPr/>
          <a:lstStyle/>
          <a:p>
            <a:pPr algn="ctr"/>
            <a:r>
              <a:rPr lang="ru-RU" dirty="0"/>
              <a:t>Решение задач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CC83749-1C84-43CA-8E88-389ADC3FA695}"/>
              </a:ext>
            </a:extLst>
          </p:cNvPr>
          <p:cNvSpPr/>
          <p:nvPr/>
        </p:nvSpPr>
        <p:spPr>
          <a:xfrm>
            <a:off x="231058" y="1230923"/>
            <a:ext cx="1174463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4. Определите объём 2,4 Н раствора, содержащего 48 г K</a:t>
            </a:r>
            <a:r>
              <a:rPr lang="ru-RU" sz="36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ru-RU" sz="3600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5. Определите  массовую долю растворенного вещества в  растворе </a:t>
            </a:r>
            <a:r>
              <a:rPr 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NaOH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(ρ=0,74 г/мл) с нормальной концентрацией 5Н.</a:t>
            </a:r>
          </a:p>
          <a:p>
            <a:pPr algn="just"/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7. Определите плотность (г/мл) 400 г 1,5 М раствора HNO</a:t>
            </a:r>
            <a:r>
              <a:rPr lang="ru-RU" sz="3600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, если масса растворенного вещества составляет 12,6 г. </a:t>
            </a:r>
          </a:p>
        </p:txBody>
      </p:sp>
    </p:spTree>
    <p:extLst>
      <p:ext uri="{BB962C8B-B14F-4D97-AF65-F5344CB8AC3E}">
        <p14:creationId xmlns:p14="http://schemas.microsoft.com/office/powerpoint/2010/main" val="4055290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92F0981C-1AE8-406B-9FAB-22AF3727DA1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0164" y="290710"/>
            <a:ext cx="11771671" cy="588669"/>
          </a:xfrm>
          <a:prstGeom prst="rect">
            <a:avLst/>
          </a:prstGeom>
        </p:spPr>
        <p:txBody>
          <a:bodyPr vert="horz" wrap="square" lIns="0" tIns="34336" rIns="0" bIns="0" rtlCol="0" anchor="ctr">
            <a:spAutoFit/>
          </a:bodyPr>
          <a:lstStyle/>
          <a:p>
            <a:pPr marL="26411" algn="ctr">
              <a:spcBef>
                <a:spcPts val="271"/>
              </a:spcBef>
            </a:pPr>
            <a:r>
              <a:rPr lang="ru-RU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самостоятельного решения: </a:t>
            </a:r>
            <a:endParaRPr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6EAF61A-3C93-45E1-A819-0FBB9D777C9F}"/>
              </a:ext>
            </a:extLst>
          </p:cNvPr>
          <p:cNvSpPr/>
          <p:nvPr/>
        </p:nvSpPr>
        <p:spPr>
          <a:xfrm>
            <a:off x="580102" y="1282800"/>
            <a:ext cx="110317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i="1" dirty="0">
                <a:latin typeface="Arial" panose="020B0604020202020204" pitchFamily="34" charset="0"/>
                <a:cs typeface="Arial" panose="020B0604020202020204" pitchFamily="34" charset="0"/>
              </a:rPr>
              <a:t>Решите задачи № 12,13,14 на стр.</a:t>
            </a:r>
            <a:r>
              <a:rPr lang="en-US" sz="4800" i="1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ru-RU" sz="4800" i="1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26D2205-47E0-4DC4-808D-317EC6AB790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37" t="3193" r="36667" b="71723"/>
          <a:stretch/>
        </p:blipFill>
        <p:spPr>
          <a:xfrm>
            <a:off x="4348246" y="3255881"/>
            <a:ext cx="3495507" cy="3098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0419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23813</TotalTime>
  <Words>157</Words>
  <Application>Microsoft Office PowerPoint</Application>
  <PresentationFormat>Широкоэкранный</PresentationFormat>
  <Paragraphs>15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Химия</vt:lpstr>
      <vt:lpstr>Решение задач</vt:lpstr>
      <vt:lpstr>Решение задач</vt:lpstr>
      <vt:lpstr>Задания для самостоятельного решения: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LENOVO</cp:lastModifiedBy>
  <cp:revision>440</cp:revision>
  <dcterms:created xsi:type="dcterms:W3CDTF">2020-08-05T04:05:11Z</dcterms:created>
  <dcterms:modified xsi:type="dcterms:W3CDTF">2021-01-29T12:07:21Z</dcterms:modified>
</cp:coreProperties>
</file>