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1524" r:id="rId3"/>
    <p:sldId id="1526" r:id="rId4"/>
    <p:sldId id="1525" r:id="rId5"/>
    <p:sldId id="150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725DE"/>
    <a:srgbClr val="F2700E"/>
    <a:srgbClr val="BBD6FD"/>
    <a:srgbClr val="B2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9848-1738-4DB2-AE01-A6353D1812B7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BEB61-85A3-49F0-B154-CFEC71B90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037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9428AD-47A1-4FF9-99F1-EDEC8B794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1A14D2-1668-462B-A0DA-89078D5E6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E2ADB5-E4AD-44BA-B3E6-6A0A1357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9CD80F-5304-48CA-B609-84E39667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47C2CE-1B4A-48F6-BC41-D7C33EAF7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94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0B4103-10DE-4FB2-BD89-ABE6025C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E6A85D-E23C-4EE2-BD11-1DC9BE1FA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B98981-6754-4BC7-8861-89AD3BC15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AAA731-098B-4E1F-B65B-F97843DE7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2F9214-6827-4D02-9EC2-1133CF8F8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89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3AE9DB7-77C9-4413-9491-5F9908A1D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C2375C-1FAF-411A-811F-DCDBE8B7B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FEE6E1-9054-4E13-9A24-DD578285D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A0D476-25B7-4A96-A45C-1672523C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C52EDD-B0F2-4DB9-9F25-078ED2F6A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048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362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7574F3-2555-4435-9EDF-5585148A1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11F575-FFFF-4F14-A1BE-F3324AD27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2A0E2A-3687-418A-B4C2-8C02B3CD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EF8467-E49E-4FF8-872A-2AE27CA1E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42CBF2-1509-4AA8-9C2C-DB2E63416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79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8FAF73-DBFF-4C90-BDFA-3674640C6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152A24-E4CC-4760-B711-B0F8134B1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D20620-FF20-495C-85DD-7406CC7D3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2865BA-1342-4CF2-A556-9C36BB4FD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605422-44BC-43AD-897D-AC7CD102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65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F59222-4980-457C-BF2F-EDF8BFD0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EE652D-4BC5-4A36-B551-C07657B02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32553B-9211-40E5-9F63-F09917D87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18B28A-3B96-4DCC-9070-206E3643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DAC19D-7D37-4AB3-9CB5-50659C96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5918E0-EB45-496A-90B3-C3E461C03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29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C89F26-B2C3-40C3-A70E-07CA71B6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871665-4970-42BB-82A4-E24293639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C0C136-B018-40AE-80B1-1C1B250C2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19AB9B-1DE7-427C-91DA-6D6CF087B2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0ADDCC0-F008-414A-B89D-00714A3260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7BF81E6-333E-4672-BE66-26A8522A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D270727-0831-433A-B8C4-74ED7CEA9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F7F2716-6FE0-4534-9249-9C75A47D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32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04962D-69F6-43E3-8D74-C9C468A02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D33B2C-6190-4872-8FA5-863C2C2B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46E67FF-25DE-4E2E-896C-A205FE09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B8E5DE4-DA5F-4405-853A-D57224FF3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41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085377F-ADC8-4084-80E4-E1F471D90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9593748-CAFD-4FB3-97AE-CAF8F104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6FBAEB-0517-476D-8239-63089AE9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44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AECD39-033F-4174-8636-D0FB4C6B2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906415-B0D5-476C-9D72-6EB242748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4A5D0C-6194-4BC1-9DC9-9249CEADE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44B86C-12BA-476D-95FB-50A1B4FCA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4FACD9-64C8-4DA5-8137-34A64C31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A4EBEB-2AE9-4CE0-9E72-EC28D0DBA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86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4E102-E010-44CA-B594-F5058E95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C27542-3246-41E0-BA41-2F6FD1A62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F334D2-2317-4FE2-9495-C15FE334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AF0DD6-D9E6-40CC-A942-2223D0279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2C3716-15B7-407D-9A94-81AF42FC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5B8B15-E26F-4CE5-936E-059D96220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11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8E192-3BE6-4059-8934-E7B41C179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1DE4DF-6277-4CCD-90E0-C8F154BA7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FD59D1-4234-4370-A5AA-7E0D06CE3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5CF04C-C544-4AC0-8588-833F59498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9A3FDF-18E1-4D58-80A7-ECB09CBEF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18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3" y="3244"/>
            <a:ext cx="12173957" cy="21580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1742" y="408525"/>
            <a:ext cx="8624170" cy="1262274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41"/>
              </a:spcBef>
            </a:pPr>
            <a:r>
              <a:rPr lang="ru-RU" sz="8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Химия</a:t>
            </a:r>
            <a:endParaRPr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4555" y="2441820"/>
            <a:ext cx="10274713" cy="2951909"/>
          </a:xfrm>
          <a:prstGeom prst="rect">
            <a:avLst/>
          </a:prstGeom>
        </p:spPr>
        <p:txBody>
          <a:bodyPr vert="horz" wrap="square" lIns="0" tIns="91261" rIns="0" bIns="0" rtlCol="0">
            <a:spAutoFit/>
          </a:bodyPr>
          <a:lstStyle/>
          <a:p>
            <a:pPr marL="26841" marR="10737">
              <a:spcBef>
                <a:spcPts val="719"/>
              </a:spcBef>
            </a:pPr>
            <a:r>
              <a:rPr lang="ru-RU" sz="6000" b="1" dirty="0">
                <a:solidFill>
                  <a:srgbClr val="0070C0"/>
                </a:solidFill>
                <a:latin typeface="Arial"/>
                <a:cs typeface="Arial"/>
              </a:rPr>
              <a:t>Тема:</a:t>
            </a:r>
          </a:p>
          <a:p>
            <a:pPr marL="26841" marR="10737">
              <a:spcBef>
                <a:spcPts val="719"/>
              </a:spcBef>
            </a:pPr>
            <a:r>
              <a:rPr lang="ru-RU" sz="6000" b="1" dirty="0">
                <a:solidFill>
                  <a:srgbClr val="0070C0"/>
                </a:solidFill>
                <a:latin typeface="Arial"/>
                <a:cs typeface="Arial"/>
              </a:rPr>
              <a:t>Взаимосвязь процентной и молярной концентрации</a:t>
            </a:r>
          </a:p>
        </p:txBody>
      </p:sp>
      <p:sp>
        <p:nvSpPr>
          <p:cNvPr id="5" name="object 5"/>
          <p:cNvSpPr/>
          <p:nvPr/>
        </p:nvSpPr>
        <p:spPr>
          <a:xfrm>
            <a:off x="928251" y="2644430"/>
            <a:ext cx="727404" cy="1564859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6" name="object 6"/>
          <p:cNvSpPr/>
          <p:nvPr/>
        </p:nvSpPr>
        <p:spPr>
          <a:xfrm>
            <a:off x="928251" y="4438107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grpSp>
        <p:nvGrpSpPr>
          <p:cNvPr id="8" name="object 8"/>
          <p:cNvGrpSpPr/>
          <p:nvPr/>
        </p:nvGrpSpPr>
        <p:grpSpPr>
          <a:xfrm>
            <a:off x="9908462" y="449896"/>
            <a:ext cx="1340732" cy="1340732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sz="3804"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167229" y="482108"/>
            <a:ext cx="816102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4"/>
              </a:spcBef>
            </a:pPr>
            <a:r>
              <a:rPr lang="ru-RU" sz="4755" b="1" dirty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endParaRPr sz="475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153127" y="1165508"/>
            <a:ext cx="928715" cy="448621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8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748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748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D7EE5FD-57BD-4EB4-939E-FD0ACBA0F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38" y="173038"/>
            <a:ext cx="10515600" cy="889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Взаимосвязь концентраций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1CA351-9F48-47F6-A2B6-B25007319F9F}"/>
                  </a:ext>
                </a:extLst>
              </p:cNvPr>
              <p:cNvSpPr txBox="1"/>
              <p:nvPr/>
            </p:nvSpPr>
            <p:spPr>
              <a:xfrm>
                <a:off x="2953822" y="1347533"/>
                <a:ext cx="6376432" cy="2081467"/>
              </a:xfrm>
              <a:prstGeom prst="rect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7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7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7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ru-RU" sz="7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7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ru-RU" sz="7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</m:t>
                          </m:r>
                        </m:num>
                        <m:den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ru-RU" sz="72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1CA351-9F48-47F6-A2B6-B25007319F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3822" y="1347533"/>
                <a:ext cx="6376432" cy="20814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6A0647F6-CE33-48B2-A5DE-539BF60D95BF}"/>
                  </a:ext>
                </a:extLst>
              </p:cNvPr>
              <p:cNvSpPr/>
              <p:nvPr/>
            </p:nvSpPr>
            <p:spPr>
              <a:xfrm>
                <a:off x="884238" y="3714495"/>
                <a:ext cx="11047207" cy="21710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ru-RU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молярная концентрация, моль/л;</a:t>
                </a:r>
              </a:p>
              <a:p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процентная концентрация, %;</a:t>
                </a:r>
              </a:p>
              <a:p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плотность раствора, г/мл;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молярная масса растворенного вещества, г/моль.</a:t>
                </a:r>
              </a:p>
            </p:txBody>
          </p:sp>
        </mc:Choice>
        <mc:Fallback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6A0647F6-CE33-48B2-A5DE-539BF60D95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238" y="3714495"/>
                <a:ext cx="11047207" cy="2171044"/>
              </a:xfrm>
              <a:prstGeom prst="rect">
                <a:avLst/>
              </a:prstGeom>
              <a:blipFill>
                <a:blip r:embed="rId3"/>
                <a:stretch>
                  <a:fillRect b="-84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059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D7EE5FD-57BD-4EB4-939E-FD0ACBA0F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38" y="173038"/>
            <a:ext cx="10515600" cy="889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Взаимосвязь концентраций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1CA351-9F48-47F6-A2B6-B25007319F9F}"/>
                  </a:ext>
                </a:extLst>
              </p:cNvPr>
              <p:cNvSpPr txBox="1"/>
              <p:nvPr/>
            </p:nvSpPr>
            <p:spPr>
              <a:xfrm>
                <a:off x="2953822" y="1347533"/>
                <a:ext cx="6376432" cy="2081467"/>
              </a:xfrm>
              <a:prstGeom prst="rect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7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7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7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ru-RU" sz="7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7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ru-RU" sz="7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</m:t>
                          </m:r>
                        </m:num>
                        <m:den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ru-RU" sz="72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1CA351-9F48-47F6-A2B6-B25007319F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3822" y="1347533"/>
                <a:ext cx="6376432" cy="20814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80A9B81-2330-4A5C-A493-A489EBACFF8E}"/>
                  </a:ext>
                </a:extLst>
              </p:cNvPr>
              <p:cNvSpPr txBox="1"/>
              <p:nvPr/>
            </p:nvSpPr>
            <p:spPr>
              <a:xfrm>
                <a:off x="309717" y="3977662"/>
                <a:ext cx="4734232" cy="2269083"/>
              </a:xfrm>
              <a:prstGeom prst="rect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7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7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7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72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72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  <m:r>
                            <a:rPr lang="ru-RU" sz="7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7200" i="1">
                              <a:latin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ru-RU" sz="7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ru-RU" sz="7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</m:t>
                          </m:r>
                        </m:den>
                      </m:f>
                    </m:oMath>
                  </m:oMathPara>
                </a14:m>
                <a:endParaRPr lang="ru-RU" sz="72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80A9B81-2330-4A5C-A493-A489EBACF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17" y="3977662"/>
                <a:ext cx="4734232" cy="22690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F319C3F-A464-4E70-9FBB-7A10CED57A84}"/>
                  </a:ext>
                </a:extLst>
              </p:cNvPr>
              <p:cNvSpPr txBox="1"/>
              <p:nvPr/>
            </p:nvSpPr>
            <p:spPr>
              <a:xfrm>
                <a:off x="6848169" y="3977661"/>
                <a:ext cx="4734232" cy="2081532"/>
              </a:xfrm>
              <a:prstGeom prst="rect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7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7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7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72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72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  <m:r>
                            <a:rPr lang="ru-RU" sz="7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7200" i="1">
                              <a:latin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ru-RU" sz="7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ru-RU" sz="7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</m:t>
                          </m:r>
                        </m:den>
                      </m:f>
                    </m:oMath>
                  </m:oMathPara>
                </a14:m>
                <a:endParaRPr lang="ru-RU" sz="72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F319C3F-A464-4E70-9FBB-7A10CED57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8169" y="3977661"/>
                <a:ext cx="4734232" cy="20815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339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248EA-29B0-423A-961A-33788A530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144"/>
            <a:ext cx="10515600" cy="844243"/>
          </a:xfrm>
        </p:spPr>
        <p:txBody>
          <a:bodyPr/>
          <a:lstStyle/>
          <a:p>
            <a:pPr algn="ctr"/>
            <a:r>
              <a:rPr lang="ru-RU" dirty="0"/>
              <a:t>Решение задач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D6FD672-B2B4-41F7-86A0-0C4B3CE4124A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541265" y="1238865"/>
            <a:ext cx="11449173" cy="5498941"/>
          </a:xfrm>
        </p:spPr>
        <p:txBody>
          <a:bodyPr/>
          <a:lstStyle/>
          <a:p>
            <a:pPr marL="742950" indent="-742950" algn="just">
              <a:buAutoNum type="arabicPeriod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Определите молярную концентрацию 40%-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ного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раствора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3600" dirty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=1,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г/мл)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36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>
              <a:buAutoNum type="arabicPeriod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Определите процентную концентрацию 2 М раствора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3600" dirty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=1,25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г/мл)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36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>
              <a:buFont typeface="Arial" panose="020B0604020202020204" pitchFamily="34" charset="0"/>
              <a:buAutoNum type="arabicPeriod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Определите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плотность 17%-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ного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раствора с молярной концентрацией 1,5 М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NaNO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>
              <a:buFont typeface="Arial" panose="020B0604020202020204" pitchFamily="34" charset="0"/>
              <a:buAutoNum type="arabicPeriod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Определите формулу растворенного вещества в его 25%-ном растворе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3600" dirty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0,7844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г/мл) с молярной концентрацией 2М</a:t>
            </a:r>
          </a:p>
          <a:p>
            <a:pPr marL="742950" indent="-742950" algn="just">
              <a:buAutoNum type="arabicPeriod"/>
            </a:pP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061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2F0981C-1AE8-406B-9FAB-22AF3727DA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0164" y="294705"/>
            <a:ext cx="11771671" cy="588669"/>
          </a:xfrm>
          <a:prstGeom prst="rect">
            <a:avLst/>
          </a:prstGeom>
        </p:spPr>
        <p:txBody>
          <a:bodyPr vert="horz" wrap="square" lIns="0" tIns="34336" rIns="0" bIns="0" rtlCol="0" anchor="ctr">
            <a:spAutoFit/>
          </a:bodyPr>
          <a:lstStyle/>
          <a:p>
            <a:pPr marL="26411" algn="ctr">
              <a:spcBef>
                <a:spcPts val="271"/>
              </a:spcBef>
            </a:pP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решения: </a:t>
            </a:r>
            <a:endParaRPr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6EAF61A-3C93-45E1-A819-0FBB9D777C9F}"/>
              </a:ext>
            </a:extLst>
          </p:cNvPr>
          <p:cNvSpPr/>
          <p:nvPr/>
        </p:nvSpPr>
        <p:spPr>
          <a:xfrm>
            <a:off x="471948" y="1489277"/>
            <a:ext cx="110317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i="1" dirty="0">
                <a:latin typeface="Arial" panose="020B0604020202020204" pitchFamily="34" charset="0"/>
                <a:cs typeface="Arial" panose="020B0604020202020204" pitchFamily="34" charset="0"/>
              </a:rPr>
              <a:t>Решите задачи № 1,3,6,8 на стр.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4800" i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pic>
        <p:nvPicPr>
          <p:cNvPr id="6" name="Picture 4" descr="Что такое Концентрированные растворы (концентраты) в аптеке? | Флогия -  Фармацевтический сайт для первостольников, фармацевтов и провизоров">
            <a:extLst>
              <a:ext uri="{FF2B5EF4-FFF2-40B4-BE49-F238E27FC236}">
                <a16:creationId xmlns:a16="http://schemas.microsoft.com/office/drawing/2014/main" id="{C00BE821-A045-48D4-910E-508292B558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90"/>
          <a:stretch/>
        </p:blipFill>
        <p:spPr bwMode="auto">
          <a:xfrm>
            <a:off x="3244645" y="2584322"/>
            <a:ext cx="5275006" cy="36675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0419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20688</TotalTime>
  <Words>95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Тема Office</vt:lpstr>
      <vt:lpstr>Химия</vt:lpstr>
      <vt:lpstr>Взаимосвязь концентраций</vt:lpstr>
      <vt:lpstr>Взаимосвязь концентраций</vt:lpstr>
      <vt:lpstr>Решение задач</vt:lpstr>
      <vt:lpstr>Задания для самостоятельного решения: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LENOVO</cp:lastModifiedBy>
  <cp:revision>430</cp:revision>
  <dcterms:created xsi:type="dcterms:W3CDTF">2020-08-05T04:05:11Z</dcterms:created>
  <dcterms:modified xsi:type="dcterms:W3CDTF">2021-01-13T13:24:42Z</dcterms:modified>
</cp:coreProperties>
</file>