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6" r:id="rId2"/>
    <p:sldId id="1524" r:id="rId3"/>
    <p:sldId id="1525" r:id="rId4"/>
    <p:sldId id="1509" r:id="rId5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ENOVO" initials="L" lastIdx="1" clrIdx="0">
    <p:extLst>
      <p:ext uri="{19B8F6BF-5375-455C-9EA6-DF929625EA0E}">
        <p15:presenceInfo xmlns:p15="http://schemas.microsoft.com/office/powerpoint/2012/main" userId="LENOVO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CC00"/>
    <a:srgbClr val="F725DE"/>
    <a:srgbClr val="F2700E"/>
    <a:srgbClr val="BBD6FD"/>
    <a:srgbClr val="B2D5E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6" d="100"/>
          <a:sy n="106" d="100"/>
        </p:scale>
        <p:origin x="67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commentAuthors" Target="commentAuthor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C119848-1738-4DB2-AE01-A6353D1812B7}" type="datetimeFigureOut">
              <a:rPr lang="ru-RU" smtClean="0"/>
              <a:t>14.01.2021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EABEB61-85A3-49F0-B154-CFEC71B9072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530375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A19428AD-47A1-4FF9-99F1-EDEC8B79400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xmlns="" id="{AF1A14D2-1668-462B-A0DA-89078D5E68D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A1E2ADB5-E4AD-44BA-B3E6-6A0A13571C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302483-9C14-4E02-9F5E-F3B70C0C687E}" type="datetimeFigureOut">
              <a:rPr lang="ru-RU" smtClean="0"/>
              <a:t>14.01.2021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3A9CD80F-5304-48CA-B609-84E3966781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FD47C2CE-1B4A-48F6-BC41-D7C33EAF7C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7F110-1846-4BB0-93D7-6625D208CBB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899419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4C0B4103-10DE-4FB2-BD89-ABE6025C30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xmlns="" id="{C6E6A85D-E23C-4EE2-BD11-1DC9BE1FA31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36B98981-6754-4BC7-8861-89AD3BC159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302483-9C14-4E02-9F5E-F3B70C0C687E}" type="datetimeFigureOut">
              <a:rPr lang="ru-RU" smtClean="0"/>
              <a:t>14.01.2021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0AAAA731-098B-4E1F-B65B-F97843DE73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662F9214-6827-4D02-9EC2-1133CF8F82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7F110-1846-4BB0-93D7-6625D208CBB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528914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xmlns="" id="{F3AE9DB7-77C9-4413-9491-5F9908A1D21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xmlns="" id="{30C2375C-1FAF-411A-811F-DCDBE8B7B8F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33FEE6E1-9054-4E13-9A24-DD578285D6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302483-9C14-4E02-9F5E-F3B70C0C687E}" type="datetimeFigureOut">
              <a:rPr lang="ru-RU" smtClean="0"/>
              <a:t>14.01.2021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A6A0D476-25B7-4A96-A45C-1672523C9F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32C52EDD-B0F2-4DB9-9F25-078ED2F6A7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7F110-1846-4BB0-93D7-6625D208CBB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5904801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>
  <p:cSld name="Two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1337" y="1133192"/>
            <a:ext cx="11948967" cy="5599134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2396"/>
          </a:p>
        </p:txBody>
      </p:sp>
      <p:sp>
        <p:nvSpPr>
          <p:cNvPr id="17" name="bg object 17"/>
          <p:cNvSpPr/>
          <p:nvPr/>
        </p:nvSpPr>
        <p:spPr>
          <a:xfrm>
            <a:off x="141354" y="150395"/>
            <a:ext cx="11948967" cy="907240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396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5601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24641" y="1523335"/>
            <a:ext cx="3857667" cy="40985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959" b="0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1" y="1577339"/>
            <a:ext cx="5303521" cy="3877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1/14/2021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9636242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CB7574F3-2555-4435-9EDF-5585148A1F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A711F575-FFFF-4F14-A1BE-F3324AD27E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4F2A0E2A-3687-418A-B4C2-8C02B3CD3B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302483-9C14-4E02-9F5E-F3B70C0C687E}" type="datetimeFigureOut">
              <a:rPr lang="ru-RU" smtClean="0"/>
              <a:t>14.01.2021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00EF8467-E49E-4FF8-872A-2AE27CA1ED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A142CBF2-1509-4AA8-9C2C-DB2E634163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7F110-1846-4BB0-93D7-6625D208CBB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007914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628FAF73-DBFF-4C90-BDFA-3674640C6F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A7152A24-E4CC-4760-B711-B0F8134B1A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21D20620-FF20-495C-85DD-7406CC7D31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302483-9C14-4E02-9F5E-F3B70C0C687E}" type="datetimeFigureOut">
              <a:rPr lang="ru-RU" smtClean="0"/>
              <a:t>14.01.2021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B22865BA-1342-4CF2-A556-9C36BB4FD9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CF605422-44BC-43AD-897D-AC7CD1023F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7F110-1846-4BB0-93D7-6625D208CBB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176570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3DF59222-4980-457C-BF2F-EDF8BFD075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2CEE652D-4BC5-4A36-B551-C07657B029A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xmlns="" id="{0532553B-9211-40E5-9F63-F09917D8754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DE18B28A-3B96-4DCC-9070-206E364395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302483-9C14-4E02-9F5E-F3B70C0C687E}" type="datetimeFigureOut">
              <a:rPr lang="ru-RU" smtClean="0"/>
              <a:t>14.01.2021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1FDAC19D-7D37-4AB3-9CB5-50659C9648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C75918E0-EB45-496A-90B3-C3E461C03D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7F110-1846-4BB0-93D7-6625D208CBB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882972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E4C89F26-B2C3-40C3-A70E-07CA71B6D1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9D871665-4970-42BB-82A4-E24293639DB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xmlns="" id="{6EC0C136-B018-40AE-80B1-1C1B250C2EB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xmlns="" id="{0C19AB9B-1DE7-427C-91DA-6D6CF087B2C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xmlns="" id="{70ADDCC0-F008-414A-B89D-00714A3260C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xmlns="" id="{07BF81E6-333E-4672-BE66-26A8522A38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302483-9C14-4E02-9F5E-F3B70C0C687E}" type="datetimeFigureOut">
              <a:rPr lang="ru-RU" smtClean="0"/>
              <a:t>14.01.2021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xmlns="" id="{3D270727-0831-433A-B8C4-74ED7CEA91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xmlns="" id="{0F7F2716-6FE0-4534-9249-9C75A47D72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7F110-1846-4BB0-93D7-6625D208CBB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063272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A104962D-69F6-43E3-8D74-C9C468A022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xmlns="" id="{53D33B2C-6190-4872-8FA5-863C2C2B6A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302483-9C14-4E02-9F5E-F3B70C0C687E}" type="datetimeFigureOut">
              <a:rPr lang="ru-RU" smtClean="0"/>
              <a:t>14.01.2021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xmlns="" id="{246E67FF-25DE-4E2E-896C-A205FE0938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xmlns="" id="{1B8E5DE4-DA5F-4405-853A-D57224FF32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7F110-1846-4BB0-93D7-6625D208CBB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144100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xmlns="" id="{6085377F-ADC8-4084-80E4-E1F471D90D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302483-9C14-4E02-9F5E-F3B70C0C687E}" type="datetimeFigureOut">
              <a:rPr lang="ru-RU" smtClean="0"/>
              <a:t>14.01.2021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xmlns="" id="{99593748-CAFD-4FB3-97AE-CAF8F104C0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xmlns="" id="{4C6FBAEB-0517-476D-8239-63089AE9C4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7F110-1846-4BB0-93D7-6625D208CBB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214416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E6AECD39-033F-4174-8636-D0FB4C6B25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78906415-B0D5-476C-9D72-6EB2427483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xmlns="" id="{CD4A5D0C-6194-4BC1-9DC9-9249CEADE01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0644B86C-12BA-476D-95FB-50A1B4FCA6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302483-9C14-4E02-9F5E-F3B70C0C687E}" type="datetimeFigureOut">
              <a:rPr lang="ru-RU" smtClean="0"/>
              <a:t>14.01.2021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684FACD9-64C8-4DA5-8137-34A64C31D2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A4A4EBEB-2AE9-4CE0-9E72-EC28D0DBA3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7F110-1846-4BB0-93D7-6625D208CBB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568693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1F04E102-E010-44CA-B594-F5058E950F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xmlns="" id="{56C27542-3246-41E0-BA41-2F6FD1A62B3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xmlns="" id="{4CF334D2-2317-4FE2-9495-C15FE334DA3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D7AF0DD6-D9E6-40CC-A942-2223D02794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302483-9C14-4E02-9F5E-F3B70C0C687E}" type="datetimeFigureOut">
              <a:rPr lang="ru-RU" smtClean="0"/>
              <a:t>14.01.2021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512C3716-15B7-407D-9A94-81AF42FC4E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605B8B15-E26F-4CE5-936E-059D96220A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7F110-1846-4BB0-93D7-6625D208CBB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38116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29A8E192-3BE6-4059-8934-E7B41C1790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F01DE4DF-6277-4CCD-90E0-C8F154BA7B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F8FD59D1-4234-4370-A5AA-7E0D06CE3A8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302483-9C14-4E02-9F5E-F3B70C0C687E}" type="datetimeFigureOut">
              <a:rPr lang="ru-RU" smtClean="0"/>
              <a:t>14.01.2021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865CF04C-C544-4AC0-8588-833F59498F5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2E9A3FDF-18E1-4D58-80A7-ECB09CBEF1F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27F110-1846-4BB0-93D7-6625D208CBB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591824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1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8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2983" y="3244"/>
            <a:ext cx="12173957" cy="2158056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2"/>
                </a:lnTo>
                <a:lnTo>
                  <a:pt x="5759640" y="1020952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3804"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701742" y="408525"/>
            <a:ext cx="8624170" cy="1262274"/>
          </a:xfrm>
          <a:prstGeom prst="rect">
            <a:avLst/>
          </a:prstGeom>
        </p:spPr>
        <p:txBody>
          <a:bodyPr vert="horz" wrap="square" lIns="0" tIns="30866" rIns="0" bIns="0" rtlCol="0" anchor="ctr">
            <a:spAutoFit/>
          </a:bodyPr>
          <a:lstStyle/>
          <a:p>
            <a:pPr marL="26841" algn="ctr">
              <a:lnSpc>
                <a:spcPct val="100000"/>
              </a:lnSpc>
              <a:spcBef>
                <a:spcPts val="241"/>
              </a:spcBef>
            </a:pPr>
            <a:r>
              <a:rPr lang="ru-RU" sz="8000" b="1" spc="-1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Химия</a:t>
            </a:r>
            <a:endParaRPr sz="8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784555" y="2441820"/>
            <a:ext cx="10274713" cy="3041678"/>
          </a:xfrm>
          <a:prstGeom prst="rect">
            <a:avLst/>
          </a:prstGeom>
        </p:spPr>
        <p:txBody>
          <a:bodyPr vert="horz" wrap="square" lIns="0" tIns="91261" rIns="0" bIns="0" rtlCol="0">
            <a:spAutoFit/>
          </a:bodyPr>
          <a:lstStyle/>
          <a:p>
            <a:pPr marL="26841" marR="10737">
              <a:spcBef>
                <a:spcPts val="719"/>
              </a:spcBef>
            </a:pPr>
            <a:r>
              <a:rPr lang="ru-RU" sz="6000" b="1" dirty="0">
                <a:solidFill>
                  <a:srgbClr val="0070C0"/>
                </a:solidFill>
                <a:latin typeface="Arial"/>
                <a:cs typeface="Arial"/>
              </a:rPr>
              <a:t>Тема:</a:t>
            </a:r>
          </a:p>
          <a:p>
            <a:pPr marL="26841" marR="10737">
              <a:spcBef>
                <a:spcPts val="719"/>
              </a:spcBef>
            </a:pPr>
            <a:r>
              <a:rPr lang="ru-RU" sz="6000" b="1" dirty="0">
                <a:solidFill>
                  <a:srgbClr val="0070C0"/>
                </a:solidFill>
                <a:latin typeface="Arial"/>
                <a:cs typeface="Arial"/>
              </a:rPr>
              <a:t>Решение </a:t>
            </a:r>
          </a:p>
          <a:p>
            <a:pPr marL="26841" marR="10737">
              <a:spcBef>
                <a:spcPts val="719"/>
              </a:spcBef>
            </a:pPr>
            <a:r>
              <a:rPr lang="ru-RU" sz="6000" b="1" dirty="0">
                <a:solidFill>
                  <a:srgbClr val="0070C0"/>
                </a:solidFill>
                <a:latin typeface="Arial"/>
                <a:cs typeface="Arial"/>
              </a:rPr>
              <a:t>задач</a:t>
            </a:r>
          </a:p>
        </p:txBody>
      </p:sp>
      <p:sp>
        <p:nvSpPr>
          <p:cNvPr id="5" name="object 5"/>
          <p:cNvSpPr/>
          <p:nvPr/>
        </p:nvSpPr>
        <p:spPr>
          <a:xfrm>
            <a:off x="928251" y="2644430"/>
            <a:ext cx="727404" cy="1564859"/>
          </a:xfrm>
          <a:custGeom>
            <a:avLst/>
            <a:gdLst/>
            <a:ahLst/>
            <a:cxnLst/>
            <a:rect l="l" t="t" r="r" b="b"/>
            <a:pathLst>
              <a:path w="344170" h="740410">
                <a:moveTo>
                  <a:pt x="343828" y="0"/>
                </a:moveTo>
                <a:lnTo>
                  <a:pt x="0" y="0"/>
                </a:lnTo>
                <a:lnTo>
                  <a:pt x="0" y="740144"/>
                </a:lnTo>
                <a:lnTo>
                  <a:pt x="343828" y="740144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3804"/>
          </a:p>
        </p:txBody>
      </p:sp>
      <p:sp>
        <p:nvSpPr>
          <p:cNvPr id="6" name="object 6"/>
          <p:cNvSpPr/>
          <p:nvPr/>
        </p:nvSpPr>
        <p:spPr>
          <a:xfrm>
            <a:off x="928251" y="4438107"/>
            <a:ext cx="727404" cy="1438704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 sz="3804"/>
          </a:p>
        </p:txBody>
      </p:sp>
      <p:grpSp>
        <p:nvGrpSpPr>
          <p:cNvPr id="8" name="object 8"/>
          <p:cNvGrpSpPr/>
          <p:nvPr/>
        </p:nvGrpSpPr>
        <p:grpSpPr>
          <a:xfrm>
            <a:off x="9908462" y="449896"/>
            <a:ext cx="1340732" cy="1340732"/>
            <a:chOff x="4686759" y="212867"/>
            <a:chExt cx="634365" cy="634365"/>
          </a:xfrm>
        </p:grpSpPr>
        <p:sp>
          <p:nvSpPr>
            <p:cNvPr id="9" name="object 9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603608" y="0"/>
                  </a:moveTo>
                  <a:lnTo>
                    <a:pt x="0" y="0"/>
                  </a:lnTo>
                  <a:lnTo>
                    <a:pt x="0" y="603609"/>
                  </a:lnTo>
                  <a:lnTo>
                    <a:pt x="603608" y="603609"/>
                  </a:lnTo>
                  <a:lnTo>
                    <a:pt x="603608" y="0"/>
                  </a:lnTo>
                  <a:close/>
                </a:path>
              </a:pathLst>
            </a:custGeom>
            <a:solidFill>
              <a:srgbClr val="00A650"/>
            </a:solidFill>
          </p:spPr>
          <p:txBody>
            <a:bodyPr wrap="square" lIns="0" tIns="0" rIns="0" bIns="0" rtlCol="0"/>
            <a:lstStyle/>
            <a:p>
              <a:endParaRPr sz="3804" dirty="0"/>
            </a:p>
          </p:txBody>
        </p:sp>
        <p:sp>
          <p:nvSpPr>
            <p:cNvPr id="10" name="object 10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8" y="0"/>
                  </a:lnTo>
                  <a:lnTo>
                    <a:pt x="603608" y="603609"/>
                  </a:lnTo>
                  <a:lnTo>
                    <a:pt x="0" y="603609"/>
                  </a:lnTo>
                  <a:lnTo>
                    <a:pt x="0" y="0"/>
                  </a:lnTo>
                  <a:close/>
                </a:path>
              </a:pathLst>
            </a:custGeom>
            <a:ln w="30481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 sz="3804"/>
            </a:p>
          </p:txBody>
        </p:sp>
      </p:grpSp>
      <p:sp>
        <p:nvSpPr>
          <p:cNvPr id="11" name="object 11"/>
          <p:cNvSpPr txBox="1"/>
          <p:nvPr/>
        </p:nvSpPr>
        <p:spPr>
          <a:xfrm>
            <a:off x="10167229" y="482108"/>
            <a:ext cx="816102" cy="765618"/>
          </a:xfrm>
          <a:prstGeom prst="rect">
            <a:avLst/>
          </a:prstGeom>
        </p:spPr>
        <p:txBody>
          <a:bodyPr vert="horz" wrap="square" lIns="0" tIns="33552" rIns="0" bIns="0" rtlCol="0">
            <a:spAutoFit/>
          </a:bodyPr>
          <a:lstStyle/>
          <a:p>
            <a:pPr algn="ctr">
              <a:spcBef>
                <a:spcPts val="264"/>
              </a:spcBef>
            </a:pPr>
            <a:r>
              <a:rPr lang="ru-RU" sz="4755" b="1" dirty="0">
                <a:solidFill>
                  <a:schemeClr val="bg1"/>
                </a:solidFill>
                <a:latin typeface="Arial"/>
                <a:cs typeface="Arial"/>
              </a:rPr>
              <a:t>11</a:t>
            </a:r>
            <a:endParaRPr sz="4755" b="1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0153127" y="1165508"/>
            <a:ext cx="928715" cy="448621"/>
          </a:xfrm>
          <a:prstGeom prst="rect">
            <a:avLst/>
          </a:prstGeom>
        </p:spPr>
        <p:txBody>
          <a:bodyPr vert="horz" wrap="square" lIns="0" tIns="25499" rIns="0" bIns="0" rtlCol="0">
            <a:spAutoFit/>
          </a:bodyPr>
          <a:lstStyle/>
          <a:p>
            <a:pPr>
              <a:spcBef>
                <a:spcPts val="201"/>
              </a:spcBef>
            </a:pPr>
            <a:r>
              <a:rPr sz="2748" spc="11" dirty="0">
                <a:solidFill>
                  <a:srgbClr val="FFFFFF"/>
                </a:solidFill>
                <a:latin typeface="Arial"/>
                <a:cs typeface="Arial"/>
              </a:rPr>
              <a:t>к</a:t>
            </a:r>
            <a:r>
              <a:rPr sz="2748" spc="-11" dirty="0">
                <a:solidFill>
                  <a:srgbClr val="FFFFFF"/>
                </a:solidFill>
                <a:latin typeface="Arial"/>
                <a:cs typeface="Arial"/>
              </a:rPr>
              <a:t>ласс</a:t>
            </a:r>
            <a:endParaRPr sz="2748" dirty="0">
              <a:latin typeface="Arial"/>
              <a:cs typeface="Arial"/>
            </a:endParaRPr>
          </a:p>
        </p:txBody>
      </p:sp>
      <p:pic>
        <p:nvPicPr>
          <p:cNvPr id="1028" name="Picture 4" descr="Что такое Концентрированные растворы (концентраты) в аптеке? | Флогия -  Фармацевтический сайт для первостольников, фармацевтов и провизоров">
            <a:extLst>
              <a:ext uri="{FF2B5EF4-FFF2-40B4-BE49-F238E27FC236}">
                <a16:creationId xmlns:a16="http://schemas.microsoft.com/office/drawing/2014/main" xmlns="" id="{BAE63E5C-22EA-4E4A-BAC6-4CD614F5BEF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82468" y="2237284"/>
            <a:ext cx="4876800" cy="4324350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1">
            <a:extLst>
              <a:ext uri="{FF2B5EF4-FFF2-40B4-BE49-F238E27FC236}">
                <a16:creationId xmlns:a16="http://schemas.microsoft.com/office/drawing/2014/main" xmlns="" id="{1D7EE5FD-57BD-4EB4-939E-FD0ACBA0F3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4238" y="173038"/>
            <a:ext cx="10515600" cy="889000"/>
          </a:xfrm>
        </p:spPr>
        <p:txBody>
          <a:bodyPr>
            <a:normAutofit/>
          </a:bodyPr>
          <a:lstStyle/>
          <a:p>
            <a:pPr algn="ctr"/>
            <a:r>
              <a:rPr lang="ru-RU" dirty="0" smtClean="0"/>
              <a:t>Нормаль</a:t>
            </a:r>
            <a:r>
              <a:rPr lang="ru-RU" dirty="0" smtClean="0"/>
              <a:t>ная </a:t>
            </a:r>
            <a:r>
              <a:rPr lang="ru-RU" dirty="0"/>
              <a:t>концентрация</a:t>
            </a:r>
          </a:p>
        </p:txBody>
      </p:sp>
      <p:sp>
        <p:nvSpPr>
          <p:cNvPr id="2" name="Стрелка: вправо 1">
            <a:extLst>
              <a:ext uri="{FF2B5EF4-FFF2-40B4-BE49-F238E27FC236}">
                <a16:creationId xmlns:a16="http://schemas.microsoft.com/office/drawing/2014/main" xmlns="" id="{065D640A-A42B-4D05-9898-8EF07D4343D5}"/>
              </a:ext>
            </a:extLst>
          </p:cNvPr>
          <p:cNvSpPr/>
          <p:nvPr/>
        </p:nvSpPr>
        <p:spPr>
          <a:xfrm rot="20272788">
            <a:off x="4322928" y="2450824"/>
            <a:ext cx="1879312" cy="70792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xmlns="" id="{866A0DDB-A423-4453-8AF5-02C33C7BFE64}"/>
                  </a:ext>
                </a:extLst>
              </p:cNvPr>
              <p:cNvSpPr txBox="1"/>
              <p:nvPr/>
            </p:nvSpPr>
            <p:spPr>
              <a:xfrm>
                <a:off x="6358423" y="1725115"/>
                <a:ext cx="5350246" cy="1107996"/>
              </a:xfrm>
              <a:prstGeom prst="rect">
                <a:avLst/>
              </a:prstGeom>
              <a:ln w="28575"/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sz="72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sSub>
                            <m:sSubPr>
                              <m:ctrlPr>
                                <a:rPr lang="ru-RU" sz="72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7200" i="1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e>
                            <m:sub>
                              <m:r>
                                <a:rPr lang="ru-RU" sz="7200" i="1">
                                  <a:latin typeface="Cambria Math" panose="02040503050406030204" pitchFamily="18" charset="0"/>
                                </a:rPr>
                                <m:t>экв</m:t>
                              </m:r>
                            </m:sub>
                          </m:sSub>
                          <m:r>
                            <a:rPr lang="ru-RU" sz="7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=</m:t>
                          </m:r>
                          <m:r>
                            <a:rPr lang="en-US" sz="7200" b="0" i="1" smtClean="0">
                              <a:latin typeface="Cambria Math" panose="02040503050406030204" pitchFamily="18" charset="0"/>
                            </a:rPr>
                            <m:t>𝐶</m:t>
                          </m:r>
                        </m:e>
                        <m:sub>
                          <m:r>
                            <a:rPr lang="en-US" sz="7200" b="0" i="1" smtClean="0">
                              <a:latin typeface="Cambria Math" panose="02040503050406030204" pitchFamily="18" charset="0"/>
                            </a:rPr>
                            <m:t>𝐻</m:t>
                          </m:r>
                        </m:sub>
                      </m:sSub>
                      <m:r>
                        <a:rPr lang="ru-RU" sz="72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en-US" sz="7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𝑉</m:t>
                      </m:r>
                    </m:oMath>
                  </m:oMathPara>
                </a14:m>
                <a:endParaRPr lang="ru-RU" sz="7200" dirty="0"/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866A0DDB-A423-4453-8AF5-02C33C7BFE6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58423" y="1725115"/>
                <a:ext cx="5350246" cy="1107996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  <a:ln w="28575"/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Стрелка: вправо 7">
            <a:extLst>
              <a:ext uri="{FF2B5EF4-FFF2-40B4-BE49-F238E27FC236}">
                <a16:creationId xmlns:a16="http://schemas.microsoft.com/office/drawing/2014/main" xmlns="" id="{122BFA9D-2780-4DB2-8214-3941802C37EC}"/>
              </a:ext>
            </a:extLst>
          </p:cNvPr>
          <p:cNvSpPr/>
          <p:nvPr/>
        </p:nvSpPr>
        <p:spPr>
          <a:xfrm rot="829773">
            <a:off x="4349911" y="4523948"/>
            <a:ext cx="1825346" cy="70792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xmlns="" id="{D2B369DD-F9A6-41D6-AC17-18B3914062FB}"/>
                  </a:ext>
                </a:extLst>
              </p:cNvPr>
              <p:cNvSpPr txBox="1"/>
              <p:nvPr/>
            </p:nvSpPr>
            <p:spPr>
              <a:xfrm>
                <a:off x="7318879" y="4330797"/>
                <a:ext cx="3618298" cy="2078774"/>
              </a:xfrm>
              <a:prstGeom prst="rect">
                <a:avLst/>
              </a:prstGeom>
              <a:ln w="28575"/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7200" b="0" i="1" smtClean="0">
                          <a:latin typeface="Cambria Math" panose="02040503050406030204" pitchFamily="18" charset="0"/>
                        </a:rPr>
                        <m:t>𝑉</m:t>
                      </m:r>
                      <m:r>
                        <a:rPr lang="en-US" sz="72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72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ru-RU" sz="72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7200" i="1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e>
                            <m:sub>
                              <m:r>
                                <a:rPr lang="ru-RU" sz="7200" i="1">
                                  <a:latin typeface="Cambria Math" panose="02040503050406030204" pitchFamily="18" charset="0"/>
                                </a:rPr>
                                <m:t>экв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ru-RU" sz="72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7200" i="1">
                                  <a:latin typeface="Cambria Math" panose="02040503050406030204" pitchFamily="18" charset="0"/>
                                </a:rPr>
                                <m:t>𝐶</m:t>
                              </m:r>
                            </m:e>
                            <m:sub>
                              <m:r>
                                <a:rPr lang="en-US" sz="7200" b="0" i="1" smtClean="0">
                                  <a:latin typeface="Cambria Math" panose="02040503050406030204" pitchFamily="18" charset="0"/>
                                </a:rPr>
                                <m:t>𝐻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ru-RU" sz="7200" dirty="0"/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D2B369DD-F9A6-41D6-AC17-18B3914062F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18879" y="4330797"/>
                <a:ext cx="3618298" cy="2078774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  <a:ln w="28575"/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xmlns="" id="{A283E1BD-C510-4645-AFE2-24273B4E6188}"/>
              </a:ext>
            </a:extLst>
          </p:cNvPr>
          <p:cNvSpPr/>
          <p:nvPr/>
        </p:nvSpPr>
        <p:spPr>
          <a:xfrm>
            <a:off x="3705045" y="1160883"/>
            <a:ext cx="835869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b="1" i="1" dirty="0">
                <a:latin typeface="Arial" panose="020B0604020202020204" pitchFamily="34" charset="0"/>
                <a:cs typeface="Arial" panose="020B0604020202020204" pitchFamily="34" charset="0"/>
              </a:rPr>
              <a:t>Эквивалентное количество вещества</a:t>
            </a:r>
            <a:endParaRPr lang="ru-RU" sz="3200" b="1" i="1" dirty="0"/>
          </a:p>
        </p:txBody>
      </p:sp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xmlns="" id="{28E6FB7B-7778-4019-924C-D3837190174C}"/>
              </a:ext>
            </a:extLst>
          </p:cNvPr>
          <p:cNvSpPr/>
          <p:nvPr/>
        </p:nvSpPr>
        <p:spPr>
          <a:xfrm>
            <a:off x="7457449" y="3731274"/>
            <a:ext cx="370909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b="1" i="1" dirty="0">
                <a:latin typeface="Arial" panose="020B0604020202020204" pitchFamily="34" charset="0"/>
                <a:cs typeface="Arial" panose="020B0604020202020204" pitchFamily="34" charset="0"/>
              </a:rPr>
              <a:t>Объём раствора</a:t>
            </a:r>
            <a:endParaRPr lang="ru-RU" sz="3200" b="1" i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xmlns="" id="{EF1CA351-9F48-47F6-A2B6-B25007319F9F}"/>
                  </a:ext>
                </a:extLst>
              </p:cNvPr>
              <p:cNvSpPr txBox="1"/>
              <p:nvPr/>
            </p:nvSpPr>
            <p:spPr>
              <a:xfrm>
                <a:off x="186600" y="2928939"/>
                <a:ext cx="4072204" cy="1897507"/>
              </a:xfrm>
              <a:prstGeom prst="rect">
                <a:avLst/>
              </a:prstGeom>
              <a:ln w="28575"/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sz="72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7200" b="0" i="1" smtClean="0">
                              <a:latin typeface="Cambria Math" panose="02040503050406030204" pitchFamily="18" charset="0"/>
                            </a:rPr>
                            <m:t>𝐶</m:t>
                          </m:r>
                        </m:e>
                        <m:sub>
                          <m:r>
                            <a:rPr lang="en-US" sz="7200" b="0" i="1" smtClean="0">
                              <a:latin typeface="Cambria Math" panose="02040503050406030204" pitchFamily="18" charset="0"/>
                            </a:rPr>
                            <m:t>𝐻</m:t>
                          </m:r>
                        </m:sub>
                      </m:sSub>
                      <m:r>
                        <a:rPr lang="en-US" sz="72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72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ru-RU" sz="72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7200" i="1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e>
                            <m:sub>
                              <m:r>
                                <a:rPr lang="ru-RU" sz="7200" i="1">
                                  <a:latin typeface="Cambria Math" panose="02040503050406030204" pitchFamily="18" charset="0"/>
                                </a:rPr>
                                <m:t>экв</m:t>
                              </m:r>
                            </m:sub>
                          </m:sSub>
                        </m:num>
                        <m:den>
                          <m:r>
                            <a:rPr lang="en-US" sz="7200" b="0" i="1" smtClean="0">
                              <a:latin typeface="Cambria Math" panose="02040503050406030204" pitchFamily="18" charset="0"/>
                            </a:rPr>
                            <m:t>𝑉</m:t>
                          </m:r>
                        </m:den>
                      </m:f>
                    </m:oMath>
                  </m:oMathPara>
                </a14:m>
                <a:endParaRPr lang="ru-RU" sz="7200" dirty="0"/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EF1CA351-9F48-47F6-A2B6-B25007319F9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6600" y="2928939"/>
                <a:ext cx="4072204" cy="1897507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  <a:ln w="28575"/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7305961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7" grpId="0" animBg="1"/>
      <p:bldP spid="8" grpId="0" animBg="1"/>
      <p:bldP spid="9" grpId="0" animBg="1"/>
      <p:bldP spid="3" grpId="0"/>
      <p:bldP spid="10" grpId="0"/>
      <p:bldP spid="11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3A5248EA-29B0-423A-961A-33788A530F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88144"/>
            <a:ext cx="10515600" cy="844243"/>
          </a:xfrm>
        </p:spPr>
        <p:txBody>
          <a:bodyPr/>
          <a:lstStyle/>
          <a:p>
            <a:pPr algn="ctr"/>
            <a:r>
              <a:rPr lang="ru-RU" dirty="0"/>
              <a:t>Решение задач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xmlns="" id="{AD6FD672-B2B4-41F7-86A0-0C4B3CE4124A}"/>
              </a:ext>
            </a:extLst>
          </p:cNvPr>
          <p:cNvSpPr>
            <a:spLocks noGrp="1"/>
          </p:cNvSpPr>
          <p:nvPr>
            <p:ph sz="half" idx="3"/>
          </p:nvPr>
        </p:nvSpPr>
        <p:spPr>
          <a:xfrm>
            <a:off x="541265" y="1238865"/>
            <a:ext cx="11449173" cy="5997539"/>
          </a:xfrm>
        </p:spPr>
        <p:txBody>
          <a:bodyPr/>
          <a:lstStyle/>
          <a:p>
            <a:pPr marL="742950" indent="-742950" algn="just">
              <a:buAutoNum type="arabicPeriod"/>
            </a:pPr>
            <a:r>
              <a:rPr lang="ru-RU" sz="3600" dirty="0">
                <a:latin typeface="Arial" panose="020B0604020202020204" pitchFamily="34" charset="0"/>
                <a:cs typeface="Arial" panose="020B0604020202020204" pitchFamily="34" charset="0"/>
              </a:rPr>
              <a:t>Определите нормальную концентрацию раствора (Н)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l-GR" sz="3600" dirty="0">
                <a:latin typeface="Arial" panose="020B0604020202020204" pitchFamily="34" charset="0"/>
                <a:cs typeface="Arial" panose="020B0604020202020204" pitchFamily="34" charset="0"/>
              </a:rPr>
              <a:t>ρ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=1,</a:t>
            </a:r>
            <a:r>
              <a:rPr lang="ru-RU" sz="3600" dirty="0">
                <a:latin typeface="Arial" panose="020B0604020202020204" pitchFamily="34" charset="0"/>
                <a:cs typeface="Arial" panose="020B0604020202020204" pitchFamily="34" charset="0"/>
              </a:rPr>
              <a:t>131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600" dirty="0">
                <a:latin typeface="Arial" panose="020B0604020202020204" pitchFamily="34" charset="0"/>
                <a:cs typeface="Arial" panose="020B0604020202020204" pitchFamily="34" charset="0"/>
              </a:rPr>
              <a:t>г/мл), полученного при добавлении  в 200 г воды 8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0 </a:t>
            </a:r>
            <a:r>
              <a:rPr lang="ru-RU" sz="3600">
                <a:latin typeface="Arial" panose="020B0604020202020204" pitchFamily="34" charset="0"/>
                <a:cs typeface="Arial" panose="020B0604020202020204" pitchFamily="34" charset="0"/>
              </a:rPr>
              <a:t>г 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NaOH	</a:t>
            </a:r>
            <a:r>
              <a:rPr lang="ru-RU" sz="3600" baseline="-250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742950" indent="-742950" algn="just">
              <a:buAutoNum type="arabicPeriod"/>
            </a:pPr>
            <a:r>
              <a:rPr lang="ru-RU" sz="3600" dirty="0">
                <a:latin typeface="Arial" panose="020B0604020202020204" pitchFamily="34" charset="0"/>
                <a:cs typeface="Arial" panose="020B0604020202020204" pitchFamily="34" charset="0"/>
              </a:rPr>
              <a:t>Определите объём 0,4 Н раствора, содержащего 16 г Н</a:t>
            </a:r>
            <a:r>
              <a:rPr lang="ru-RU" sz="3600" baseline="-25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SO</a:t>
            </a:r>
            <a:r>
              <a:rPr lang="en-US" sz="3600" baseline="-25000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ru-RU" sz="36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742950" indent="-742950" algn="just">
              <a:buFont typeface="Arial" panose="020B0604020202020204" pitchFamily="34" charset="0"/>
              <a:buAutoNum type="arabicPeriod"/>
            </a:pPr>
            <a:r>
              <a:rPr lang="ru-RU" sz="3600" dirty="0">
                <a:latin typeface="Arial" panose="020B0604020202020204" pitchFamily="34" charset="0"/>
                <a:cs typeface="Arial" panose="020B0604020202020204" pitchFamily="34" charset="0"/>
              </a:rPr>
              <a:t>Определите массу карбоната натрия, содержащуюся в 250 мл 0,2 н раствора.  </a:t>
            </a:r>
          </a:p>
          <a:p>
            <a:pPr marL="742950" indent="-742950" algn="just">
              <a:buFont typeface="Arial" panose="020B0604020202020204" pitchFamily="34" charset="0"/>
              <a:buAutoNum type="arabicPeriod"/>
            </a:pPr>
            <a:r>
              <a:rPr lang="ru-RU" sz="3600" dirty="0">
                <a:latin typeface="Arial" panose="020B0604020202020204" pitchFamily="34" charset="0"/>
                <a:cs typeface="Arial" panose="020B0604020202020204" pitchFamily="34" charset="0"/>
              </a:rPr>
              <a:t>Какой объём (л) 1Н раствора азотной кислоты можно приготовить из 0,7 л её 30%-</a:t>
            </a:r>
            <a:r>
              <a:rPr lang="ru-RU" sz="3600" dirty="0" err="1">
                <a:latin typeface="Arial" panose="020B0604020202020204" pitchFamily="34" charset="0"/>
                <a:cs typeface="Arial" panose="020B0604020202020204" pitchFamily="34" charset="0"/>
              </a:rPr>
              <a:t>ного</a:t>
            </a:r>
            <a:r>
              <a:rPr lang="ru-RU" sz="3600" dirty="0">
                <a:latin typeface="Arial" panose="020B0604020202020204" pitchFamily="34" charset="0"/>
                <a:cs typeface="Arial" panose="020B0604020202020204" pitchFamily="34" charset="0"/>
              </a:rPr>
              <a:t> раствора 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l-GR" sz="3600" dirty="0">
                <a:latin typeface="Arial" panose="020B0604020202020204" pitchFamily="34" charset="0"/>
                <a:cs typeface="Arial" panose="020B0604020202020204" pitchFamily="34" charset="0"/>
              </a:rPr>
              <a:t>ρ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=1,</a:t>
            </a:r>
            <a:r>
              <a:rPr lang="ru-RU" sz="3600" dirty="0">
                <a:latin typeface="Arial" panose="020B0604020202020204" pitchFamily="34" charset="0"/>
                <a:cs typeface="Arial" panose="020B0604020202020204" pitchFamily="34" charset="0"/>
              </a:rPr>
              <a:t>18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600" dirty="0">
                <a:latin typeface="Arial" panose="020B0604020202020204" pitchFamily="34" charset="0"/>
                <a:cs typeface="Arial" panose="020B0604020202020204" pitchFamily="34" charset="0"/>
              </a:rPr>
              <a:t>г/мл)?</a:t>
            </a:r>
          </a:p>
          <a:p>
            <a:pPr marL="742950" indent="-742950" algn="just">
              <a:buAutoNum type="arabicPeriod"/>
            </a:pP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590618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2">
            <a:extLst>
              <a:ext uri="{FF2B5EF4-FFF2-40B4-BE49-F238E27FC236}">
                <a16:creationId xmlns:a16="http://schemas.microsoft.com/office/drawing/2014/main" xmlns="" id="{92F0981C-1AE8-406B-9FAB-22AF3727DA1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210164" y="294705"/>
            <a:ext cx="11771671" cy="588669"/>
          </a:xfrm>
          <a:prstGeom prst="rect">
            <a:avLst/>
          </a:prstGeom>
        </p:spPr>
        <p:txBody>
          <a:bodyPr vert="horz" wrap="square" lIns="0" tIns="34336" rIns="0" bIns="0" rtlCol="0" anchor="ctr">
            <a:spAutoFit/>
          </a:bodyPr>
          <a:lstStyle/>
          <a:p>
            <a:pPr marL="26411" algn="ctr">
              <a:spcBef>
                <a:spcPts val="271"/>
              </a:spcBef>
            </a:pPr>
            <a:r>
              <a:rPr lang="ru-RU" sz="4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Задания для самостоятельного решения: </a:t>
            </a:r>
            <a:endParaRPr sz="4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xmlns="" id="{E6EAF61A-3C93-45E1-A819-0FBB9D777C9F}"/>
              </a:ext>
            </a:extLst>
          </p:cNvPr>
          <p:cNvSpPr/>
          <p:nvPr/>
        </p:nvSpPr>
        <p:spPr>
          <a:xfrm>
            <a:off x="1017638" y="1489277"/>
            <a:ext cx="10486103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800" i="1" dirty="0">
                <a:latin typeface="Arial" panose="020B0604020202020204" pitchFamily="34" charset="0"/>
                <a:cs typeface="Arial" panose="020B0604020202020204" pitchFamily="34" charset="0"/>
              </a:rPr>
              <a:t>Решите задачи № 5,6,8 на стр.</a:t>
            </a:r>
            <a:r>
              <a:rPr lang="en-US" sz="4800" i="1" dirty="0">
                <a:latin typeface="Arial" panose="020B0604020202020204" pitchFamily="34" charset="0"/>
                <a:cs typeface="Arial" panose="020B0604020202020204" pitchFamily="34" charset="0"/>
              </a:rPr>
              <a:t>91</a:t>
            </a:r>
            <a:endParaRPr lang="ru-RU" sz="4800" i="1" dirty="0"/>
          </a:p>
        </p:txBody>
      </p:sp>
      <p:pic>
        <p:nvPicPr>
          <p:cNvPr id="6" name="Picture 4" descr="Что такое Концентрированные растворы (концентраты) в аптеке? | Флогия -  Фармацевтический сайт для первостольников, фармацевтов и провизоров">
            <a:extLst>
              <a:ext uri="{FF2B5EF4-FFF2-40B4-BE49-F238E27FC236}">
                <a16:creationId xmlns:a16="http://schemas.microsoft.com/office/drawing/2014/main" xmlns="" id="{C00BE821-A045-48D4-910E-508292B5581E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1590"/>
          <a:stretch/>
        </p:blipFill>
        <p:spPr bwMode="auto">
          <a:xfrm>
            <a:off x="3244645" y="2584322"/>
            <a:ext cx="5275006" cy="3667595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8041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20689</TotalTime>
  <Words>55</Words>
  <Application>Microsoft Office PowerPoint</Application>
  <PresentationFormat>Широкоэкранный</PresentationFormat>
  <Paragraphs>19</Paragraphs>
  <Slides>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Cambria Math</vt:lpstr>
      <vt:lpstr>Тема Office</vt:lpstr>
      <vt:lpstr>Химия</vt:lpstr>
      <vt:lpstr>Нормальная концентрация</vt:lpstr>
      <vt:lpstr>Решение задач</vt:lpstr>
      <vt:lpstr>Задания для самостоятельного решения: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</dc:creator>
  <cp:lastModifiedBy>Teacher</cp:lastModifiedBy>
  <cp:revision>428</cp:revision>
  <dcterms:created xsi:type="dcterms:W3CDTF">2020-08-05T04:05:11Z</dcterms:created>
  <dcterms:modified xsi:type="dcterms:W3CDTF">2021-01-14T11:27:27Z</dcterms:modified>
</cp:coreProperties>
</file>