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1522" r:id="rId3"/>
    <p:sldId id="1523" r:id="rId4"/>
    <p:sldId id="1524" r:id="rId5"/>
    <p:sldId id="1525" r:id="rId6"/>
    <p:sldId id="150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725DE"/>
    <a:srgbClr val="F2700E"/>
    <a:srgbClr val="BBD6FD"/>
    <a:srgbClr val="B2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19848-1738-4DB2-AE01-A6353D1812B7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BEB61-85A3-49F0-B154-CFEC71B90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037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ABEB61-85A3-49F0-B154-CFEC71B9072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39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9428AD-47A1-4FF9-99F1-EDEC8B794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F1A14D2-1668-462B-A0DA-89078D5E6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E2ADB5-E4AD-44BA-B3E6-6A0A13571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9CD80F-5304-48CA-B609-84E396678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47C2CE-1B4A-48F6-BC41-D7C33EAF7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94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0B4103-10DE-4FB2-BD89-ABE6025C3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E6A85D-E23C-4EE2-BD11-1DC9BE1FA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B98981-6754-4BC7-8861-89AD3BC1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AAA731-098B-4E1F-B65B-F97843DE7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2F9214-6827-4D02-9EC2-1133CF8F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89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3AE9DB7-77C9-4413-9491-5F9908A1D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0C2375C-1FAF-411A-811F-DCDBE8B7B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FEE6E1-9054-4E13-9A24-DD578285D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A0D476-25B7-4A96-A45C-1672523C9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C52EDD-B0F2-4DB9-9F25-078ED2F6A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048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362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574F3-2555-4435-9EDF-5585148A1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11F575-FFFF-4F14-A1BE-F3324AD27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2A0E2A-3687-418A-B4C2-8C02B3CD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EF8467-E49E-4FF8-872A-2AE27CA1E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42CBF2-1509-4AA8-9C2C-DB2E63416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79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8FAF73-DBFF-4C90-BDFA-3674640C6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152A24-E4CC-4760-B711-B0F8134B1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D20620-FF20-495C-85DD-7406CC7D3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2865BA-1342-4CF2-A556-9C36BB4F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605422-44BC-43AD-897D-AC7CD102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65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F59222-4980-457C-BF2F-EDF8BFD0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EE652D-4BC5-4A36-B551-C07657B029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32553B-9211-40E5-9F63-F09917D87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18B28A-3B96-4DCC-9070-206E3643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DAC19D-7D37-4AB3-9CB5-50659C96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5918E0-EB45-496A-90B3-C3E461C03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29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C89F26-B2C3-40C3-A70E-07CA71B6D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871665-4970-42BB-82A4-E24293639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C0C136-B018-40AE-80B1-1C1B250C2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C19AB9B-1DE7-427C-91DA-6D6CF087B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0ADDCC0-F008-414A-B89D-00714A3260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7BF81E6-333E-4672-BE66-26A8522A3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D270727-0831-433A-B8C4-74ED7CEA9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F7F2716-6FE0-4534-9249-9C75A47D7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32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04962D-69F6-43E3-8D74-C9C468A0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D33B2C-6190-4872-8FA5-863C2C2B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46E67FF-25DE-4E2E-896C-A205FE09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B8E5DE4-DA5F-4405-853A-D57224FF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41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085377F-ADC8-4084-80E4-E1F471D9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9593748-CAFD-4FB3-97AE-CAF8F104C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6FBAEB-0517-476D-8239-63089AE9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441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AECD39-033F-4174-8636-D0FB4C6B2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906415-B0D5-476C-9D72-6EB242748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D4A5D0C-6194-4BC1-9DC9-9249CEADE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44B86C-12BA-476D-95FB-50A1B4FCA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4FACD9-64C8-4DA5-8137-34A64C31D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A4EBEB-2AE9-4CE0-9E72-EC28D0DBA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86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04E102-E010-44CA-B594-F5058E950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6C27542-3246-41E0-BA41-2F6FD1A62B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F334D2-2317-4FE2-9495-C15FE334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AF0DD6-D9E6-40CC-A942-2223D0279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2C3716-15B7-407D-9A94-81AF42FC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5B8B15-E26F-4CE5-936E-059D96220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11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8E192-3BE6-4059-8934-E7B41C179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1DE4DF-6277-4CCD-90E0-C8F154BA7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FD59D1-4234-4370-A5AA-7E0D06CE3A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5CF04C-C544-4AC0-8588-833F59498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9A3FDF-18E1-4D58-80A7-ECB09CBEF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18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4"/>
            <a:ext cx="12173957" cy="21580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1742" y="408525"/>
            <a:ext cx="8624170" cy="1262274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41"/>
              </a:spcBef>
            </a:pPr>
            <a:r>
              <a:rPr lang="ru-RU" sz="8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Химия</a:t>
            </a:r>
            <a:endParaRPr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68730" y="2441820"/>
            <a:ext cx="10290538" cy="3041678"/>
          </a:xfrm>
          <a:prstGeom prst="rect">
            <a:avLst/>
          </a:prstGeom>
        </p:spPr>
        <p:txBody>
          <a:bodyPr vert="horz" wrap="square" lIns="0" tIns="91261" rIns="0" bIns="0" rtlCol="0">
            <a:spAutoFit/>
          </a:bodyPr>
          <a:lstStyle/>
          <a:p>
            <a:pPr marL="26841" marR="10737">
              <a:spcBef>
                <a:spcPts val="719"/>
              </a:spcBef>
            </a:pPr>
            <a:r>
              <a:rPr lang="ru-RU" sz="6000" b="1" dirty="0">
                <a:solidFill>
                  <a:srgbClr val="0070C0"/>
                </a:solidFill>
                <a:latin typeface="Arial"/>
                <a:cs typeface="Arial"/>
              </a:rPr>
              <a:t>Тема:</a:t>
            </a:r>
          </a:p>
          <a:p>
            <a:pPr marL="26841" marR="10737">
              <a:spcBef>
                <a:spcPts val="719"/>
              </a:spcBef>
            </a:pPr>
            <a:r>
              <a:rPr lang="ru-RU" sz="6000" b="1" dirty="0">
                <a:solidFill>
                  <a:srgbClr val="0070C0"/>
                </a:solidFill>
                <a:latin typeface="Arial"/>
                <a:cs typeface="Arial"/>
              </a:rPr>
              <a:t>Нормальная </a:t>
            </a:r>
          </a:p>
          <a:p>
            <a:pPr marL="26841" marR="10737">
              <a:spcBef>
                <a:spcPts val="719"/>
              </a:spcBef>
            </a:pPr>
            <a:r>
              <a:rPr lang="ru-RU" sz="6000" b="1" dirty="0">
                <a:solidFill>
                  <a:srgbClr val="0070C0"/>
                </a:solidFill>
                <a:latin typeface="Arial"/>
                <a:cs typeface="Arial"/>
              </a:rPr>
              <a:t>концентрация</a:t>
            </a:r>
          </a:p>
        </p:txBody>
      </p:sp>
      <p:sp>
        <p:nvSpPr>
          <p:cNvPr id="5" name="object 5"/>
          <p:cNvSpPr/>
          <p:nvPr/>
        </p:nvSpPr>
        <p:spPr>
          <a:xfrm>
            <a:off x="928251" y="2644430"/>
            <a:ext cx="727404" cy="1564859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928251" y="4438107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grpSp>
        <p:nvGrpSpPr>
          <p:cNvPr id="8" name="object 8"/>
          <p:cNvGrpSpPr/>
          <p:nvPr/>
        </p:nvGrpSpPr>
        <p:grpSpPr>
          <a:xfrm>
            <a:off x="9908462" y="449896"/>
            <a:ext cx="1340732" cy="1340732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sz="3804"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167229" y="482108"/>
            <a:ext cx="816102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4"/>
              </a:spcBef>
            </a:pPr>
            <a:r>
              <a:rPr lang="ru-RU" sz="4755" b="1" dirty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475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53127" y="1165508"/>
            <a:ext cx="928715" cy="44862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8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748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748" dirty="0">
              <a:latin typeface="Arial"/>
              <a:cs typeface="Arial"/>
            </a:endParaRPr>
          </a:p>
        </p:txBody>
      </p:sp>
      <p:pic>
        <p:nvPicPr>
          <p:cNvPr id="1028" name="Picture 4" descr="Что такое Концентрированные растворы (концентраты) в аптеке? | Флогия -  Фармацевтический сайт для первостольников, фармацевтов и провизоров">
            <a:extLst>
              <a:ext uri="{FF2B5EF4-FFF2-40B4-BE49-F238E27FC236}">
                <a16:creationId xmlns:a16="http://schemas.microsoft.com/office/drawing/2014/main" id="{BAE63E5C-22EA-4E4A-BAC6-4CD614F5BE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2468" y="2237284"/>
            <a:ext cx="4876800" cy="43243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93E380-74EB-498E-8816-24D1C8126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1887"/>
            <a:ext cx="10515600" cy="6672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Нормальная концентрация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5A85A25A-15A8-4B5B-AB82-F4AD58D55842}"/>
              </a:ext>
            </a:extLst>
          </p:cNvPr>
          <p:cNvSpPr/>
          <p:nvPr/>
        </p:nvSpPr>
        <p:spPr>
          <a:xfrm>
            <a:off x="412955" y="4778477"/>
            <a:ext cx="3185651" cy="8554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A38C309-0499-44A0-8B13-5B67FB892981}"/>
              </a:ext>
            </a:extLst>
          </p:cNvPr>
          <p:cNvSpPr/>
          <p:nvPr/>
        </p:nvSpPr>
        <p:spPr>
          <a:xfrm>
            <a:off x="338137" y="1224116"/>
            <a:ext cx="3185651" cy="6672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D11AE5B-F9E7-42C4-91A7-3A03D06B9FF3}"/>
              </a:ext>
            </a:extLst>
          </p:cNvPr>
          <p:cNvSpPr/>
          <p:nvPr/>
        </p:nvSpPr>
        <p:spPr>
          <a:xfrm>
            <a:off x="475788" y="1369474"/>
            <a:ext cx="1124918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Количество эквивалентов данного вещества в 1 литре раствора называется </a:t>
            </a:r>
            <a:r>
              <a:rPr lang="ru-RU" sz="4400" i="1" u="sng" dirty="0">
                <a:latin typeface="Arial" panose="020B0604020202020204" pitchFamily="34" charset="0"/>
                <a:cs typeface="Arial" panose="020B0604020202020204" pitchFamily="34" charset="0"/>
              </a:rPr>
              <a:t>нормальной концентрацией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99B0314-D8EC-4484-A826-3E15E3309DB2}"/>
                  </a:ext>
                </a:extLst>
              </p:cNvPr>
              <p:cNvSpPr txBox="1"/>
              <p:nvPr/>
            </p:nvSpPr>
            <p:spPr>
              <a:xfrm>
                <a:off x="475788" y="3933457"/>
                <a:ext cx="3485441" cy="1732847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6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6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ru-RU" sz="6600" b="0" i="1" smtClean="0">
                              <a:latin typeface="Cambria Math" panose="02040503050406030204" pitchFamily="18" charset="0"/>
                            </a:rPr>
                            <m:t>экв</m:t>
                          </m:r>
                        </m:sub>
                      </m:sSub>
                      <m:r>
                        <a:rPr lang="en-US" sz="6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6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6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6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den>
                      </m:f>
                    </m:oMath>
                  </m:oMathPara>
                </a14:m>
                <a:endParaRPr lang="ru-RU" sz="6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99B0314-D8EC-4484-A826-3E15E3309D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788" y="3933457"/>
                <a:ext cx="3485441" cy="173284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93B1CCC-1248-4744-860E-FC77BCA48800}"/>
                  </a:ext>
                </a:extLst>
              </p:cNvPr>
              <p:cNvSpPr/>
              <p:nvPr/>
            </p:nvSpPr>
            <p:spPr>
              <a:xfrm>
                <a:off x="4503174" y="3868576"/>
                <a:ext cx="6993709" cy="19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ru-RU" sz="3600" i="1">
                            <a:latin typeface="Cambria Math" panose="02040503050406030204" pitchFamily="18" charset="0"/>
                          </a:rPr>
                          <m:t>экв</m:t>
                        </m:r>
                      </m:sub>
                    </m:sSub>
                    <m:r>
                      <a:rPr lang="ru-RU" sz="36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эквивалентное количество </a:t>
                </a:r>
              </a:p>
              <a:p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вещества (г/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экв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масса вещества (г)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эквивалентная масса вещества (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экв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93B1CCC-1248-4744-860E-FC77BCA488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174" y="3868576"/>
                <a:ext cx="6993709" cy="1926233"/>
              </a:xfrm>
              <a:prstGeom prst="rect">
                <a:avLst/>
              </a:prstGeom>
              <a:blipFill>
                <a:blip r:embed="rId4"/>
                <a:stretch>
                  <a:fillRect r="-697" b="-79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682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1D7EE5FD-57BD-4EB4-939E-FD0ACBA0F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238" y="173038"/>
            <a:ext cx="10515600" cy="889000"/>
          </a:xfrm>
        </p:spPr>
        <p:txBody>
          <a:bodyPr>
            <a:noAutofit/>
          </a:bodyPr>
          <a:lstStyle/>
          <a:p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Эквивалентное количество вещества</a:t>
            </a:r>
            <a:endParaRPr lang="ru-RU" sz="44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DD0BB25-2AA5-4C41-9021-A696A589E90A}"/>
              </a:ext>
            </a:extLst>
          </p:cNvPr>
          <p:cNvSpPr/>
          <p:nvPr/>
        </p:nvSpPr>
        <p:spPr>
          <a:xfrm>
            <a:off x="471659" y="1356540"/>
            <a:ext cx="1134075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Определите эквивалентное количество (г/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экв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) 24,5 г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40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en-US" sz="4000" baseline="-25000" dirty="0"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endParaRPr lang="ru-RU" sz="4000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4E4C67B-7322-4D96-AE57-26C5A336AA6E}"/>
                  </a:ext>
                </a:extLst>
              </p:cNvPr>
              <p:cNvSpPr txBox="1"/>
              <p:nvPr/>
            </p:nvSpPr>
            <p:spPr>
              <a:xfrm>
                <a:off x="338927" y="3614737"/>
                <a:ext cx="4072204" cy="1897507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7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n-US" sz="7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7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7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ru-RU" sz="7200" i="1">
                                  <a:latin typeface="Cambria Math" panose="02040503050406030204" pitchFamily="18" charset="0"/>
                                </a:rPr>
                                <m:t>экв</m:t>
                              </m:r>
                            </m:sub>
                          </m:sSub>
                        </m:num>
                        <m:den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4E4C67B-7322-4D96-AE57-26C5A336AA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927" y="3614737"/>
                <a:ext cx="4072204" cy="18975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6565160-0ACB-46E2-9FCE-887961337D1B}"/>
                  </a:ext>
                </a:extLst>
              </p:cNvPr>
              <p:cNvSpPr/>
              <p:nvPr/>
            </p:nvSpPr>
            <p:spPr>
              <a:xfrm>
                <a:off x="4582739" y="3530983"/>
                <a:ext cx="7580473" cy="20493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𝐻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нормальная концентрация (г/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экв·л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, Н)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ru-RU" sz="3600" i="1">
                            <a:latin typeface="Cambria Math" panose="02040503050406030204" pitchFamily="18" charset="0"/>
                          </a:rPr>
                          <m:t>экв</m:t>
                        </m:r>
                      </m:sub>
                    </m:sSub>
                    <m:r>
                      <a:rPr lang="ru-RU" sz="36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эквивалентное количество </a:t>
                </a:r>
              </a:p>
              <a:p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вещества (г/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экв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объём раствора (л)</a:t>
                </a: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6565160-0ACB-46E2-9FCE-887961337D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2739" y="3530983"/>
                <a:ext cx="7580473" cy="2049344"/>
              </a:xfrm>
              <a:prstGeom prst="rect">
                <a:avLst/>
              </a:prstGeom>
              <a:blipFill>
                <a:blip r:embed="rId3"/>
                <a:stretch>
                  <a:fillRect t="-4464" r="-644" b="-74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5142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1D7EE5FD-57BD-4EB4-939E-FD0ACBA0F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238" y="173038"/>
            <a:ext cx="10515600" cy="88900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Молярная концентрация</a:t>
            </a:r>
          </a:p>
        </p:txBody>
      </p:sp>
      <p:sp>
        <p:nvSpPr>
          <p:cNvPr id="2" name="Стрелка: вправо 1">
            <a:extLst>
              <a:ext uri="{FF2B5EF4-FFF2-40B4-BE49-F238E27FC236}">
                <a16:creationId xmlns:a16="http://schemas.microsoft.com/office/drawing/2014/main" id="{065D640A-A42B-4D05-9898-8EF07D4343D5}"/>
              </a:ext>
            </a:extLst>
          </p:cNvPr>
          <p:cNvSpPr/>
          <p:nvPr/>
        </p:nvSpPr>
        <p:spPr>
          <a:xfrm rot="20272788">
            <a:off x="4322928" y="2450824"/>
            <a:ext cx="1879312" cy="7079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66A0DDB-A423-4453-8AF5-02C33C7BFE64}"/>
                  </a:ext>
                </a:extLst>
              </p:cNvPr>
              <p:cNvSpPr txBox="1"/>
              <p:nvPr/>
            </p:nvSpPr>
            <p:spPr>
              <a:xfrm>
                <a:off x="6358423" y="1725115"/>
                <a:ext cx="5350246" cy="1107996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7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ru-RU" sz="7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7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ru-RU" sz="7200" i="1">
                                  <a:latin typeface="Cambria Math" panose="02040503050406030204" pitchFamily="18" charset="0"/>
                                </a:rPr>
                                <m:t>экв</m:t>
                              </m:r>
                            </m:sub>
                          </m:sSub>
                          <m:r>
                            <a:rPr lang="ru-RU" sz="7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ru-RU" sz="7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7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66A0DDB-A423-4453-8AF5-02C33C7BFE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8423" y="1725115"/>
                <a:ext cx="5350246" cy="11079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id="{122BFA9D-2780-4DB2-8214-3941802C37EC}"/>
              </a:ext>
            </a:extLst>
          </p:cNvPr>
          <p:cNvSpPr/>
          <p:nvPr/>
        </p:nvSpPr>
        <p:spPr>
          <a:xfrm rot="829773">
            <a:off x="4349911" y="4523948"/>
            <a:ext cx="1825346" cy="7079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2B369DD-F9A6-41D6-AC17-18B3914062FB}"/>
                  </a:ext>
                </a:extLst>
              </p:cNvPr>
              <p:cNvSpPr txBox="1"/>
              <p:nvPr/>
            </p:nvSpPr>
            <p:spPr>
              <a:xfrm>
                <a:off x="7318879" y="4330797"/>
                <a:ext cx="3618298" cy="2078774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72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7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7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7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ru-RU" sz="7200" i="1">
                                  <a:latin typeface="Cambria Math" panose="02040503050406030204" pitchFamily="18" charset="0"/>
                                </a:rPr>
                                <m:t>экв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7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7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72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2B369DD-F9A6-41D6-AC17-18B3914062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8879" y="4330797"/>
                <a:ext cx="3618298" cy="20787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283E1BD-C510-4645-AFE2-24273B4E6188}"/>
              </a:ext>
            </a:extLst>
          </p:cNvPr>
          <p:cNvSpPr/>
          <p:nvPr/>
        </p:nvSpPr>
        <p:spPr>
          <a:xfrm>
            <a:off x="3705045" y="1160883"/>
            <a:ext cx="83586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Эквивалентное количество вещества</a:t>
            </a:r>
            <a:endParaRPr lang="ru-RU" sz="3200" b="1" i="1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8E6FB7B-7778-4019-924C-D3837190174C}"/>
              </a:ext>
            </a:extLst>
          </p:cNvPr>
          <p:cNvSpPr/>
          <p:nvPr/>
        </p:nvSpPr>
        <p:spPr>
          <a:xfrm>
            <a:off x="7457449" y="3731274"/>
            <a:ext cx="37090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Объём раствора</a:t>
            </a:r>
            <a:endParaRPr lang="ru-RU" sz="32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1CA351-9F48-47F6-A2B6-B25007319F9F}"/>
                  </a:ext>
                </a:extLst>
              </p:cNvPr>
              <p:cNvSpPr txBox="1"/>
              <p:nvPr/>
            </p:nvSpPr>
            <p:spPr>
              <a:xfrm>
                <a:off x="186600" y="2928939"/>
                <a:ext cx="4072204" cy="1897507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7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n-US" sz="7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7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7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ru-RU" sz="7200" i="1">
                                  <a:latin typeface="Cambria Math" panose="02040503050406030204" pitchFamily="18" charset="0"/>
                                </a:rPr>
                                <m:t>экв</m:t>
                              </m:r>
                            </m:sub>
                          </m:sSub>
                        </m:num>
                        <m:den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1CA351-9F48-47F6-A2B6-B25007319F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00" y="2928939"/>
                <a:ext cx="4072204" cy="18975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059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3" grpId="0"/>
      <p:bldP spid="10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248EA-29B0-423A-961A-33788A530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144"/>
            <a:ext cx="10515600" cy="844243"/>
          </a:xfrm>
        </p:spPr>
        <p:txBody>
          <a:bodyPr/>
          <a:lstStyle/>
          <a:p>
            <a:pPr algn="ctr"/>
            <a:r>
              <a:rPr lang="ru-RU" dirty="0"/>
              <a:t>Решение задач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6FD672-B2B4-41F7-86A0-0C4B3CE4124A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541266" y="1299155"/>
            <a:ext cx="11109467" cy="5370701"/>
          </a:xfrm>
        </p:spPr>
        <p:txBody>
          <a:bodyPr/>
          <a:lstStyle/>
          <a:p>
            <a:pPr marL="530225" indent="-530225"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1. Определите эквивалентное количество (г/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экв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)      29,6 г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Ca(OH)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/>
          </a:p>
          <a:p>
            <a:pPr marL="530225" indent="-530225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Определите эквивалентное количество (г/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экв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)      14 г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(PO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/>
          </a:p>
          <a:p>
            <a:pPr marL="530225" indent="-530225"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3. Определите нормальную концентрацию раствора (Н), в 4 литрах которого содержится 5 г/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экв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KF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0225" indent="-530225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Определите нормальную концентрацию раствора (Н)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ρ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=1,21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г/мл), полученного при добавлении  в 500 г воды 85,5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Ba(OH)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6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061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2F0981C-1AE8-406B-9FAB-22AF3727D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0164" y="294705"/>
            <a:ext cx="11771671" cy="588669"/>
          </a:xfrm>
          <a:prstGeom prst="rect">
            <a:avLst/>
          </a:prstGeom>
        </p:spPr>
        <p:txBody>
          <a:bodyPr vert="horz" wrap="square" lIns="0" tIns="34336" rIns="0" bIns="0" rtlCol="0" anchor="ctr">
            <a:spAutoFit/>
          </a:bodyPr>
          <a:lstStyle/>
          <a:p>
            <a:pPr marL="26411" algn="ctr">
              <a:spcBef>
                <a:spcPts val="271"/>
              </a:spcBef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 </a:t>
            </a:r>
            <a:endParaRPr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6EAF61A-3C93-45E1-A819-0FBB9D777C9F}"/>
              </a:ext>
            </a:extLst>
          </p:cNvPr>
          <p:cNvSpPr/>
          <p:nvPr/>
        </p:nvSpPr>
        <p:spPr>
          <a:xfrm>
            <a:off x="722671" y="1474529"/>
            <a:ext cx="1048610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i="1" dirty="0">
                <a:latin typeface="Arial" panose="020B0604020202020204" pitchFamily="34" charset="0"/>
                <a:cs typeface="Arial" panose="020B0604020202020204" pitchFamily="34" charset="0"/>
              </a:rPr>
              <a:t>Прочитайте §19 </a:t>
            </a:r>
          </a:p>
          <a:p>
            <a:pPr algn="ctr"/>
            <a:r>
              <a:rPr lang="ru-RU" sz="4400" i="1" dirty="0">
                <a:latin typeface="Arial" panose="020B0604020202020204" pitchFamily="34" charset="0"/>
                <a:cs typeface="Arial" panose="020B0604020202020204" pitchFamily="34" charset="0"/>
              </a:rPr>
              <a:t>и решите задачи № 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1-4</a:t>
            </a:r>
            <a:r>
              <a:rPr lang="ru-RU" sz="4400" i="1" dirty="0">
                <a:latin typeface="Arial" panose="020B0604020202020204" pitchFamily="34" charset="0"/>
                <a:cs typeface="Arial" panose="020B0604020202020204" pitchFamily="34" charset="0"/>
              </a:rPr>
              <a:t> на стр.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91</a:t>
            </a:r>
            <a:endParaRPr lang="ru-RU" sz="4400" i="1" dirty="0"/>
          </a:p>
        </p:txBody>
      </p:sp>
      <p:pic>
        <p:nvPicPr>
          <p:cNvPr id="6" name="Picture 4" descr="Что такое Концентрированные растворы (концентраты) в аптеке? | Флогия -  Фармацевтический сайт для первостольников, фармацевтов и провизоров">
            <a:extLst>
              <a:ext uri="{FF2B5EF4-FFF2-40B4-BE49-F238E27FC236}">
                <a16:creationId xmlns:a16="http://schemas.microsoft.com/office/drawing/2014/main" id="{C00BE821-A045-48D4-910E-508292B558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90"/>
          <a:stretch/>
        </p:blipFill>
        <p:spPr bwMode="auto">
          <a:xfrm>
            <a:off x="3657600" y="3067663"/>
            <a:ext cx="4876800" cy="33907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80419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20566</TotalTime>
  <Words>219</Words>
  <Application>Microsoft Office PowerPoint</Application>
  <PresentationFormat>Широкоэкранный</PresentationFormat>
  <Paragraphs>35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Тема Office</vt:lpstr>
      <vt:lpstr>Химия</vt:lpstr>
      <vt:lpstr>Нормальная концентрация</vt:lpstr>
      <vt:lpstr>Эквивалентное количество вещества</vt:lpstr>
      <vt:lpstr>Молярная концентрация</vt:lpstr>
      <vt:lpstr>Решение задач</vt:lpstr>
      <vt:lpstr>Задания для самостоятельного решения: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LENOVO</cp:lastModifiedBy>
  <cp:revision>423</cp:revision>
  <dcterms:created xsi:type="dcterms:W3CDTF">2020-08-05T04:05:11Z</dcterms:created>
  <dcterms:modified xsi:type="dcterms:W3CDTF">2021-01-13T11:22:06Z</dcterms:modified>
</cp:coreProperties>
</file>