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1522" r:id="rId3"/>
    <p:sldId id="1523" r:id="rId4"/>
    <p:sldId id="1524" r:id="rId5"/>
    <p:sldId id="1525" r:id="rId6"/>
    <p:sldId id="150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25DE"/>
    <a:srgbClr val="F2700E"/>
    <a:srgbClr val="BBD6FD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BEB61-85A3-49F0-B154-CFEC71B9072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3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8730" y="2441820"/>
            <a:ext cx="10290538" cy="3041678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Нормальная 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концентрация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  <p:pic>
        <p:nvPicPr>
          <p:cNvPr id="1028" name="Picture 4" descr="Что такое Концентрированные растворы (концентраты) в аптеке? | Флогия -  Фармацевтический сайт для первостольников, фармацевтов и провизоров">
            <a:extLst>
              <a:ext uri="{FF2B5EF4-FFF2-40B4-BE49-F238E27FC236}">
                <a16:creationId xmlns:a16="http://schemas.microsoft.com/office/drawing/2014/main" id="{BAE63E5C-22EA-4E4A-BAC6-4CD614F5B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468" y="2237284"/>
            <a:ext cx="4876800" cy="4324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3E380-74EB-498E-8816-24D1C812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87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Нормальная концентрация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A85A25A-15A8-4B5B-AB82-F4AD58D55842}"/>
              </a:ext>
            </a:extLst>
          </p:cNvPr>
          <p:cNvSpPr/>
          <p:nvPr/>
        </p:nvSpPr>
        <p:spPr>
          <a:xfrm>
            <a:off x="412955" y="4778477"/>
            <a:ext cx="3185651" cy="855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A38C309-0499-44A0-8B13-5B67FB892981}"/>
              </a:ext>
            </a:extLst>
          </p:cNvPr>
          <p:cNvSpPr/>
          <p:nvPr/>
        </p:nvSpPr>
        <p:spPr>
          <a:xfrm>
            <a:off x="338137" y="1224116"/>
            <a:ext cx="3185651" cy="667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11AE5B-F9E7-42C4-91A7-3A03D06B9FF3}"/>
              </a:ext>
            </a:extLst>
          </p:cNvPr>
          <p:cNvSpPr/>
          <p:nvPr/>
        </p:nvSpPr>
        <p:spPr>
          <a:xfrm>
            <a:off x="475788" y="1369474"/>
            <a:ext cx="11249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эквивалентов данного вещества в 1 литре раствора называется </a:t>
            </a:r>
            <a:r>
              <a:rPr lang="ru-RU" sz="4400" i="1" u="sng" dirty="0">
                <a:latin typeface="Arial" panose="020B0604020202020204" pitchFamily="34" charset="0"/>
                <a:cs typeface="Arial" panose="020B0604020202020204" pitchFamily="34" charset="0"/>
              </a:rPr>
              <a:t>нормальной концентрацией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9B0314-D8EC-4484-A826-3E15E3309DB2}"/>
                  </a:ext>
                </a:extLst>
              </p:cNvPr>
              <p:cNvSpPr txBox="1"/>
              <p:nvPr/>
            </p:nvSpPr>
            <p:spPr>
              <a:xfrm>
                <a:off x="475788" y="3933457"/>
                <a:ext cx="3485441" cy="173284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6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экв</m:t>
                          </m:r>
                        </m:sub>
                      </m:sSub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ru-RU" sz="6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9B0314-D8EC-4484-A826-3E15E3309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88" y="3933457"/>
                <a:ext cx="3485441" cy="17328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93B1CCC-1248-4744-860E-FC77BCA48800}"/>
                  </a:ext>
                </a:extLst>
              </p:cNvPr>
              <p:cNvSpPr/>
              <p:nvPr/>
            </p:nvSpPr>
            <p:spPr>
              <a:xfrm>
                <a:off x="4503174" y="3868576"/>
                <a:ext cx="6993709" cy="1926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экв</m:t>
                        </m:r>
                      </m:sub>
                    </m:sSub>
                    <m:r>
                      <a:rPr lang="ru-RU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эквивалентное количество </a:t>
                </a:r>
              </a:p>
              <a:p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вещества (г/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экв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масса вещества (г)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эквивалентная масса вещества (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экв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93B1CCC-1248-4744-860E-FC77BCA488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174" y="3868576"/>
                <a:ext cx="6993709" cy="1926233"/>
              </a:xfrm>
              <a:prstGeom prst="rect">
                <a:avLst/>
              </a:prstGeom>
              <a:blipFill>
                <a:blip r:embed="rId4"/>
                <a:stretch>
                  <a:fillRect r="-697" b="-7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8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Эквивалентное количество вещества</a:t>
            </a:r>
            <a:endParaRPr lang="ru-RU" sz="4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D0BB25-2AA5-4C41-9021-A696A589E90A}"/>
              </a:ext>
            </a:extLst>
          </p:cNvPr>
          <p:cNvSpPr/>
          <p:nvPr/>
        </p:nvSpPr>
        <p:spPr>
          <a:xfrm>
            <a:off x="471659" y="1356540"/>
            <a:ext cx="113407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эквивалентное количество (г/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экв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) 24,5 г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ru-RU" sz="40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E4C67B-7322-4D96-AE57-26C5A336AA6E}"/>
                  </a:ext>
                </a:extLst>
              </p:cNvPr>
              <p:cNvSpPr txBox="1"/>
              <p:nvPr/>
            </p:nvSpPr>
            <p:spPr>
              <a:xfrm>
                <a:off x="338927" y="3614737"/>
                <a:ext cx="4072204" cy="189750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7200" i="1">
                                  <a:latin typeface="Cambria Math" panose="02040503050406030204" pitchFamily="18" charset="0"/>
                                </a:rPr>
                                <m:t>экв</m:t>
                              </m:r>
                            </m:sub>
                          </m:sSub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4E4C67B-7322-4D96-AE57-26C5A336A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27" y="3614737"/>
                <a:ext cx="4072204" cy="18975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6565160-0ACB-46E2-9FCE-887961337D1B}"/>
                  </a:ext>
                </a:extLst>
              </p:cNvPr>
              <p:cNvSpPr/>
              <p:nvPr/>
            </p:nvSpPr>
            <p:spPr>
              <a:xfrm>
                <a:off x="4582739" y="3530983"/>
                <a:ext cx="7580473" cy="2049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нормальная концентрация (г/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экв·л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Н)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экв</m:t>
                        </m:r>
                      </m:sub>
                    </m:sSub>
                    <m:r>
                      <a:rPr lang="ru-RU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эквивалентное количество </a:t>
                </a:r>
              </a:p>
              <a:p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вещества (г/</a:t>
                </a:r>
                <a:r>
                  <a:rPr lang="ru-RU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экв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объём раствора (л)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6565160-0ACB-46E2-9FCE-887961337D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739" y="3530983"/>
                <a:ext cx="7580473" cy="2049344"/>
              </a:xfrm>
              <a:prstGeom prst="rect">
                <a:avLst/>
              </a:prstGeom>
              <a:blipFill>
                <a:blip r:embed="rId3"/>
                <a:stretch>
                  <a:fillRect t="-4464" r="-644" b="-74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14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Молярная концентрация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065D640A-A42B-4D05-9898-8EF07D4343D5}"/>
              </a:ext>
            </a:extLst>
          </p:cNvPr>
          <p:cNvSpPr/>
          <p:nvPr/>
        </p:nvSpPr>
        <p:spPr>
          <a:xfrm rot="20272788">
            <a:off x="4322928" y="2450824"/>
            <a:ext cx="1879312" cy="707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6A0DDB-A423-4453-8AF5-02C33C7BFE64}"/>
                  </a:ext>
                </a:extLst>
              </p:cNvPr>
              <p:cNvSpPr txBox="1"/>
              <p:nvPr/>
            </p:nvSpPr>
            <p:spPr>
              <a:xfrm>
                <a:off x="6358423" y="1725115"/>
                <a:ext cx="5350246" cy="1107996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7200" i="1">
                                  <a:latin typeface="Cambria Math" panose="02040503050406030204" pitchFamily="18" charset="0"/>
                                </a:rPr>
                                <m:t>экв</m:t>
                              </m:r>
                            </m:sub>
                          </m:sSub>
                          <m:r>
                            <a:rPr lang="ru-RU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ru-RU" sz="7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6A0DDB-A423-4453-8AF5-02C33C7BF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423" y="1725115"/>
                <a:ext cx="5350246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122BFA9D-2780-4DB2-8214-3941802C37EC}"/>
              </a:ext>
            </a:extLst>
          </p:cNvPr>
          <p:cNvSpPr/>
          <p:nvPr/>
        </p:nvSpPr>
        <p:spPr>
          <a:xfrm rot="829773">
            <a:off x="4349911" y="4523948"/>
            <a:ext cx="1825346" cy="707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B369DD-F9A6-41D6-AC17-18B3914062FB}"/>
                  </a:ext>
                </a:extLst>
              </p:cNvPr>
              <p:cNvSpPr txBox="1"/>
              <p:nvPr/>
            </p:nvSpPr>
            <p:spPr>
              <a:xfrm>
                <a:off x="7318879" y="4330797"/>
                <a:ext cx="3618298" cy="2078774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7200" i="1">
                                  <a:latin typeface="Cambria Math" panose="02040503050406030204" pitchFamily="18" charset="0"/>
                                </a:rPr>
                                <m:t>экв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B369DD-F9A6-41D6-AC17-18B391406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879" y="4330797"/>
                <a:ext cx="3618298" cy="2078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83E1BD-C510-4645-AFE2-24273B4E6188}"/>
              </a:ext>
            </a:extLst>
          </p:cNvPr>
          <p:cNvSpPr/>
          <p:nvPr/>
        </p:nvSpPr>
        <p:spPr>
          <a:xfrm>
            <a:off x="3705045" y="1160883"/>
            <a:ext cx="835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Эквивалентное количество вещества</a:t>
            </a:r>
            <a:endParaRPr lang="ru-RU" sz="3200" b="1" i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8E6FB7B-7778-4019-924C-D3837190174C}"/>
              </a:ext>
            </a:extLst>
          </p:cNvPr>
          <p:cNvSpPr/>
          <p:nvPr/>
        </p:nvSpPr>
        <p:spPr>
          <a:xfrm>
            <a:off x="7457449" y="3731274"/>
            <a:ext cx="3709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Объём раствора</a:t>
            </a:r>
            <a:endParaRPr lang="ru-RU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/>
              <p:nvPr/>
            </p:nvSpPr>
            <p:spPr>
              <a:xfrm>
                <a:off x="186600" y="2928939"/>
                <a:ext cx="4072204" cy="189750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7200" i="1">
                                  <a:latin typeface="Cambria Math" panose="02040503050406030204" pitchFamily="18" charset="0"/>
                                </a:rPr>
                                <m:t>экв</m:t>
                              </m:r>
                            </m:sub>
                          </m:sSub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00" y="2928939"/>
                <a:ext cx="4072204" cy="18975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5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3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541266" y="1299155"/>
            <a:ext cx="11109467" cy="5370701"/>
          </a:xfrm>
        </p:spPr>
        <p:txBody>
          <a:bodyPr/>
          <a:lstStyle/>
          <a:p>
            <a:pPr marL="530225" indent="-530225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1. Определите эквивалентное количество (г/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экв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      29,6 г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Ca(OH)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  <a:p>
            <a:pPr marL="530225" indent="-530225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эквивалентное количество (г/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экв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      14 г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(PO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  <a:p>
            <a:pPr marL="530225" indent="-530225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3. Определите нормальную концентрацию раствора (Н), в 4 литрах которого содержится 5 г/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экв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KF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0225" indent="-530225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нормальную концентрацию раствора (Н)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=1,21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г/мл), полученного при добавлении  в 500 г воды 85,5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Ba(OH)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6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EAF61A-3C93-45E1-A819-0FBB9D777C9F}"/>
              </a:ext>
            </a:extLst>
          </p:cNvPr>
          <p:cNvSpPr/>
          <p:nvPr/>
        </p:nvSpPr>
        <p:spPr>
          <a:xfrm>
            <a:off x="722671" y="1474529"/>
            <a:ext cx="104861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Прочитайте §19 </a:t>
            </a:r>
          </a:p>
          <a:p>
            <a:pPr algn="ctr"/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и решите задачи № 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1-4</a:t>
            </a:r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 на стр.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endParaRPr lang="ru-RU" sz="4400" i="1" dirty="0"/>
          </a:p>
        </p:txBody>
      </p:sp>
      <p:pic>
        <p:nvPicPr>
          <p:cNvPr id="6" name="Picture 4" descr="Что такое Концентрированные растворы (концентраты) в аптеке? | Флогия -  Фармацевтический сайт для первостольников, фармацевтов и провизоров">
            <a:extLst>
              <a:ext uri="{FF2B5EF4-FFF2-40B4-BE49-F238E27FC236}">
                <a16:creationId xmlns:a16="http://schemas.microsoft.com/office/drawing/2014/main" id="{C00BE821-A045-48D4-910E-508292B55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0"/>
          <a:stretch/>
        </p:blipFill>
        <p:spPr bwMode="auto">
          <a:xfrm>
            <a:off x="3657600" y="3067663"/>
            <a:ext cx="4876800" cy="33907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20566</TotalTime>
  <Words>219</Words>
  <Application>Microsoft Office PowerPoint</Application>
  <PresentationFormat>Широкоэкранный</PresentationFormat>
  <Paragraphs>35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Тема Office</vt:lpstr>
      <vt:lpstr>Химия</vt:lpstr>
      <vt:lpstr>Нормальная концентрация</vt:lpstr>
      <vt:lpstr>Эквивалентное количество вещества</vt:lpstr>
      <vt:lpstr>Молярная концентрация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423</cp:revision>
  <dcterms:created xsi:type="dcterms:W3CDTF">2020-08-05T04:05:11Z</dcterms:created>
  <dcterms:modified xsi:type="dcterms:W3CDTF">2021-01-13T11:22:06Z</dcterms:modified>
</cp:coreProperties>
</file>