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1522" r:id="rId3"/>
    <p:sldId id="1525" r:id="rId4"/>
    <p:sldId id="1526" r:id="rId5"/>
    <p:sldId id="150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725DE"/>
    <a:srgbClr val="F2700E"/>
    <a:srgbClr val="BBD6FD"/>
    <a:srgbClr val="B2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19848-1738-4DB2-AE01-A6353D1812B7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BEB61-85A3-49F0-B154-CFEC71B90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3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BEB61-85A3-49F0-B154-CFEC71B9072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839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9428AD-47A1-4FF9-99F1-EDEC8B794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1A14D2-1668-462B-A0DA-89078D5E6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E2ADB5-E4AD-44BA-B3E6-6A0A1357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9CD80F-5304-48CA-B609-84E39667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47C2CE-1B4A-48F6-BC41-D7C33EAF7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4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B4103-10DE-4FB2-BD89-ABE6025C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E6A85D-E23C-4EE2-BD11-1DC9BE1F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B98981-6754-4BC7-8861-89AD3BC1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AAA731-098B-4E1F-B65B-F97843D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2F9214-6827-4D02-9EC2-1133CF8F8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89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AE9DB7-77C9-4413-9491-5F9908A1D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C2375C-1FAF-411A-811F-DCDBE8B7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EE6E1-9054-4E13-9A24-DD578285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A0D476-25B7-4A96-A45C-1672523C9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52EDD-B0F2-4DB9-9F25-078ED2F6A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048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362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574F3-2555-4435-9EDF-5585148A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11F575-FFFF-4F14-A1BE-F3324AD27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2A0E2A-3687-418A-B4C2-8C02B3CD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EF8467-E49E-4FF8-872A-2AE27CA1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42CBF2-1509-4AA8-9C2C-DB2E6341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79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FAF73-DBFF-4C90-BDFA-3674640C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152A24-E4CC-4760-B711-B0F8134B1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D20620-FF20-495C-85DD-7406CC7D3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2865BA-1342-4CF2-A556-9C36BB4F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605422-44BC-43AD-897D-AC7CD102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65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59222-4980-457C-BF2F-EDF8BFD07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EE652D-4BC5-4A36-B551-C07657B02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32553B-9211-40E5-9F63-F09917D87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18B28A-3B96-4DCC-9070-206E3643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AC19D-7D37-4AB3-9CB5-50659C96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5918E0-EB45-496A-90B3-C3E461C0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9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89F26-B2C3-40C3-A70E-07CA71B6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871665-4970-42BB-82A4-E24293639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C0C136-B018-40AE-80B1-1C1B250C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19AB9B-1DE7-427C-91DA-6D6CF087B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0ADDCC0-F008-414A-B89D-00714A326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7BF81E6-333E-4672-BE66-26A8522A3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D270727-0831-433A-B8C4-74ED7CEA9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F7F2716-6FE0-4534-9249-9C75A47D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32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4962D-69F6-43E3-8D74-C9C468A0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D33B2C-6190-4872-8FA5-863C2C2B6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46E67FF-25DE-4E2E-896C-A205FE093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8E5DE4-DA5F-4405-853A-D57224FF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41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85377F-ADC8-4084-80E4-E1F471D9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9593748-CAFD-4FB3-97AE-CAF8F104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6FBAEB-0517-476D-8239-63089AE9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44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AECD39-033F-4174-8636-D0FB4C6B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906415-B0D5-476C-9D72-6EB24274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4A5D0C-6194-4BC1-9DC9-9249CEADE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44B86C-12BA-476D-95FB-50A1B4FCA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4FACD9-64C8-4DA5-8137-34A64C31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A4EBEB-2AE9-4CE0-9E72-EC28D0DB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86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4E102-E010-44CA-B594-F5058E95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C27542-3246-41E0-BA41-2F6FD1A62B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F334D2-2317-4FE2-9495-C15FE334D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AF0DD6-D9E6-40CC-A942-2223D027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2C3716-15B7-407D-9A94-81AF42FC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5B8B15-E26F-4CE5-936E-059D9622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11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8E192-3BE6-4059-8934-E7B41C17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1DE4DF-6277-4CCD-90E0-C8F154BA7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FD59D1-4234-4370-A5AA-7E0D06CE3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5CF04C-C544-4AC0-8588-833F59498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9A3FDF-18E1-4D58-80A7-ECB09CBEF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8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1742" y="408525"/>
            <a:ext cx="8624170" cy="1262274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ru-RU" sz="80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8730" y="2441820"/>
            <a:ext cx="10290538" cy="2951909"/>
          </a:xfrm>
          <a:prstGeom prst="rect">
            <a:avLst/>
          </a:prstGeom>
        </p:spPr>
        <p:txBody>
          <a:bodyPr vert="horz" wrap="square" lIns="0" tIns="91261" rIns="0" bIns="0" rtlCol="0">
            <a:spAutoFit/>
          </a:bodyPr>
          <a:lstStyle/>
          <a:p>
            <a:pPr marL="26841" marR="10737">
              <a:spcBef>
                <a:spcPts val="719"/>
              </a:spcBef>
            </a:pPr>
            <a:r>
              <a:rPr lang="ru-RU" sz="6000" b="1" dirty="0">
                <a:solidFill>
                  <a:srgbClr val="0070C0"/>
                </a:solidFill>
                <a:latin typeface="Arial"/>
                <a:cs typeface="Arial"/>
              </a:rPr>
              <a:t>Тема:</a:t>
            </a:r>
          </a:p>
          <a:p>
            <a:pPr marL="26841" marR="10737">
              <a:spcBef>
                <a:spcPts val="719"/>
              </a:spcBef>
            </a:pPr>
            <a:r>
              <a:rPr lang="ru-RU" sz="6000" b="1" dirty="0">
                <a:solidFill>
                  <a:srgbClr val="0070C0"/>
                </a:solidFill>
                <a:latin typeface="Arial"/>
                <a:cs typeface="Arial"/>
              </a:rPr>
              <a:t>Решение задач по пройденной теме</a:t>
            </a:r>
          </a:p>
        </p:txBody>
      </p:sp>
      <p:sp>
        <p:nvSpPr>
          <p:cNvPr id="5" name="object 5"/>
          <p:cNvSpPr/>
          <p:nvPr/>
        </p:nvSpPr>
        <p:spPr>
          <a:xfrm>
            <a:off x="928251" y="2644430"/>
            <a:ext cx="727404" cy="156485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8" name="object 8"/>
          <p:cNvGrpSpPr/>
          <p:nvPr/>
        </p:nvGrpSpPr>
        <p:grpSpPr>
          <a:xfrm>
            <a:off x="9908462" y="449896"/>
            <a:ext cx="1340732" cy="1340732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167229" y="482108"/>
            <a:ext cx="816102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ru-RU" sz="4755" b="1" dirty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475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53127" y="1165508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93E380-74EB-498E-8816-24D1C8126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887"/>
            <a:ext cx="10515600" cy="6672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Молярная концентрация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5A25A-15A8-4B5B-AB82-F4AD58D55842}"/>
              </a:ext>
            </a:extLst>
          </p:cNvPr>
          <p:cNvSpPr/>
          <p:nvPr/>
        </p:nvSpPr>
        <p:spPr>
          <a:xfrm>
            <a:off x="412955" y="4778477"/>
            <a:ext cx="3185651" cy="8554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A38C309-0499-44A0-8B13-5B67FB892981}"/>
              </a:ext>
            </a:extLst>
          </p:cNvPr>
          <p:cNvSpPr/>
          <p:nvPr/>
        </p:nvSpPr>
        <p:spPr>
          <a:xfrm>
            <a:off x="338137" y="1224116"/>
            <a:ext cx="3185651" cy="667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D11AE5B-F9E7-42C4-91A7-3A03D06B9FF3}"/>
              </a:ext>
            </a:extLst>
          </p:cNvPr>
          <p:cNvSpPr/>
          <p:nvPr/>
        </p:nvSpPr>
        <p:spPr>
          <a:xfrm>
            <a:off x="475788" y="1369474"/>
            <a:ext cx="112491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Число молей растворенного вещества в 1 литре раствора называется молярной концентрацией.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9B0314-D8EC-4484-A826-3E15E3309DB2}"/>
                  </a:ext>
                </a:extLst>
              </p:cNvPr>
              <p:cNvSpPr txBox="1"/>
              <p:nvPr/>
            </p:nvSpPr>
            <p:spPr>
              <a:xfrm>
                <a:off x="499689" y="3661146"/>
                <a:ext cx="3514295" cy="2107949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8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8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sz="8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8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num>
                        <m:den>
                          <m:r>
                            <a:rPr lang="en-US" sz="8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8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9B0314-D8EC-4484-A826-3E15E3309D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89" y="3661146"/>
                <a:ext cx="3514295" cy="21079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93B1CCC-1248-4744-860E-FC77BCA48800}"/>
                  </a:ext>
                </a:extLst>
              </p:cNvPr>
              <p:cNvSpPr/>
              <p:nvPr/>
            </p:nvSpPr>
            <p:spPr>
              <a:xfrm>
                <a:off x="4296699" y="3850716"/>
                <a:ext cx="7762638" cy="17288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молярная концентрация (моль/л или М)</a:t>
                </a:r>
              </a:p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количество вещества (моль)</a:t>
                </a:r>
              </a:p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объём раствора (л)</a:t>
                </a:r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93B1CCC-1248-4744-860E-FC77BCA488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699" y="3850716"/>
                <a:ext cx="7762638" cy="1728807"/>
              </a:xfrm>
              <a:prstGeom prst="rect">
                <a:avLst/>
              </a:prstGeom>
              <a:blipFill>
                <a:blip r:embed="rId4"/>
                <a:stretch>
                  <a:fillRect r="-471" b="-7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682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248EA-29B0-423A-961A-33788A530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144"/>
            <a:ext cx="10515600" cy="844243"/>
          </a:xfrm>
        </p:spPr>
        <p:txBody>
          <a:bodyPr/>
          <a:lstStyle/>
          <a:p>
            <a:pPr algn="ctr"/>
            <a:r>
              <a:rPr lang="ru-RU" dirty="0"/>
              <a:t>Решение задач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6FD672-B2B4-41F7-86A0-0C4B3CE4124A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630249" y="1415107"/>
            <a:ext cx="11109467" cy="5131661"/>
          </a:xfrm>
        </p:spPr>
        <p:txBody>
          <a:bodyPr/>
          <a:lstStyle/>
          <a:p>
            <a:pPr marL="514350" indent="-514350" algn="just">
              <a:buAutoNum type="arabicPeriod"/>
            </a:pP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Какая масса соляной кислоты необходима для приготовления 2 л 2 М раствора?</a:t>
            </a:r>
          </a:p>
          <a:p>
            <a:pPr marL="514350" indent="-514350" algn="just">
              <a:buAutoNum type="arabicPeriod"/>
            </a:pP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250 мл раствора содержат 7г КОН. Какова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молярность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этого раствора?</a:t>
            </a:r>
          </a:p>
          <a:p>
            <a:pPr marL="514350" indent="-514350" algn="just">
              <a:buAutoNum type="arabicPeriod"/>
            </a:pP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 объём 0,5 М раствора, в составе которого содержится 11,7 г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NaCl.</a:t>
            </a:r>
          </a:p>
        </p:txBody>
      </p:sp>
    </p:spTree>
    <p:extLst>
      <p:ext uri="{BB962C8B-B14F-4D97-AF65-F5344CB8AC3E}">
        <p14:creationId xmlns:p14="http://schemas.microsoft.com/office/powerpoint/2010/main" val="3459061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248EA-29B0-423A-961A-33788A530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144"/>
            <a:ext cx="10515600" cy="844243"/>
          </a:xfrm>
        </p:spPr>
        <p:txBody>
          <a:bodyPr/>
          <a:lstStyle/>
          <a:p>
            <a:pPr algn="ctr"/>
            <a:r>
              <a:rPr lang="ru-RU" dirty="0"/>
              <a:t>Решение задач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6FD672-B2B4-41F7-86A0-0C4B3CE4124A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630249" y="1415107"/>
            <a:ext cx="11109467" cy="5003421"/>
          </a:xfrm>
        </p:spPr>
        <p:txBody>
          <a:bodyPr/>
          <a:lstStyle/>
          <a:p>
            <a:pPr marL="0" indent="0" algn="just">
              <a:buNone/>
            </a:pP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4. Определить массу гидроксида натрия в 700 г 14,З М раствора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NаОН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в воде              (ρ= 1,43 г/мл).</a:t>
            </a:r>
          </a:p>
          <a:p>
            <a:pPr marL="0" indent="0" algn="just">
              <a:buNone/>
            </a:pP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5. 24 г чистой серной кислоты растворили в 85 г воды. Определить молярную концентрацию серной кислоты в полученном растворе, если его плотность составляет 1,155 г/мл.</a:t>
            </a:r>
          </a:p>
        </p:txBody>
      </p:sp>
    </p:spTree>
    <p:extLst>
      <p:ext uri="{BB962C8B-B14F-4D97-AF65-F5344CB8AC3E}">
        <p14:creationId xmlns:p14="http://schemas.microsoft.com/office/powerpoint/2010/main" val="4199351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164" y="294705"/>
            <a:ext cx="11771671" cy="588669"/>
          </a:xfrm>
          <a:prstGeom prst="rect">
            <a:avLst/>
          </a:prstGeom>
        </p:spPr>
        <p:txBody>
          <a:bodyPr vert="horz" wrap="square" lIns="0" tIns="34336" rIns="0" bIns="0" rtlCol="0" anchor="ctr">
            <a:spAutoFit/>
          </a:bodyPr>
          <a:lstStyle/>
          <a:p>
            <a:pPr marL="26411" algn="ctr">
              <a:spcBef>
                <a:spcPts val="271"/>
              </a:spcBef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3">
            <a:extLst>
              <a:ext uri="{FF2B5EF4-FFF2-40B4-BE49-F238E27FC236}">
                <a16:creationId xmlns:a16="http://schemas.microsoft.com/office/drawing/2014/main" id="{DD958652-A59A-464C-8F29-05BC1B18B66A}"/>
              </a:ext>
            </a:extLst>
          </p:cNvPr>
          <p:cNvSpPr txBox="1">
            <a:spLocks/>
          </p:cNvSpPr>
          <p:nvPr/>
        </p:nvSpPr>
        <p:spPr>
          <a:xfrm>
            <a:off x="1445343" y="1533094"/>
            <a:ext cx="10338619" cy="45951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Какая масса азотной кислоты необходима для приготовления 300 мл 1,5 М раствора?</a:t>
            </a: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400 мл раствора содержат 8 г 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ОН. Какова </a:t>
            </a:r>
            <a:r>
              <a:rPr lang="ru-RU" sz="3800" dirty="0" err="1">
                <a:latin typeface="Arial" panose="020B0604020202020204" pitchFamily="34" charset="0"/>
                <a:cs typeface="Arial" panose="020B0604020202020204" pitchFamily="34" charset="0"/>
              </a:rPr>
              <a:t>молярность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этого раствора?</a:t>
            </a: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 объём 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2,5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М раствора, в составе которого содержится 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28,4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г 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8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16454</TotalTime>
  <Words>198</Words>
  <Application>Microsoft Office PowerPoint</Application>
  <PresentationFormat>Широкоэкранный</PresentationFormat>
  <Paragraphs>23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Тема Office</vt:lpstr>
      <vt:lpstr>Химия</vt:lpstr>
      <vt:lpstr>Молярная концентрация</vt:lpstr>
      <vt:lpstr>Решение задач</vt:lpstr>
      <vt:lpstr>Решение задач</vt:lpstr>
      <vt:lpstr>Задания для самостоятельного решения: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LENOVO</cp:lastModifiedBy>
  <cp:revision>414</cp:revision>
  <dcterms:created xsi:type="dcterms:W3CDTF">2020-08-05T04:05:11Z</dcterms:created>
  <dcterms:modified xsi:type="dcterms:W3CDTF">2021-01-03T17:28:24Z</dcterms:modified>
</cp:coreProperties>
</file>