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1522" r:id="rId3"/>
    <p:sldId id="1523" r:id="rId4"/>
    <p:sldId id="1524" r:id="rId5"/>
    <p:sldId id="1525" r:id="rId6"/>
    <p:sldId id="1509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NOVO" initials="L" lastIdx="1" clrIdx="0">
    <p:extLst>
      <p:ext uri="{19B8F6BF-5375-455C-9EA6-DF929625EA0E}">
        <p15:presenceInfo xmlns:p15="http://schemas.microsoft.com/office/powerpoint/2012/main" userId="LENOV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00"/>
    <a:srgbClr val="F725DE"/>
    <a:srgbClr val="F2700E"/>
    <a:srgbClr val="BBD6FD"/>
    <a:srgbClr val="B2D5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83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119848-1738-4DB2-AE01-A6353D1812B7}" type="datetimeFigureOut">
              <a:rPr lang="ru-RU" smtClean="0"/>
              <a:t>03.01.2021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ABEB61-85A3-49F0-B154-CFEC71B9072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3037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EABEB61-85A3-49F0-B154-CFEC71B90726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58392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9428AD-47A1-4FF9-99F1-EDEC8B7940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F1A14D2-1668-462B-A0DA-89078D5E68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1E2ADB5-E4AD-44BA-B3E6-6A0A13571C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03.01.2021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A9CD80F-5304-48CA-B609-84E396678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D47C2CE-1B4A-48F6-BC41-D7C33EAF7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9941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0B4103-10DE-4FB2-BD89-ABE6025C3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6E6A85D-E23C-4EE2-BD11-1DC9BE1FA3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6B98981-6754-4BC7-8861-89AD3BC15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03.01.2021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AAAA731-098B-4E1F-B65B-F97843DE7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62F9214-6827-4D02-9EC2-1133CF8F8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2891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F3AE9DB7-77C9-4413-9491-5F9908A1D2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0C2375C-1FAF-411A-811F-DCDBE8B7B8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3FEE6E1-9054-4E13-9A24-DD578285D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03.01.2021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6A0D476-25B7-4A96-A45C-1672523C9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2C52EDD-B0F2-4DB9-9F25-078ED2F6A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90480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7" y="1133192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bg object 17"/>
          <p:cNvSpPr/>
          <p:nvPr/>
        </p:nvSpPr>
        <p:spPr>
          <a:xfrm>
            <a:off x="141354" y="150395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601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641" y="1523335"/>
            <a:ext cx="3857667" cy="4098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59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39"/>
            <a:ext cx="5303521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1/3/2021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63624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7574F3-2555-4435-9EDF-5585148A1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711F575-FFFF-4F14-A1BE-F3324AD27E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F2A0E2A-3687-418A-B4C2-8C02B3CD3B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03.01.2021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0EF8467-E49E-4FF8-872A-2AE27CA1ED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142CBF2-1509-4AA8-9C2C-DB2E63416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0791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8FAF73-DBFF-4C90-BDFA-3674640C6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7152A24-E4CC-4760-B711-B0F8134B1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1D20620-FF20-495C-85DD-7406CC7D3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03.01.2021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22865BA-1342-4CF2-A556-9C36BB4FD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F605422-44BC-43AD-897D-AC7CD1023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7657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F59222-4980-457C-BF2F-EDF8BFD07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CEE652D-4BC5-4A36-B551-C07657B029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532553B-9211-40E5-9F63-F09917D875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E18B28A-3B96-4DCC-9070-206E36439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03.01.2021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FDAC19D-7D37-4AB3-9CB5-50659C964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75918E0-EB45-496A-90B3-C3E461C03D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8297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C89F26-B2C3-40C3-A70E-07CA71B6D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D871665-4970-42BB-82A4-E24293639D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EC0C136-B018-40AE-80B1-1C1B250C2E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C19AB9B-1DE7-427C-91DA-6D6CF087B2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0ADDCC0-F008-414A-B89D-00714A3260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7BF81E6-333E-4672-BE66-26A8522A3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03.01.2021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D270727-0831-433A-B8C4-74ED7CEA9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F7F2716-6FE0-4534-9249-9C75A47D7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6327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04962D-69F6-43E3-8D74-C9C468A02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3D33B2C-6190-4872-8FA5-863C2C2B6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03.01.2021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46E67FF-25DE-4E2E-896C-A205FE093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B8E5DE4-DA5F-4405-853A-D57224FF3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44100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085377F-ADC8-4084-80E4-E1F471D90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03.01.2021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99593748-CAFD-4FB3-97AE-CAF8F104C0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C6FBAEB-0517-476D-8239-63089AE9C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1441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AECD39-033F-4174-8636-D0FB4C6B25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8906415-B0D5-476C-9D72-6EB2427483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D4A5D0C-6194-4BC1-9DC9-9249CEADE0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644B86C-12BA-476D-95FB-50A1B4FCA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03.01.2021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84FACD9-64C8-4DA5-8137-34A64C31D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4A4EBEB-2AE9-4CE0-9E72-EC28D0DBA3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6869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04E102-E010-44CA-B594-F5058E950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6C27542-3246-41E0-BA41-2F6FD1A62B3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CF334D2-2317-4FE2-9495-C15FE334DA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7AF0DD6-D9E6-40CC-A942-2223D0279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02483-9C14-4E02-9F5E-F3B70C0C687E}" type="datetimeFigureOut">
              <a:rPr lang="ru-RU" smtClean="0"/>
              <a:t>03.01.2021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12C3716-15B7-407D-9A94-81AF42FC4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05B8B15-E26F-4CE5-936E-059D96220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8116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A8E192-3BE6-4059-8934-E7B41C1790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01DE4DF-6277-4CCD-90E0-C8F154BA7B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8FD59D1-4234-4370-A5AA-7E0D06CE3A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302483-9C14-4E02-9F5E-F3B70C0C687E}" type="datetimeFigureOut">
              <a:rPr lang="ru-RU" smtClean="0"/>
              <a:t>03.01.2021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65CF04C-C544-4AC0-8588-833F59498F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E9A3FDF-18E1-4D58-80A7-ECB09CBEF1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27F110-1846-4BB0-93D7-6625D208CBB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9182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983" y="3244"/>
            <a:ext cx="12173957" cy="215805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01742" y="408525"/>
            <a:ext cx="8624170" cy="1262274"/>
          </a:xfrm>
          <a:prstGeom prst="rect">
            <a:avLst/>
          </a:prstGeom>
        </p:spPr>
        <p:txBody>
          <a:bodyPr vert="horz" wrap="square" lIns="0" tIns="30866" rIns="0" bIns="0" rtlCol="0" anchor="ctr">
            <a:spAutoFit/>
          </a:bodyPr>
          <a:lstStyle/>
          <a:p>
            <a:pPr marL="26841" algn="ctr">
              <a:lnSpc>
                <a:spcPct val="100000"/>
              </a:lnSpc>
              <a:spcBef>
                <a:spcPts val="241"/>
              </a:spcBef>
            </a:pPr>
            <a:r>
              <a:rPr lang="ru-RU" sz="8000" b="1" spc="-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Химия</a:t>
            </a:r>
            <a:endParaRPr sz="8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768730" y="2441820"/>
            <a:ext cx="10290538" cy="3041678"/>
          </a:xfrm>
          <a:prstGeom prst="rect">
            <a:avLst/>
          </a:prstGeom>
        </p:spPr>
        <p:txBody>
          <a:bodyPr vert="horz" wrap="square" lIns="0" tIns="91261" rIns="0" bIns="0" rtlCol="0">
            <a:spAutoFit/>
          </a:bodyPr>
          <a:lstStyle/>
          <a:p>
            <a:pPr marL="26841" marR="10737">
              <a:spcBef>
                <a:spcPts val="719"/>
              </a:spcBef>
            </a:pPr>
            <a:r>
              <a:rPr lang="ru-RU" sz="6000" b="1" dirty="0">
                <a:solidFill>
                  <a:srgbClr val="0070C0"/>
                </a:solidFill>
                <a:latin typeface="Arial"/>
                <a:cs typeface="Arial"/>
              </a:rPr>
              <a:t>Тема:</a:t>
            </a:r>
          </a:p>
          <a:p>
            <a:pPr marL="26841" marR="10737">
              <a:spcBef>
                <a:spcPts val="719"/>
              </a:spcBef>
            </a:pPr>
            <a:r>
              <a:rPr lang="ru-RU" sz="6000" b="1" dirty="0">
                <a:solidFill>
                  <a:srgbClr val="0070C0"/>
                </a:solidFill>
                <a:latin typeface="Arial"/>
                <a:cs typeface="Arial"/>
              </a:rPr>
              <a:t>Молярная </a:t>
            </a:r>
          </a:p>
          <a:p>
            <a:pPr marL="26841" marR="10737">
              <a:spcBef>
                <a:spcPts val="719"/>
              </a:spcBef>
            </a:pPr>
            <a:r>
              <a:rPr lang="ru-RU" sz="6000" b="1" dirty="0">
                <a:solidFill>
                  <a:srgbClr val="0070C0"/>
                </a:solidFill>
                <a:latin typeface="Arial"/>
                <a:cs typeface="Arial"/>
              </a:rPr>
              <a:t>концентрация</a:t>
            </a:r>
          </a:p>
        </p:txBody>
      </p:sp>
      <p:sp>
        <p:nvSpPr>
          <p:cNvPr id="5" name="object 5"/>
          <p:cNvSpPr/>
          <p:nvPr/>
        </p:nvSpPr>
        <p:spPr>
          <a:xfrm>
            <a:off x="928251" y="2644430"/>
            <a:ext cx="727404" cy="1564859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sp>
        <p:nvSpPr>
          <p:cNvPr id="6" name="object 6"/>
          <p:cNvSpPr/>
          <p:nvPr/>
        </p:nvSpPr>
        <p:spPr>
          <a:xfrm>
            <a:off x="928251" y="4438107"/>
            <a:ext cx="727404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 sz="3804"/>
          </a:p>
        </p:txBody>
      </p:sp>
      <p:grpSp>
        <p:nvGrpSpPr>
          <p:cNvPr id="8" name="object 8"/>
          <p:cNvGrpSpPr/>
          <p:nvPr/>
        </p:nvGrpSpPr>
        <p:grpSpPr>
          <a:xfrm>
            <a:off x="9908462" y="449896"/>
            <a:ext cx="1340732" cy="1340732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 sz="3804"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 sz="3804"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0167229" y="482108"/>
            <a:ext cx="816102" cy="765618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4"/>
              </a:spcBef>
            </a:pPr>
            <a:r>
              <a:rPr lang="ru-RU" sz="4755" b="1" dirty="0">
                <a:solidFill>
                  <a:schemeClr val="bg1"/>
                </a:solidFill>
                <a:latin typeface="Arial"/>
                <a:cs typeface="Arial"/>
              </a:rPr>
              <a:t>11</a:t>
            </a:r>
            <a:endParaRPr sz="4755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153127" y="1165508"/>
            <a:ext cx="928715" cy="448621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>
              <a:spcBef>
                <a:spcPts val="201"/>
              </a:spcBef>
            </a:pPr>
            <a:r>
              <a:rPr sz="2748" spc="11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2748" spc="-11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2748" dirty="0">
              <a:latin typeface="Arial"/>
              <a:cs typeface="Arial"/>
            </a:endParaRPr>
          </a:p>
        </p:txBody>
      </p:sp>
      <p:pic>
        <p:nvPicPr>
          <p:cNvPr id="13" name="Picture 2" descr="Распространенные растворы, применяемые в химической промышленности">
            <a:extLst>
              <a:ext uri="{FF2B5EF4-FFF2-40B4-BE49-F238E27FC236}">
                <a16:creationId xmlns:a16="http://schemas.microsoft.com/office/drawing/2014/main" id="{B697BEBB-C480-4D06-87C5-A9998D526B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1460" y="2669660"/>
            <a:ext cx="4876800" cy="335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693E380-74EB-498E-8816-24D1C8126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1887"/>
            <a:ext cx="10515600" cy="66726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Молярная концентрация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5A85A25A-15A8-4B5B-AB82-F4AD58D55842}"/>
              </a:ext>
            </a:extLst>
          </p:cNvPr>
          <p:cNvSpPr/>
          <p:nvPr/>
        </p:nvSpPr>
        <p:spPr>
          <a:xfrm>
            <a:off x="412955" y="4778477"/>
            <a:ext cx="3185651" cy="85540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4A38C309-0499-44A0-8B13-5B67FB892981}"/>
              </a:ext>
            </a:extLst>
          </p:cNvPr>
          <p:cNvSpPr/>
          <p:nvPr/>
        </p:nvSpPr>
        <p:spPr>
          <a:xfrm>
            <a:off x="338137" y="1224116"/>
            <a:ext cx="3185651" cy="6672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D11AE5B-F9E7-42C4-91A7-3A03D06B9FF3}"/>
              </a:ext>
            </a:extLst>
          </p:cNvPr>
          <p:cNvSpPr/>
          <p:nvPr/>
        </p:nvSpPr>
        <p:spPr>
          <a:xfrm>
            <a:off x="475788" y="1369474"/>
            <a:ext cx="1124918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400" dirty="0">
                <a:latin typeface="Arial" panose="020B0604020202020204" pitchFamily="34" charset="0"/>
                <a:cs typeface="Arial" panose="020B0604020202020204" pitchFamily="34" charset="0"/>
              </a:rPr>
              <a:t>Число молей растворенного вещества в 1 литре раствора называется молярной концентрацией.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99B0314-D8EC-4484-A826-3E15E3309DB2}"/>
                  </a:ext>
                </a:extLst>
              </p:cNvPr>
              <p:cNvSpPr txBox="1"/>
              <p:nvPr/>
            </p:nvSpPr>
            <p:spPr>
              <a:xfrm>
                <a:off x="499689" y="3661146"/>
                <a:ext cx="3514295" cy="2107949"/>
              </a:xfrm>
              <a:prstGeom prst="rect">
                <a:avLst/>
              </a:prstGeom>
              <a:ln w="28575"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8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80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80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sub>
                      </m:sSub>
                      <m:r>
                        <a:rPr lang="en-US" sz="8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8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8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𝜈</m:t>
                          </m:r>
                        </m:num>
                        <m:den>
                          <m:r>
                            <a:rPr lang="en-US" sz="80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den>
                      </m:f>
                    </m:oMath>
                  </m:oMathPara>
                </a14:m>
                <a:endParaRPr lang="ru-RU" sz="8000" dirty="0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99B0314-D8EC-4484-A826-3E15E3309D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9689" y="3661146"/>
                <a:ext cx="3514295" cy="210794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8575"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993B1CCC-1248-4744-860E-FC77BCA48800}"/>
                  </a:ext>
                </a:extLst>
              </p:cNvPr>
              <p:cNvSpPr/>
              <p:nvPr/>
            </p:nvSpPr>
            <p:spPr>
              <a:xfrm>
                <a:off x="4296699" y="3850716"/>
                <a:ext cx="7762638" cy="172880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sz="3600" i="1">
                            <a:latin typeface="Cambria Math" panose="02040503050406030204" pitchFamily="18" charset="0"/>
                          </a:rPr>
                          <m:t>𝑀</m:t>
                        </m:r>
                      </m:sub>
                    </m:sSub>
                  </m:oMath>
                </a14:m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- </a:t>
                </a:r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молярная концентрация (моль/л или М)</a:t>
                </a:r>
              </a:p>
              <a:p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𝜈</m:t>
                    </m:r>
                  </m:oMath>
                </a14:m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– количество вещества (моль)</a:t>
                </a:r>
              </a:p>
              <a:p>
                <a14:m>
                  <m:oMath xmlns:m="http://schemas.openxmlformats.org/officeDocument/2006/math">
                    <m:r>
                      <a:rPr lang="en-US" sz="3600" i="1"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ru-RU" sz="2800" dirty="0">
                    <a:latin typeface="Arial" panose="020B0604020202020204" pitchFamily="34" charset="0"/>
                    <a:cs typeface="Arial" panose="020B0604020202020204" pitchFamily="34" charset="0"/>
                  </a:rPr>
                  <a:t> – объём раствора (л)</a:t>
                </a:r>
              </a:p>
            </p:txBody>
          </p:sp>
        </mc:Choice>
        <mc:Fallback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993B1CCC-1248-4744-860E-FC77BCA4880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96699" y="3850716"/>
                <a:ext cx="7762638" cy="1728807"/>
              </a:xfrm>
              <a:prstGeom prst="rect">
                <a:avLst/>
              </a:prstGeom>
              <a:blipFill>
                <a:blip r:embed="rId4"/>
                <a:stretch>
                  <a:fillRect r="-471" b="-777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06823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1D7EE5FD-57BD-4EB4-939E-FD0ACBA0F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238" y="173038"/>
            <a:ext cx="10515600" cy="889000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Молярная концентрация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927B0F0B-398F-4498-A38A-8FF35B6D35C9}"/>
                  </a:ext>
                </a:extLst>
              </p:cNvPr>
              <p:cNvSpPr/>
              <p:nvPr/>
            </p:nvSpPr>
            <p:spPr>
              <a:xfrm>
                <a:off x="378541" y="1298225"/>
                <a:ext cx="11464413" cy="507831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200" lvl="0" indent="-4572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Wingdings" panose="05000000000000000000" pitchFamily="2" charset="2"/>
                  <a:buChar char="Ø"/>
                </a:pPr>
                <a:r>
                  <a:rPr lang="ru-RU" sz="3600" dirty="0">
                    <a:latin typeface="Arial" panose="020B0604020202020204" pitchFamily="34" charset="0"/>
                    <a:ea typeface="Cambria Math" pitchFamily="18" charset="0"/>
                    <a:cs typeface="Arial" panose="020B0604020202020204" pitchFamily="34" charset="0"/>
                  </a:rPr>
                  <a:t> </a:t>
                </a:r>
                <a:r>
                  <a:rPr lang="ru-RU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Если</a:t>
                </a:r>
                <a14:m>
                  <m:oMath xmlns:m="http://schemas.openxmlformats.org/officeDocument/2006/math">
                    <m:r>
                      <a:rPr lang="ru-RU" sz="3600" b="0" i="0" u="sng" smtClean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ru-RU" sz="3600" i="1" u="sng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u="sng" smtClean="0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sz="3600" b="0" i="1" u="sng" smtClean="0">
                            <a:latin typeface="Cambria Math" panose="02040503050406030204" pitchFamily="18" charset="0"/>
                          </a:rPr>
                          <m:t>𝑀</m:t>
                        </m:r>
                      </m:sub>
                    </m:sSub>
                    <m:r>
                      <a:rPr lang="ru-RU" sz="3600" b="0" i="1" u="sng" smtClean="0">
                        <a:latin typeface="Cambria Math" panose="02040503050406030204" pitchFamily="18" charset="0"/>
                      </a:rPr>
                      <m:t>=1 М</m:t>
                    </m:r>
                    <m:r>
                      <a:rPr lang="ru-RU" sz="3600" b="0" i="0" u="sng" smtClean="0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ru-RU" sz="3600" b="1" dirty="0">
                    <a:latin typeface="Arial" panose="020B0604020202020204" pitchFamily="34" charset="0"/>
                    <a:ea typeface="Cambria Math" pitchFamily="18" charset="0"/>
                    <a:cs typeface="Arial" panose="020B0604020202020204" pitchFamily="34" charset="0"/>
                  </a:rPr>
                  <a:t> раствор </a:t>
                </a:r>
                <a:r>
                  <a:rPr lang="ru-RU" sz="3600" dirty="0">
                    <a:latin typeface="Arial" panose="020B0604020202020204" pitchFamily="34" charset="0"/>
                    <a:ea typeface="Cambria Math" pitchFamily="18" charset="0"/>
                    <a:cs typeface="Arial" panose="020B0604020202020204" pitchFamily="34" charset="0"/>
                  </a:rPr>
                  <a:t>называют </a:t>
                </a:r>
              </a:p>
              <a:p>
                <a:pPr marL="530225" lvl="0" eaLnBrk="0" fontAlgn="base" hangingPunct="0">
                  <a:spcBef>
                    <a:spcPct val="0"/>
                  </a:spcBef>
                  <a:spcAft>
                    <a:spcPct val="0"/>
                  </a:spcAft>
                </a:pPr>
                <a:r>
                  <a:rPr lang="ru-RU" sz="3600" b="1" dirty="0" err="1">
                    <a:latin typeface="Arial" panose="020B0604020202020204" pitchFamily="34" charset="0"/>
                    <a:ea typeface="Cambria Math" pitchFamily="18" charset="0"/>
                    <a:cs typeface="Arial" panose="020B0604020202020204" pitchFamily="34" charset="0"/>
                  </a:rPr>
                  <a:t>одномолярным</a:t>
                </a:r>
                <a:r>
                  <a:rPr lang="ru-RU" sz="3600" dirty="0">
                    <a:latin typeface="Arial" panose="020B0604020202020204" pitchFamily="34" charset="0"/>
                    <a:ea typeface="Cambria Math" pitchFamily="18" charset="0"/>
                    <a:cs typeface="Arial" panose="020B0604020202020204" pitchFamily="34" charset="0"/>
                  </a:rPr>
                  <a:t>, значит в 1 литре раствора         растворено 1 моль вещества</a:t>
                </a:r>
              </a:p>
              <a:p>
                <a:pPr marL="457200" lvl="0" indent="-4572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Wingdings" panose="05000000000000000000" pitchFamily="2" charset="2"/>
                  <a:buChar char="Ø"/>
                </a:pPr>
                <a:r>
                  <a:rPr lang="ru-RU" sz="3600" dirty="0">
                    <a:latin typeface="Arial" panose="020B0604020202020204" pitchFamily="34" charset="0"/>
                    <a:ea typeface="Cambria Math" pitchFamily="18" charset="0"/>
                    <a:cs typeface="Arial" panose="020B0604020202020204" pitchFamily="34" charset="0"/>
                  </a:rPr>
                  <a:t> </a:t>
                </a:r>
                <a:r>
                  <a:rPr lang="ru-RU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Если</a:t>
                </a:r>
                <a14:m>
                  <m:oMath xmlns:m="http://schemas.openxmlformats.org/officeDocument/2006/math">
                    <m:r>
                      <a:rPr lang="ru-RU" sz="3600" u="sng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ru-RU" sz="3600" i="1" u="sng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 u="sng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sz="3600" i="1" u="sng">
                            <a:latin typeface="Cambria Math" panose="02040503050406030204" pitchFamily="18" charset="0"/>
                          </a:rPr>
                          <m:t>𝑀</m:t>
                        </m:r>
                      </m:sub>
                    </m:sSub>
                    <m:r>
                      <a:rPr lang="ru-RU" sz="3600" i="1" u="sng">
                        <a:latin typeface="Cambria Math" panose="02040503050406030204" pitchFamily="18" charset="0"/>
                      </a:rPr>
                      <m:t>=</m:t>
                    </m:r>
                    <m:r>
                      <a:rPr lang="ru-RU" sz="3600" b="0" i="1" u="sng" smtClean="0">
                        <a:latin typeface="Cambria Math" panose="02040503050406030204" pitchFamily="18" charset="0"/>
                      </a:rPr>
                      <m:t>0,1</m:t>
                    </m:r>
                    <m:r>
                      <a:rPr lang="ru-RU" sz="3600" i="1" u="sng">
                        <a:latin typeface="Cambria Math" panose="02040503050406030204" pitchFamily="18" charset="0"/>
                      </a:rPr>
                      <m:t> М</m:t>
                    </m:r>
                    <m:r>
                      <a:rPr lang="ru-RU" sz="3600" b="0" i="1" u="sng" smtClean="0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ru-RU" sz="3600" b="1" dirty="0">
                    <a:latin typeface="Arial" panose="020B0604020202020204" pitchFamily="34" charset="0"/>
                    <a:ea typeface="Cambria Math" pitchFamily="18" charset="0"/>
                    <a:cs typeface="Arial" panose="020B0604020202020204" pitchFamily="34" charset="0"/>
                  </a:rPr>
                  <a:t>раствор </a:t>
                </a:r>
                <a:r>
                  <a:rPr lang="ru-RU" sz="3600" b="1" dirty="0" err="1">
                    <a:latin typeface="Arial" panose="020B0604020202020204" pitchFamily="34" charset="0"/>
                    <a:ea typeface="Cambria Math" pitchFamily="18" charset="0"/>
                    <a:cs typeface="Arial" panose="020B0604020202020204" pitchFamily="34" charset="0"/>
                  </a:rPr>
                  <a:t>децимолярный</a:t>
                </a:r>
                <a:r>
                  <a:rPr lang="ru-RU" sz="3600" b="1" dirty="0">
                    <a:latin typeface="Arial" panose="020B0604020202020204" pitchFamily="34" charset="0"/>
                    <a:ea typeface="Cambria Math" pitchFamily="18" charset="0"/>
                    <a:cs typeface="Arial" panose="020B0604020202020204" pitchFamily="34" charset="0"/>
                  </a:rPr>
                  <a:t> </a:t>
                </a:r>
                <a:r>
                  <a:rPr lang="ru-RU" sz="3600" dirty="0">
                    <a:latin typeface="Arial" panose="020B0604020202020204" pitchFamily="34" charset="0"/>
                    <a:ea typeface="Cambria Math" pitchFamily="18" charset="0"/>
                    <a:cs typeface="Arial" panose="020B0604020202020204" pitchFamily="34" charset="0"/>
                  </a:rPr>
                  <a:t>– растворено 0,1 моля вещества, </a:t>
                </a:r>
              </a:p>
              <a:p>
                <a:pPr marL="457200" lvl="0" indent="-4572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Wingdings" panose="05000000000000000000" pitchFamily="2" charset="2"/>
                  <a:buChar char="Ø"/>
                </a:pPr>
                <a:r>
                  <a:rPr lang="ru-RU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Если</a:t>
                </a:r>
                <a14:m>
                  <m:oMath xmlns:m="http://schemas.openxmlformats.org/officeDocument/2006/math">
                    <m:r>
                      <a:rPr lang="ru-RU" sz="3600" u="sng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ru-RU" sz="3600" i="1" u="sng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 u="sng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sz="3600" i="1" u="sng">
                            <a:latin typeface="Cambria Math" panose="02040503050406030204" pitchFamily="18" charset="0"/>
                          </a:rPr>
                          <m:t>𝑀</m:t>
                        </m:r>
                      </m:sub>
                    </m:sSub>
                    <m:r>
                      <a:rPr lang="ru-RU" sz="3600" i="1" u="sng">
                        <a:latin typeface="Cambria Math" panose="02040503050406030204" pitchFamily="18" charset="0"/>
                      </a:rPr>
                      <m:t>=</m:t>
                    </m:r>
                    <m:r>
                      <a:rPr lang="ru-RU" sz="3600" i="1" u="sng">
                        <a:latin typeface="Cambria Math" panose="02040503050406030204" pitchFamily="18" charset="0"/>
                      </a:rPr>
                      <m:t>0,</m:t>
                    </m:r>
                    <m:r>
                      <a:rPr lang="ru-RU" sz="3600" b="0" i="1" u="sng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ru-RU" sz="3600" i="1" u="sng">
                        <a:latin typeface="Cambria Math" panose="02040503050406030204" pitchFamily="18" charset="0"/>
                      </a:rPr>
                      <m:t>1</m:t>
                    </m:r>
                    <m:r>
                      <a:rPr lang="ru-RU" sz="3600" i="1" u="sng">
                        <a:latin typeface="Cambria Math" panose="02040503050406030204" pitchFamily="18" charset="0"/>
                      </a:rPr>
                      <m:t> М</m:t>
                    </m:r>
                    <m:r>
                      <a:rPr lang="ru-RU" sz="3600" i="1" u="sng">
                        <a:latin typeface="Cambria Math" panose="02040503050406030204" pitchFamily="18" charset="0"/>
                      </a:rPr>
                      <m:t>,</m:t>
                    </m:r>
                    <m:r>
                      <a:rPr lang="ru-RU" sz="3600" b="0" i="1" u="sng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sz="3600" b="1" dirty="0">
                    <a:latin typeface="Arial" panose="020B0604020202020204" pitchFamily="34" charset="0"/>
                    <a:ea typeface="Cambria Math" pitchFamily="18" charset="0"/>
                    <a:cs typeface="Arial" panose="020B0604020202020204" pitchFamily="34" charset="0"/>
                  </a:rPr>
                  <a:t>раствор </a:t>
                </a:r>
                <a:r>
                  <a:rPr lang="ru-RU" sz="3600" b="1" dirty="0" err="1">
                    <a:latin typeface="Arial" panose="020B0604020202020204" pitchFamily="34" charset="0"/>
                    <a:ea typeface="Cambria Math" pitchFamily="18" charset="0"/>
                    <a:cs typeface="Arial" panose="020B0604020202020204" pitchFamily="34" charset="0"/>
                  </a:rPr>
                  <a:t>сантимолярный</a:t>
                </a:r>
                <a:r>
                  <a:rPr lang="ru-RU" sz="3600" b="1" dirty="0">
                    <a:latin typeface="Arial" panose="020B0604020202020204" pitchFamily="34" charset="0"/>
                    <a:ea typeface="Cambria Math" pitchFamily="18" charset="0"/>
                    <a:cs typeface="Arial" panose="020B0604020202020204" pitchFamily="34" charset="0"/>
                  </a:rPr>
                  <a:t> </a:t>
                </a:r>
                <a:r>
                  <a:rPr lang="ru-RU" sz="3600" dirty="0">
                    <a:latin typeface="Arial" panose="020B0604020202020204" pitchFamily="34" charset="0"/>
                    <a:ea typeface="Cambria Math" pitchFamily="18" charset="0"/>
                    <a:cs typeface="Arial" panose="020B0604020202020204" pitchFamily="34" charset="0"/>
                  </a:rPr>
                  <a:t>– растворено 0,01 моля вещества, </a:t>
                </a:r>
              </a:p>
              <a:p>
                <a:pPr marL="457200" lvl="0" indent="-4572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Wingdings" panose="05000000000000000000" pitchFamily="2" charset="2"/>
                  <a:buChar char="Ø"/>
                </a:pPr>
                <a:r>
                  <a:rPr lang="ru-RU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Если</a:t>
                </a:r>
                <a14:m>
                  <m:oMath xmlns:m="http://schemas.openxmlformats.org/officeDocument/2006/math">
                    <m:r>
                      <a:rPr lang="ru-RU" sz="3600" u="sng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ru-RU" sz="3600" i="1" u="sng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i="1" u="sng">
                            <a:latin typeface="Cambria Math" panose="02040503050406030204" pitchFamily="18" charset="0"/>
                          </a:rPr>
                          <m:t>𝐶</m:t>
                        </m:r>
                      </m:e>
                      <m:sub>
                        <m:r>
                          <a:rPr lang="en-US" sz="3600" i="1" u="sng">
                            <a:latin typeface="Cambria Math" panose="02040503050406030204" pitchFamily="18" charset="0"/>
                          </a:rPr>
                          <m:t>𝑀</m:t>
                        </m:r>
                      </m:sub>
                    </m:sSub>
                    <m:r>
                      <a:rPr lang="ru-RU" sz="3600" i="1" u="sng">
                        <a:latin typeface="Cambria Math" panose="02040503050406030204" pitchFamily="18" charset="0"/>
                      </a:rPr>
                      <m:t>=0,</m:t>
                    </m:r>
                    <m:r>
                      <a:rPr lang="ru-RU" sz="3600" i="1" u="sng">
                        <a:latin typeface="Cambria Math" panose="02040503050406030204" pitchFamily="18" charset="0"/>
                      </a:rPr>
                      <m:t>0</m:t>
                    </m:r>
                    <m:r>
                      <a:rPr lang="ru-RU" sz="3600" i="1" u="sng">
                        <a:latin typeface="Cambria Math" panose="02040503050406030204" pitchFamily="18" charset="0"/>
                      </a:rPr>
                      <m:t>1 М,</m:t>
                    </m:r>
                    <m:r>
                      <a:rPr lang="ru-RU" sz="3600" i="1" u="sng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sz="3600" b="1" dirty="0">
                    <a:latin typeface="Arial" panose="020B0604020202020204" pitchFamily="34" charset="0"/>
                    <a:ea typeface="Cambria Math" pitchFamily="18" charset="0"/>
                    <a:cs typeface="Arial" panose="020B0604020202020204" pitchFamily="34" charset="0"/>
                  </a:rPr>
                  <a:t>раствор </a:t>
                </a:r>
                <a:r>
                  <a:rPr lang="ru-RU" sz="3600" b="1" dirty="0" err="1">
                    <a:latin typeface="Arial" panose="020B0604020202020204" pitchFamily="34" charset="0"/>
                    <a:ea typeface="Cambria Math" pitchFamily="18" charset="0"/>
                    <a:cs typeface="Arial" panose="020B0604020202020204" pitchFamily="34" charset="0"/>
                  </a:rPr>
                  <a:t>миллимолярный</a:t>
                </a:r>
                <a:r>
                  <a:rPr lang="ru-RU" sz="3600" b="1" dirty="0">
                    <a:latin typeface="Arial" panose="020B0604020202020204" pitchFamily="34" charset="0"/>
                    <a:ea typeface="Cambria Math" pitchFamily="18" charset="0"/>
                    <a:cs typeface="Arial" panose="020B0604020202020204" pitchFamily="34" charset="0"/>
                  </a:rPr>
                  <a:t> </a:t>
                </a:r>
                <a:r>
                  <a:rPr lang="ru-RU" sz="3600" dirty="0">
                    <a:latin typeface="Arial" panose="020B0604020202020204" pitchFamily="34" charset="0"/>
                    <a:ea typeface="Cambria Math" pitchFamily="18" charset="0"/>
                    <a:cs typeface="Arial" panose="020B0604020202020204" pitchFamily="34" charset="0"/>
                  </a:rPr>
                  <a:t>– растворено 0,001 моля вещества.</a:t>
                </a:r>
              </a:p>
            </p:txBody>
          </p:sp>
        </mc:Choice>
        <mc:Fallback>
          <p:sp>
            <p:nvSpPr>
              <p:cNvPr id="6" name="Прямоугольник 5">
                <a:extLst>
                  <a:ext uri="{FF2B5EF4-FFF2-40B4-BE49-F238E27FC236}">
                    <a16:creationId xmlns:a16="http://schemas.microsoft.com/office/drawing/2014/main" id="{927B0F0B-398F-4498-A38A-8FF35B6D35C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541" y="1298225"/>
                <a:ext cx="11464413" cy="5078313"/>
              </a:xfrm>
              <a:prstGeom prst="rect">
                <a:avLst/>
              </a:prstGeom>
              <a:blipFill>
                <a:blip r:embed="rId2"/>
                <a:stretch>
                  <a:fillRect l="-1435" t="-1921" b="-360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751424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1D7EE5FD-57BD-4EB4-939E-FD0ACBA0F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4238" y="173038"/>
            <a:ext cx="10515600" cy="889000"/>
          </a:xfrm>
        </p:spPr>
        <p:txBody>
          <a:bodyPr>
            <a:normAutofit/>
          </a:bodyPr>
          <a:lstStyle/>
          <a:p>
            <a:pPr algn="ctr"/>
            <a:r>
              <a:rPr lang="ru-RU" dirty="0"/>
              <a:t>Молярная концентрация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17A6A84F-FF44-4EA1-8C8F-A9D584ED9AC0}"/>
                  </a:ext>
                </a:extLst>
              </p:cNvPr>
              <p:cNvSpPr txBox="1"/>
              <p:nvPr/>
            </p:nvSpPr>
            <p:spPr>
              <a:xfrm>
                <a:off x="514437" y="2707400"/>
                <a:ext cx="3514295" cy="2107949"/>
              </a:xfrm>
              <a:prstGeom prst="rect">
                <a:avLst/>
              </a:prstGeom>
              <a:ln w="28575"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8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80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80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sub>
                      </m:sSub>
                      <m:r>
                        <a:rPr lang="en-US" sz="8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8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8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𝜈</m:t>
                          </m:r>
                        </m:num>
                        <m:den>
                          <m:r>
                            <a:rPr lang="en-US" sz="8000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den>
                      </m:f>
                    </m:oMath>
                  </m:oMathPara>
                </a14:m>
                <a:endParaRPr lang="ru-RU" sz="8000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17A6A84F-FF44-4EA1-8C8F-A9D584ED9AC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4437" y="2707400"/>
                <a:ext cx="3514295" cy="210794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28575"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Стрелка: вправо 1">
            <a:extLst>
              <a:ext uri="{FF2B5EF4-FFF2-40B4-BE49-F238E27FC236}">
                <a16:creationId xmlns:a16="http://schemas.microsoft.com/office/drawing/2014/main" id="{065D640A-A42B-4D05-9898-8EF07D4343D5}"/>
              </a:ext>
            </a:extLst>
          </p:cNvPr>
          <p:cNvSpPr/>
          <p:nvPr/>
        </p:nvSpPr>
        <p:spPr>
          <a:xfrm rot="20272788">
            <a:off x="4311592" y="2392838"/>
            <a:ext cx="2187299" cy="70792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66A0DDB-A423-4453-8AF5-02C33C7BFE64}"/>
                  </a:ext>
                </a:extLst>
              </p:cNvPr>
              <p:cNvSpPr txBox="1"/>
              <p:nvPr/>
            </p:nvSpPr>
            <p:spPr>
              <a:xfrm>
                <a:off x="6810763" y="1839106"/>
                <a:ext cx="4813112" cy="1231106"/>
              </a:xfrm>
              <a:prstGeom prst="rect">
                <a:avLst/>
              </a:prstGeom>
              <a:ln w="28575"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8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8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𝜈</m:t>
                          </m:r>
                          <m:r>
                            <a:rPr lang="ru-RU" sz="8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80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80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sub>
                      </m:sSub>
                      <m:r>
                        <a:rPr lang="ru-RU" sz="80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sz="80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ru-RU" sz="8000" dirty="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66A0DDB-A423-4453-8AF5-02C33C7BFE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10763" y="1839106"/>
                <a:ext cx="4813112" cy="123110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8575"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Стрелка: вправо 7">
            <a:extLst>
              <a:ext uri="{FF2B5EF4-FFF2-40B4-BE49-F238E27FC236}">
                <a16:creationId xmlns:a16="http://schemas.microsoft.com/office/drawing/2014/main" id="{122BFA9D-2780-4DB2-8214-3941802C37EC}"/>
              </a:ext>
            </a:extLst>
          </p:cNvPr>
          <p:cNvSpPr/>
          <p:nvPr/>
        </p:nvSpPr>
        <p:spPr>
          <a:xfrm rot="829773">
            <a:off x="4309454" y="4585806"/>
            <a:ext cx="2342905" cy="70792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2B369DD-F9A6-41D6-AC17-18B3914062FB}"/>
                  </a:ext>
                </a:extLst>
              </p:cNvPr>
              <p:cNvSpPr txBox="1"/>
              <p:nvPr/>
            </p:nvSpPr>
            <p:spPr>
              <a:xfrm>
                <a:off x="7318879" y="4316049"/>
                <a:ext cx="3514295" cy="2309350"/>
              </a:xfrm>
              <a:prstGeom prst="rect">
                <a:avLst/>
              </a:prstGeom>
              <a:ln w="28575"/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80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80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8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8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𝜈</m:t>
                          </m:r>
                        </m:num>
                        <m:den>
                          <m:sSub>
                            <m:sSubPr>
                              <m:ctrlPr>
                                <a:rPr lang="ru-RU" sz="8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80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8000" i="1">
                                  <a:latin typeface="Cambria Math" panose="02040503050406030204" pitchFamily="18" charset="0"/>
                                </a:rPr>
                                <m:t>𝑀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ru-RU" sz="8000" dirty="0"/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2B369DD-F9A6-41D6-AC17-18B3914062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18879" y="4316049"/>
                <a:ext cx="3514295" cy="230935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28575"/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A283E1BD-C510-4645-AFE2-24273B4E6188}"/>
              </a:ext>
            </a:extLst>
          </p:cNvPr>
          <p:cNvSpPr/>
          <p:nvPr/>
        </p:nvSpPr>
        <p:spPr>
          <a:xfrm>
            <a:off x="6728465" y="1180991"/>
            <a:ext cx="497770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Количество вещества</a:t>
            </a:r>
            <a:endParaRPr lang="ru-RU" sz="3200" b="1" i="1" dirty="0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28E6FB7B-7778-4019-924C-D3837190174C}"/>
              </a:ext>
            </a:extLst>
          </p:cNvPr>
          <p:cNvSpPr/>
          <p:nvPr/>
        </p:nvSpPr>
        <p:spPr>
          <a:xfrm>
            <a:off x="7221481" y="3731274"/>
            <a:ext cx="370909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Объём раствора</a:t>
            </a:r>
            <a:endParaRPr lang="ru-RU" sz="3200" b="1" i="1" dirty="0"/>
          </a:p>
        </p:txBody>
      </p:sp>
    </p:spTree>
    <p:extLst>
      <p:ext uri="{BB962C8B-B14F-4D97-AF65-F5344CB8AC3E}">
        <p14:creationId xmlns:p14="http://schemas.microsoft.com/office/powerpoint/2010/main" val="2730596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animBg="1"/>
      <p:bldP spid="7" grpId="0" animBg="1"/>
      <p:bldP spid="8" grpId="0" animBg="1"/>
      <p:bldP spid="9" grpId="0" animBg="1"/>
      <p:bldP spid="3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5248EA-29B0-423A-961A-33788A530F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8144"/>
            <a:ext cx="10515600" cy="844243"/>
          </a:xfrm>
        </p:spPr>
        <p:txBody>
          <a:bodyPr/>
          <a:lstStyle/>
          <a:p>
            <a:pPr algn="ctr"/>
            <a:r>
              <a:rPr lang="ru-RU" dirty="0"/>
              <a:t>Решение задач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D6FD672-B2B4-41F7-86A0-0C4B3CE4124A}"/>
              </a:ext>
            </a:extLst>
          </p:cNvPr>
          <p:cNvSpPr>
            <a:spLocks noGrp="1"/>
          </p:cNvSpPr>
          <p:nvPr>
            <p:ph sz="half" idx="3"/>
          </p:nvPr>
        </p:nvSpPr>
        <p:spPr>
          <a:xfrm>
            <a:off x="630249" y="1415107"/>
            <a:ext cx="11109467" cy="4743863"/>
          </a:xfrm>
        </p:spPr>
        <p:txBody>
          <a:bodyPr/>
          <a:lstStyle/>
          <a:p>
            <a:pPr marL="514350" indent="-514350" algn="just">
              <a:buAutoNum type="arabicPeriod"/>
            </a:pP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Для приготовления 500 мл раствора 1,25 моль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CaCl</a:t>
            </a:r>
            <a:r>
              <a:rPr lang="en-US" sz="36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растворили в нужном объёме воды. Определите молярную концентрацию раствора.</a:t>
            </a:r>
          </a:p>
          <a:p>
            <a:pPr marL="514350" indent="-514350" algn="just">
              <a:buAutoNum type="arabicPeriod"/>
            </a:pP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Найдите массу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NaCl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, растворенную в дистиллированной воде для получения 400 мл 3М раствора.</a:t>
            </a:r>
          </a:p>
          <a:p>
            <a:pPr marL="514350" indent="-514350" algn="just">
              <a:buAutoNum type="arabicPeriod"/>
            </a:pP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Определите молярную концентрацию раствора (</a:t>
            </a:r>
            <a:r>
              <a:rPr lang="el-GR" sz="3600" dirty="0">
                <a:latin typeface="Arial" panose="020B0604020202020204" pitchFamily="34" charset="0"/>
                <a:cs typeface="Arial" panose="020B0604020202020204" pitchFamily="34" charset="0"/>
              </a:rPr>
              <a:t>ρ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=1,1175 г/мл), полученного растворением 147 г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3600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  <a:r>
              <a:rPr lang="en-US" sz="3600" baseline="-25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в 300 г воды.</a:t>
            </a:r>
          </a:p>
        </p:txBody>
      </p:sp>
    </p:spTree>
    <p:extLst>
      <p:ext uri="{BB962C8B-B14F-4D97-AF65-F5344CB8AC3E}">
        <p14:creationId xmlns:p14="http://schemas.microsoft.com/office/powerpoint/2010/main" val="3459061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>
            <a:extLst>
              <a:ext uri="{FF2B5EF4-FFF2-40B4-BE49-F238E27FC236}">
                <a16:creationId xmlns:a16="http://schemas.microsoft.com/office/drawing/2014/main" id="{92F0981C-1AE8-406B-9FAB-22AF3727DA1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10164" y="294705"/>
            <a:ext cx="11771671" cy="588669"/>
          </a:xfrm>
          <a:prstGeom prst="rect">
            <a:avLst/>
          </a:prstGeom>
        </p:spPr>
        <p:txBody>
          <a:bodyPr vert="horz" wrap="square" lIns="0" tIns="34336" rIns="0" bIns="0" rtlCol="0" anchor="ctr">
            <a:spAutoFit/>
          </a:bodyPr>
          <a:lstStyle/>
          <a:p>
            <a:pPr marL="26411" algn="ctr">
              <a:spcBef>
                <a:spcPts val="271"/>
              </a:spcBef>
            </a:pPr>
            <a:r>
              <a:rPr lang="ru-RU" sz="4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самостоятельного решения: </a:t>
            </a:r>
            <a:endParaRPr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6EAF61A-3C93-45E1-A819-0FBB9D777C9F}"/>
              </a:ext>
            </a:extLst>
          </p:cNvPr>
          <p:cNvSpPr/>
          <p:nvPr/>
        </p:nvSpPr>
        <p:spPr>
          <a:xfrm>
            <a:off x="722671" y="1474529"/>
            <a:ext cx="10486103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i="1" dirty="0">
                <a:latin typeface="Arial" panose="020B0604020202020204" pitchFamily="34" charset="0"/>
                <a:cs typeface="Arial" panose="020B0604020202020204" pitchFamily="34" charset="0"/>
              </a:rPr>
              <a:t>Прочитайте §17 </a:t>
            </a:r>
          </a:p>
          <a:p>
            <a:pPr algn="ctr"/>
            <a:r>
              <a:rPr lang="ru-RU" sz="4400" i="1" dirty="0">
                <a:latin typeface="Arial" panose="020B0604020202020204" pitchFamily="34" charset="0"/>
                <a:cs typeface="Arial" panose="020B0604020202020204" pitchFamily="34" charset="0"/>
              </a:rPr>
              <a:t>и решите задачи № 2,4,6 на стр.89</a:t>
            </a:r>
            <a:endParaRPr lang="ru-RU" sz="4400" i="1" dirty="0"/>
          </a:p>
        </p:txBody>
      </p:sp>
      <p:pic>
        <p:nvPicPr>
          <p:cNvPr id="1026" name="Picture 2" descr="Распространенные растворы, применяемые в химической промышленности">
            <a:extLst>
              <a:ext uri="{FF2B5EF4-FFF2-40B4-BE49-F238E27FC236}">
                <a16:creationId xmlns:a16="http://schemas.microsoft.com/office/drawing/2014/main" id="{236CB1C8-C67C-4D35-8DD0-694A9201F2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599" y="3065206"/>
            <a:ext cx="4876800" cy="335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804195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16425</TotalTime>
  <Words>152</Words>
  <Application>Microsoft Office PowerPoint</Application>
  <PresentationFormat>Широкоэкранный</PresentationFormat>
  <Paragraphs>32</Paragraphs>
  <Slides>6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Wingdings</vt:lpstr>
      <vt:lpstr>Тема Office</vt:lpstr>
      <vt:lpstr>Химия</vt:lpstr>
      <vt:lpstr>Молярная концентрация</vt:lpstr>
      <vt:lpstr>Молярная концентрация</vt:lpstr>
      <vt:lpstr>Молярная концентрация</vt:lpstr>
      <vt:lpstr>Решение задач</vt:lpstr>
      <vt:lpstr>Задания для самостоятельного решения: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LENOVO</cp:lastModifiedBy>
  <cp:revision>411</cp:revision>
  <dcterms:created xsi:type="dcterms:W3CDTF">2020-08-05T04:05:11Z</dcterms:created>
  <dcterms:modified xsi:type="dcterms:W3CDTF">2021-01-03T16:59:45Z</dcterms:modified>
</cp:coreProperties>
</file>