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28"/>
  </p:notesMasterIdLst>
  <p:sldIdLst>
    <p:sldId id="296" r:id="rId3"/>
    <p:sldId id="767" r:id="rId4"/>
    <p:sldId id="783" r:id="rId5"/>
    <p:sldId id="792" r:id="rId6"/>
    <p:sldId id="791" r:id="rId7"/>
    <p:sldId id="790" r:id="rId8"/>
    <p:sldId id="789" r:id="rId9"/>
    <p:sldId id="788" r:id="rId10"/>
    <p:sldId id="793" r:id="rId11"/>
    <p:sldId id="798" r:id="rId12"/>
    <p:sldId id="797" r:id="rId13"/>
    <p:sldId id="796" r:id="rId14"/>
    <p:sldId id="787" r:id="rId15"/>
    <p:sldId id="795" r:id="rId16"/>
    <p:sldId id="799" r:id="rId17"/>
    <p:sldId id="802" r:id="rId18"/>
    <p:sldId id="801" r:id="rId19"/>
    <p:sldId id="804" r:id="rId20"/>
    <p:sldId id="807" r:id="rId21"/>
    <p:sldId id="806" r:id="rId22"/>
    <p:sldId id="805" r:id="rId23"/>
    <p:sldId id="803" r:id="rId24"/>
    <p:sldId id="786" r:id="rId25"/>
    <p:sldId id="785" r:id="rId26"/>
    <p:sldId id="746" r:id="rId27"/>
  </p:sldIdLst>
  <p:sldSz cx="12192000" cy="6858000"/>
  <p:notesSz cx="6858000" cy="9144000"/>
  <p:custDataLst>
    <p:tags r:id="rId2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99" autoAdjust="0"/>
    <p:restoredTop sz="94660"/>
  </p:normalViewPr>
  <p:slideViewPr>
    <p:cSldViewPr snapToGrid="0">
      <p:cViewPr>
        <p:scale>
          <a:sx n="36" d="100"/>
          <a:sy n="36" d="100"/>
        </p:scale>
        <p:origin x="-1338" y="-117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2/15/2021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15.02.2021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20" r:id="rId12"/>
    <p:sldLayoutId id="214748512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558246" cy="653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  <a:endParaRPr lang="ru-RU" altLang="ru-RU" sz="3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Физические и химические свойства насыщенных одноатомных </a:t>
            </a:r>
            <a:r>
              <a:rPr lang="ru-RU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спиртов. </a:t>
            </a: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Применение.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ru-RU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Химия 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10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031" y="4566493"/>
            <a:ext cx="1582615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Химические свойства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93077" y="1536175"/>
            <a:ext cx="8589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077" y="1745462"/>
            <a:ext cx="11332866" cy="315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этом атом водорода гидроксильной группы замещается на металл.  Похоже на кислоту.</a:t>
            </a:r>
          </a:p>
          <a:p>
            <a:pPr marL="609600" lvl="0" indent="-609600"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sz="2800" b="1" kern="0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marL="609600" lvl="0" indent="-6096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kern="0" dirty="0" smtClean="0">
                <a:latin typeface="Arial" pitchFamily="34" charset="0"/>
                <a:cs typeface="Arial" pitchFamily="34" charset="0"/>
              </a:rPr>
              <a:t>2СH3CH2OH </a:t>
            </a:r>
            <a:r>
              <a:rPr lang="en-US" sz="2800" b="1" kern="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kern="0" dirty="0" err="1">
                <a:latin typeface="Arial" pitchFamily="34" charset="0"/>
                <a:cs typeface="Arial" pitchFamily="34" charset="0"/>
              </a:rPr>
              <a:t>Сa</a:t>
            </a:r>
            <a:r>
              <a:rPr lang="en-US" sz="2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kern="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800" b="1" kern="0" dirty="0">
                <a:latin typeface="Arial" pitchFamily="34" charset="0"/>
                <a:cs typeface="Arial" pitchFamily="34" charset="0"/>
              </a:rPr>
              <a:t> (СH3CH2O)2Ca + H2</a:t>
            </a:r>
            <a:r>
              <a:rPr lang="en-US" sz="2800" b="1" kern="0" dirty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  <a:endParaRPr lang="ru-RU" sz="2800" b="1" kern="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609600" lvl="0" indent="-609600"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sz="28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09600" lvl="0" indent="-6096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Но 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кислотные свойства спиртов слишком слабы, слабы настолько, что спирты не действуют на индикаторы.</a:t>
            </a:r>
            <a:endParaRPr lang="en-US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7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Химические свойства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93077" y="1280161"/>
            <a:ext cx="11652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ru-RU" sz="4000" u="sng" dirty="0">
                <a:solidFill>
                  <a:srgbClr val="FF0000"/>
                </a:solidFill>
                <a:latin typeface="Arial" charset="0"/>
              </a:rPr>
              <a:t>II. Реакции, идущие с участием гидроксильной группы Замещение гидроксильной группы на галоген</a:t>
            </a:r>
            <a:r>
              <a:rPr lang="ru-RU" sz="4000" u="sng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ru-RU" sz="4000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41" y="2603600"/>
            <a:ext cx="10667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ru-RU" sz="3200" dirty="0" smtClean="0">
              <a:solidFill>
                <a:srgbClr val="000000"/>
              </a:solidFill>
              <a:latin typeface="Arial" charset="0"/>
            </a:endParaRPr>
          </a:p>
          <a:p>
            <a:pPr lvl="0"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00"/>
                </a:solidFill>
                <a:latin typeface="Arial" charset="0"/>
              </a:rPr>
              <a:t>1.Взаимодействие </a:t>
            </a:r>
            <a:r>
              <a:rPr lang="ru-RU" sz="3200" dirty="0">
                <a:solidFill>
                  <a:srgbClr val="000000"/>
                </a:solidFill>
                <a:latin typeface="Arial" charset="0"/>
              </a:rPr>
              <a:t>с </a:t>
            </a:r>
            <a:r>
              <a:rPr lang="ru-RU" sz="3200" dirty="0" err="1">
                <a:solidFill>
                  <a:srgbClr val="000000"/>
                </a:solidFill>
                <a:latin typeface="Arial" charset="0"/>
              </a:rPr>
              <a:t>галогеноводородами</a:t>
            </a:r>
            <a:r>
              <a:rPr lang="ru-RU" sz="32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2982" y="3167390"/>
            <a:ext cx="541686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endParaRPr lang="ru-RU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spcBef>
                <a:spcPct val="50000"/>
              </a:spcBef>
            </a:pPr>
            <a:endParaRPr lang="ru-RU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C2H5OH+HBr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→C2H5Br +HOH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641" y="3105835"/>
            <a:ext cx="1118180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галогеноводородами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подобно     взаимодействию щелочей с кислотами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0448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Химические свойства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93077" y="1332411"/>
            <a:ext cx="11652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0" dirty="0">
                <a:latin typeface="Arial" pitchFamily="34" charset="0"/>
                <a:cs typeface="Arial" pitchFamily="34" charset="0"/>
              </a:rPr>
              <a:t>Реакции отщепления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077" y="526667"/>
            <a:ext cx="11652737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eaLnBrk="1" hangingPunct="1">
              <a:spcBef>
                <a:spcPct val="20000"/>
              </a:spcBef>
              <a:buClr>
                <a:srgbClr val="FFFFFF"/>
              </a:buClr>
              <a:buFont typeface="Wingdings" pitchFamily="2" charset="2"/>
              <a:buAutoNum type="arabicPeriod"/>
              <a:defRPr/>
            </a:pPr>
            <a:endParaRPr lang="ru-RU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609600" lvl="0" indent="-609600" eaLnBrk="1" hangingPunct="1">
              <a:spcBef>
                <a:spcPct val="20000"/>
              </a:spcBef>
              <a:buClr>
                <a:srgbClr val="FFFFFF"/>
              </a:buClr>
              <a:buFont typeface="Wingdings" pitchFamily="2" charset="2"/>
              <a:buAutoNum type="arabicPeriod"/>
              <a:defRPr/>
            </a:pP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609600" lvl="0" indent="-609600" eaLnBrk="1" hangingPunct="1">
              <a:spcBef>
                <a:spcPct val="20000"/>
              </a:spcBef>
              <a:buClr>
                <a:srgbClr val="FFFFFF"/>
              </a:buClr>
              <a:buFont typeface="Wingdings" pitchFamily="2" charset="2"/>
              <a:buAutoNum type="arabicPeriod"/>
              <a:defRPr/>
            </a:pPr>
            <a:endParaRPr lang="ru-RU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609600" lvl="0" indent="-609600" algn="ctr" eaLnBrk="1" hangingPunct="1">
              <a:spcBef>
                <a:spcPct val="20000"/>
              </a:spcBef>
              <a:buClr>
                <a:srgbClr val="FFFFFF"/>
              </a:buClr>
              <a:buFont typeface="Wingdings" pitchFamily="2" charset="2"/>
              <a:buAutoNum type="arabicPeriod"/>
              <a:defRPr/>
            </a:pPr>
            <a:r>
              <a:rPr lang="ru-RU" sz="3200" kern="0" dirty="0" smtClean="0">
                <a:latin typeface="Arial" pitchFamily="34" charset="0"/>
                <a:cs typeface="Arial" pitchFamily="34" charset="0"/>
              </a:rPr>
              <a:t>Межмолекулярная 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дегидратация</a:t>
            </a:r>
          </a:p>
          <a:p>
            <a:pPr marL="609600" lvl="0" indent="-6096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2400" kern="0" dirty="0">
                <a:latin typeface="Arial" pitchFamily="34" charset="0"/>
                <a:cs typeface="Arial" pitchFamily="34" charset="0"/>
              </a:rPr>
              <a:t>                                        140°</a:t>
            </a:r>
          </a:p>
          <a:p>
            <a:pPr marL="609600" lvl="0" indent="-6096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ОН+С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ОН →  С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-О-С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+Н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О</a:t>
            </a:r>
          </a:p>
          <a:p>
            <a:pPr marL="609600" lvl="0" indent="-6096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ru-RU" sz="2400" kern="0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kern="0" dirty="0" err="1">
                <a:latin typeface="Arial" pitchFamily="34" charset="0"/>
                <a:cs typeface="Arial" pitchFamily="34" charset="0"/>
              </a:rPr>
              <a:t>диэтиловый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 эфир)</a:t>
            </a:r>
          </a:p>
          <a:p>
            <a:pPr marL="609600" lvl="0" indent="-6096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>
                <a:latin typeface="Arial" pitchFamily="34" charset="0"/>
                <a:cs typeface="Arial" pitchFamily="34" charset="0"/>
              </a:rPr>
              <a:t> </a:t>
            </a:r>
            <a:endParaRPr lang="ru-RU" sz="3200" kern="0" dirty="0" smtClean="0">
              <a:latin typeface="Arial" pitchFamily="34" charset="0"/>
              <a:cs typeface="Arial" pitchFamily="34" charset="0"/>
            </a:endParaRPr>
          </a:p>
          <a:p>
            <a:pPr marL="609600" lvl="0" indent="-6096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 smtClean="0">
                <a:latin typeface="Arial" pitchFamily="34" charset="0"/>
                <a:cs typeface="Arial" pitchFamily="34" charset="0"/>
              </a:rPr>
              <a:t>Внутримолекулярная 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дегидратация 170 °     </a:t>
            </a:r>
          </a:p>
          <a:p>
            <a:pPr marL="609600" lvl="0" indent="-6096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>
                <a:latin typeface="Arial" pitchFamily="34" charset="0"/>
                <a:cs typeface="Arial" pitchFamily="34" charset="0"/>
              </a:rPr>
              <a:t> С</a:t>
            </a:r>
            <a:r>
              <a:rPr lang="ru-RU" sz="28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kern="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ОН → С</a:t>
            </a:r>
            <a:r>
              <a:rPr lang="ru-RU" sz="28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800" kern="0" dirty="0">
                <a:latin typeface="Arial" pitchFamily="34" charset="0"/>
                <a:cs typeface="Arial" pitchFamily="34" charset="0"/>
              </a:rPr>
              <a:t>4 + 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lvl="0" indent="-609600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2400" kern="0" dirty="0">
                <a:latin typeface="Arial" pitchFamily="34" charset="0"/>
                <a:cs typeface="Arial" pitchFamily="34" charset="0"/>
              </a:rPr>
              <a:t>  </a:t>
            </a:r>
            <a:endParaRPr lang="ru-RU" sz="3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0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Химическое свойства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93078" y="1306286"/>
            <a:ext cx="7757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ru-RU" sz="4000" u="sng" dirty="0" err="1">
                <a:solidFill>
                  <a:srgbClr val="FF0000"/>
                </a:solidFill>
                <a:latin typeface="Arial" charset="0"/>
              </a:rPr>
              <a:t>III.Реакции</a:t>
            </a:r>
            <a:r>
              <a:rPr lang="ru-RU" sz="4000" u="sng" dirty="0">
                <a:solidFill>
                  <a:srgbClr val="FF0000"/>
                </a:solidFill>
                <a:latin typeface="Arial" charset="0"/>
              </a:rPr>
              <a:t> окисления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3077" y="2220686"/>
            <a:ext cx="11652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ru-RU" sz="3600" dirty="0">
                <a:solidFill>
                  <a:srgbClr val="000000"/>
                </a:solidFill>
                <a:latin typeface="Arial" charset="0"/>
              </a:rPr>
              <a:t>1.Отщепление водорода (дегидрирование) </a:t>
            </a:r>
          </a:p>
        </p:txBody>
      </p:sp>
      <p:pic>
        <p:nvPicPr>
          <p:cNvPr id="6" name="Picture 7" descr="reak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78" y="3265714"/>
            <a:ext cx="1165273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3078" y="3013502"/>
            <a:ext cx="11652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  <a:p>
            <a:pPr lvl="0" eaLnBrk="1" hangingPunct="1">
              <a:spcBef>
                <a:spcPct val="50000"/>
              </a:spcBef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  <a:p>
            <a:pPr lvl="0"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000000"/>
                </a:solidFill>
                <a:latin typeface="Arial" charset="0"/>
              </a:rPr>
              <a:t>2.Окисление </a:t>
            </a:r>
            <a:r>
              <a:rPr lang="ru-RU" sz="3200" dirty="0">
                <a:solidFill>
                  <a:srgbClr val="000000"/>
                </a:solidFill>
                <a:latin typeface="Arial" charset="0"/>
              </a:rPr>
              <a:t>спиртов сильными окислителями (например KMnO4+H2SO4) </a:t>
            </a:r>
          </a:p>
        </p:txBody>
      </p:sp>
      <p:pic>
        <p:nvPicPr>
          <p:cNvPr id="8" name="Picture 9" descr="reak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78" y="5260271"/>
            <a:ext cx="11652734" cy="134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9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Химические свойства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93077" y="-372040"/>
            <a:ext cx="11652738" cy="789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CC00"/>
              </a:buClr>
              <a:defRPr/>
            </a:pPr>
            <a:endParaRPr lang="ru-RU" sz="3200" kern="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CC00"/>
              </a:buClr>
              <a:defRPr/>
            </a:pPr>
            <a:endParaRPr lang="ru-RU" sz="32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CC00"/>
              </a:buClr>
              <a:defRPr/>
            </a:pPr>
            <a:endParaRPr lang="ru-RU" sz="3200" kern="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 smtClean="0">
                <a:latin typeface="Arial" pitchFamily="34" charset="0"/>
                <a:cs typeface="Arial" pitchFamily="34" charset="0"/>
              </a:rPr>
              <a:t>Дегидрирование</a:t>
            </a:r>
            <a:endParaRPr lang="ru-RU" sz="32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3200" b="1" kern="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u,</a:t>
            </a:r>
            <a:r>
              <a:rPr lang="ru-RU" sz="32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О</a:t>
            </a: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>
                <a:latin typeface="Arial" pitchFamily="34" charset="0"/>
                <a:cs typeface="Arial" pitchFamily="34" charset="0"/>
              </a:rPr>
              <a:t>СН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-СН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-ОН     →  СН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-С   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 +Н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ru-RU" sz="3200" kern="0" dirty="0" smtClean="0">
                <a:latin typeface="Arial" pitchFamily="34" charset="0"/>
                <a:cs typeface="Arial" pitchFamily="34" charset="0"/>
              </a:rPr>
              <a:t>Н                          </a:t>
            </a:r>
            <a:endParaRPr lang="ru-RU" sz="32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en-US" sz="3200" kern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С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u 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smtClean="0">
                <a:latin typeface="Arial" pitchFamily="34" charset="0"/>
                <a:cs typeface="Arial" pitchFamily="34" charset="0"/>
              </a:rPr>
              <a:t>t</a:t>
            </a:r>
            <a:endParaRPr lang="ru-RU" sz="3200" kern="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CH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-CH-CH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4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→ 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CH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-C-CH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  +H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        </a:t>
            </a:r>
            <a:endParaRPr lang="ru-RU" sz="20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en-US" sz="3200" kern="0" dirty="0" smtClean="0">
                <a:latin typeface="Arial" pitchFamily="34" charset="0"/>
                <a:cs typeface="Arial" pitchFamily="34" charset="0"/>
              </a:rPr>
              <a:t>OH                     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      </a:t>
            </a:r>
            <a:endParaRPr lang="en-US" sz="32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>
                <a:latin typeface="Arial" pitchFamily="34" charset="0"/>
                <a:cs typeface="Arial" pitchFamily="34" charset="0"/>
              </a:rPr>
              <a:t>  (пропанол-2 )           (</a:t>
            </a:r>
            <a:r>
              <a:rPr lang="ru-RU" sz="3200" kern="0" dirty="0" err="1">
                <a:latin typeface="Arial" pitchFamily="34" charset="0"/>
                <a:cs typeface="Arial" pitchFamily="34" charset="0"/>
              </a:rPr>
              <a:t>пропанон</a:t>
            </a:r>
            <a:r>
              <a:rPr lang="ru-RU" sz="3200" kern="0" dirty="0">
                <a:latin typeface="Arial" pitchFamily="34" charset="0"/>
                <a:cs typeface="Arial" pitchFamily="34" charset="0"/>
              </a:rPr>
              <a:t> )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FFCC00"/>
              </a:buClr>
              <a:defRPr/>
            </a:pP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</a:t>
            </a: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59337" y="23774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498080" y="2377440"/>
            <a:ext cx="261257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628708" y="3030583"/>
            <a:ext cx="457200" cy="261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857308" y="237744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41371" y="4885509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210697" y="4885509"/>
            <a:ext cx="41801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106194" y="4885509"/>
            <a:ext cx="352697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39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Химические свойства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57591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lvl="0" indent="-609600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077" y="1536176"/>
            <a:ext cx="11652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Окисление (не  полное) 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С2H5OH 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+ 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CuO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     CH3-C     +H2O+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Cu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(этанол)                               Н                      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                                      (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этаналь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Горение (полное окисление)    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  C2H5OH  +3O2  → 2CO2+3H2O</a:t>
            </a:r>
          </a:p>
        </p:txBody>
      </p:sp>
    </p:spTree>
    <p:extLst>
      <p:ext uri="{BB962C8B-B14F-4D97-AF65-F5344CB8AC3E}">
        <p14:creationId xmlns:p14="http://schemas.microsoft.com/office/powerpoint/2010/main" xmlns="" val="2016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/>
              <a:t>Химические свойства спиртов».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96389" y="751344"/>
            <a:ext cx="1144942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Взаимодействие с активными металлами: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     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CH3-CH2-OH + 2Na  2CH3-CH2-ONa + H2 ⁭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этанол                    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этилат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натрия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 2.  Отщепление воды от молекулы спирта (дегидратация):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CH2-CH2       H2SO4, t             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              |       |         -----------&gt;   CH2=CH2 + H2O         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             H     OH                      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этилен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         этанол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 3.  Реакция с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галогеноводородами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C2H5OH    +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HBr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    C2H5Br   +   H2O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этанол      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бромо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     бромэтан    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                          водород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 4.* Окисление этилового спирта до альдегида: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C2H5OH  + [O]    CH3CHO + H2O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Самостоятельно написать: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Горение этанола: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C2H5OH  + 3O2    2CO2 + 3H2O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Применение спиртов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14" y="1536175"/>
            <a:ext cx="6165669" cy="473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393577" y="3244334"/>
            <a:ext cx="4075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Получение лекарств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19430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Применение спиртов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514" y="1536175"/>
            <a:ext cx="11077303" cy="365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5657" y="5590903"/>
            <a:ext cx="9535885" cy="718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обеззараживание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Применение спиртов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1" y="1280160"/>
            <a:ext cx="6217920" cy="499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1327" y="2586445"/>
            <a:ext cx="4604488" cy="3030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Производство лаков и красок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Цели урока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70559" y="1919228"/>
            <a:ext cx="10993121" cy="233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just" defTabSz="4492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36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Дать определение спиртам, познакомить с классификацией спиртов. </a:t>
            </a:r>
          </a:p>
          <a:p>
            <a:pPr marL="609600" lvl="0" indent="-609600" algn="just" defTabSz="4492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36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Изучить номенклатуру и изомерию предельных одноатомных спиртов.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8678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Применение спиртов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269" y="1727200"/>
            <a:ext cx="5440177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9270" y="5486400"/>
            <a:ext cx="5440176" cy="992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проведение клинического анализа крови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309" y="1566864"/>
            <a:ext cx="4676502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53051" y="5486400"/>
            <a:ext cx="5120639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качестве автомобильного топлива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7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Применение спиртов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646" y="1385888"/>
            <a:ext cx="4111421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7646" y="5747657"/>
            <a:ext cx="4702628" cy="6662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добавка к реактивному топливу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445" y="1457325"/>
            <a:ext cx="534974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9445" y="5483225"/>
            <a:ext cx="5826369" cy="9306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качестве растворителя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6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Закрепление знаний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854925" y="2274838"/>
            <a:ext cx="90133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Georgia"/>
              </a:rPr>
              <a:t>1.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формула предельных одноатомных спиртов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а) CnH2n+2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б) CnH2n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в) CnH2n-2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г) CnH2n+1OH </a:t>
            </a:r>
          </a:p>
        </p:txBody>
      </p:sp>
    </p:spTree>
    <p:extLst>
      <p:ext uri="{BB962C8B-B14F-4D97-AF65-F5344CB8AC3E}">
        <p14:creationId xmlns:p14="http://schemas.microsoft.com/office/powerpoint/2010/main" xmlns="" val="19584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Закрепление знаний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541417" y="2274838"/>
            <a:ext cx="90917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Функциональная группа предельных одноатомных спиртов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а) - СНО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б) - СООН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в) - ОН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г) - СН3</a:t>
            </a:r>
          </a:p>
        </p:txBody>
      </p:sp>
    </p:spTree>
    <p:extLst>
      <p:ext uri="{BB962C8B-B14F-4D97-AF65-F5344CB8AC3E}">
        <p14:creationId xmlns:p14="http://schemas.microsoft.com/office/powerpoint/2010/main" xmlns="" val="20041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Закрепление знаний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46811" y="2274838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Реакция с отрывом </a:t>
            </a:r>
            <a:r>
              <a:rPr lang="ru-RU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гидроксогруппы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а) окисление;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б) гидрирование;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в) гидратация;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г) дегидратация </a:t>
            </a:r>
          </a:p>
        </p:txBody>
      </p:sp>
    </p:spTree>
    <p:extLst>
      <p:ext uri="{BB962C8B-B14F-4D97-AF65-F5344CB8AC3E}">
        <p14:creationId xmlns:p14="http://schemas.microsoft.com/office/powerpoint/2010/main" xmlns="" val="16638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Закрепление знаний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9446" y="1536174"/>
            <a:ext cx="5584874" cy="4702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Прочитать параграф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21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Ответить на вопросы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5-7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стр.84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36174"/>
            <a:ext cx="5293513" cy="470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44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/>
              <a:t>Физические свойства </a:t>
            </a:r>
            <a:r>
              <a:rPr lang="ru-RU" sz="4000" dirty="0" smtClean="0"/>
              <a:t>спиртов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48639" y="822133"/>
            <a:ext cx="11397175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Ø"/>
              <a:defRPr/>
            </a:pPr>
            <a:endParaRPr lang="ru-RU" sz="36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Ø"/>
              <a:defRPr/>
            </a:pPr>
            <a:endParaRPr lang="ru-RU" sz="36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algn="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 smtClean="0">
                <a:solidFill>
                  <a:srgbClr val="FFFFFF"/>
                </a:solidFill>
                <a:latin typeface="Arial"/>
              </a:rPr>
              <a:t>кипения</a:t>
            </a:r>
            <a:r>
              <a:rPr lang="ru-RU" sz="3200" kern="0" dirty="0">
                <a:solidFill>
                  <a:srgbClr val="FFFFFF"/>
                </a:solidFill>
                <a:latin typeface="Arial"/>
              </a:rPr>
              <a:t> 64,7°</a:t>
            </a: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39" y="1536175"/>
            <a:ext cx="9790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ru-RU" sz="4000" u="sng" dirty="0" smtClean="0">
                <a:solidFill>
                  <a:srgbClr val="FF0000"/>
                </a:solidFill>
                <a:latin typeface="Arial" charset="0"/>
              </a:rPr>
              <a:t>1 </a:t>
            </a:r>
            <a:r>
              <a:rPr lang="ru-RU" sz="4000" u="sng" dirty="0">
                <a:solidFill>
                  <a:srgbClr val="FF0000"/>
                </a:solidFill>
                <a:latin typeface="Arial" charset="0"/>
              </a:rPr>
              <a:t>Агрегатное состояние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639" y="2767281"/>
            <a:ext cx="10972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ru-RU" sz="3600" dirty="0">
                <a:solidFill>
                  <a:srgbClr val="000000"/>
                </a:solidFill>
                <a:latin typeface="Arial" charset="0"/>
              </a:rPr>
              <a:t>предельные одноатомные спирты от С1 до С12 –</a:t>
            </a:r>
            <a:r>
              <a:rPr lang="ru-RU" sz="3600" i="1" dirty="0">
                <a:solidFill>
                  <a:srgbClr val="000000"/>
                </a:solidFill>
                <a:latin typeface="Arial" charset="0"/>
              </a:rPr>
              <a:t> жидкости </a:t>
            </a:r>
            <a:endParaRPr lang="ru-RU" sz="3600" i="1" dirty="0" smtClean="0">
              <a:solidFill>
                <a:srgbClr val="000000"/>
              </a:solidFill>
              <a:latin typeface="Arial" charset="0"/>
            </a:endParaRPr>
          </a:p>
          <a:p>
            <a:pPr lvl="0"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rgbClr val="000000"/>
                </a:solidFill>
                <a:latin typeface="Arial" charset="0"/>
              </a:rPr>
              <a:t>высшие </a:t>
            </a:r>
            <a:r>
              <a:rPr lang="ru-RU" sz="3600" dirty="0">
                <a:solidFill>
                  <a:srgbClr val="000000"/>
                </a:solidFill>
                <a:latin typeface="Arial" charset="0"/>
              </a:rPr>
              <a:t>спирты – </a:t>
            </a:r>
            <a:r>
              <a:rPr lang="ru-RU" sz="3600" i="1" dirty="0">
                <a:solidFill>
                  <a:srgbClr val="000000"/>
                </a:solidFill>
                <a:latin typeface="Arial" charset="0"/>
              </a:rPr>
              <a:t>мазеобразные вещества</a:t>
            </a:r>
            <a:r>
              <a:rPr lang="ru-RU" sz="3600" dirty="0">
                <a:solidFill>
                  <a:srgbClr val="000000"/>
                </a:solidFill>
                <a:latin typeface="Arial" charset="0"/>
              </a:rPr>
              <a:t>            </a:t>
            </a:r>
            <a:endParaRPr lang="ru-RU" sz="3600" dirty="0" smtClean="0">
              <a:solidFill>
                <a:srgbClr val="000000"/>
              </a:solidFill>
              <a:latin typeface="Arial" charset="0"/>
            </a:endParaRPr>
          </a:p>
          <a:p>
            <a:pPr lvl="0"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rgbClr val="000000"/>
                </a:solidFill>
                <a:latin typeface="Arial" charset="0"/>
              </a:rPr>
              <a:t>от </a:t>
            </a:r>
            <a:r>
              <a:rPr lang="ru-RU" sz="3600" dirty="0">
                <a:solidFill>
                  <a:srgbClr val="000000"/>
                </a:solidFill>
                <a:latin typeface="Arial" charset="0"/>
              </a:rPr>
              <a:t>С21 и выше – </a:t>
            </a:r>
            <a:r>
              <a:rPr lang="ru-RU" sz="3600" i="1" dirty="0">
                <a:solidFill>
                  <a:srgbClr val="000000"/>
                </a:solidFill>
                <a:latin typeface="Arial" charset="0"/>
              </a:rPr>
              <a:t>твердые вещества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31858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/>
              <a:t>Физические свойства </a:t>
            </a:r>
            <a:r>
              <a:rPr lang="ru-RU" sz="4000" dirty="0" smtClean="0"/>
              <a:t>спиртов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48639" y="822133"/>
            <a:ext cx="11397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 smtClean="0">
                <a:solidFill>
                  <a:srgbClr val="FFFFFF"/>
                </a:solidFill>
                <a:latin typeface="Arial"/>
              </a:rPr>
              <a:t>кипения</a:t>
            </a:r>
            <a:r>
              <a:rPr lang="ru-RU" sz="3200" kern="0" dirty="0">
                <a:solidFill>
                  <a:srgbClr val="FFFFFF"/>
                </a:solidFill>
                <a:latin typeface="Arial"/>
              </a:rPr>
              <a:t> 64,7°</a:t>
            </a: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39" y="1536175"/>
            <a:ext cx="9790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ru-RU" sz="4400" u="sng" dirty="0" smtClean="0">
                <a:solidFill>
                  <a:srgbClr val="FF0000"/>
                </a:solidFill>
                <a:latin typeface="Arial" charset="0"/>
              </a:rPr>
              <a:t>2. Плотность</a:t>
            </a:r>
            <a:endParaRPr lang="ru-RU" sz="4400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6869" y="1536175"/>
            <a:ext cx="7184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ru-RU" sz="4400" i="1" dirty="0" smtClean="0">
                <a:solidFill>
                  <a:srgbClr val="000000"/>
                </a:solidFill>
                <a:latin typeface="Arial" charset="0"/>
              </a:rPr>
              <a:t>Легче воды</a:t>
            </a:r>
            <a:endParaRPr lang="ru-RU" sz="4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077" y="3198168"/>
            <a:ext cx="9914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ru-RU" sz="4000" u="sng" dirty="0">
                <a:solidFill>
                  <a:srgbClr val="FF0000"/>
                </a:solidFill>
                <a:latin typeface="Arial" charset="0"/>
              </a:rPr>
              <a:t>3. Температура кипения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3077" y="2536448"/>
            <a:ext cx="1165273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ru-RU" sz="3600" dirty="0" smtClean="0">
              <a:solidFill>
                <a:srgbClr val="000000"/>
              </a:solidFill>
              <a:latin typeface="Arial" charset="0"/>
            </a:endParaRPr>
          </a:p>
          <a:p>
            <a:pPr lvl="0" eaLnBrk="1" hangingPunct="1">
              <a:spcBef>
                <a:spcPct val="50000"/>
              </a:spcBef>
            </a:pPr>
            <a:endParaRPr lang="ru-RU" sz="3600" dirty="0">
              <a:solidFill>
                <a:srgbClr val="000000"/>
              </a:solidFill>
              <a:latin typeface="Arial" charset="0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ru-RU" sz="3200" dirty="0">
                <a:solidFill>
                  <a:srgbClr val="000000"/>
                </a:solidFill>
                <a:latin typeface="Arial" charset="0"/>
              </a:rPr>
              <a:t>кип. спиртов нормального строения увеличивается с увеличением молекулярной массы</a:t>
            </a:r>
          </a:p>
          <a:p>
            <a:pPr lvl="0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00"/>
                </a:solidFill>
                <a:latin typeface="Arial" charset="0"/>
                <a:cs typeface="Arial" charset="0"/>
              </a:rPr>
              <a:t>• 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ru-RU" sz="3200" dirty="0">
                <a:solidFill>
                  <a:srgbClr val="000000"/>
                </a:solidFill>
                <a:latin typeface="Arial" charset="0"/>
              </a:rPr>
              <a:t>кип. спиртов нормального строения выше 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ru-RU" sz="3200" dirty="0">
                <a:solidFill>
                  <a:srgbClr val="000000"/>
                </a:solidFill>
                <a:latin typeface="Arial" charset="0"/>
              </a:rPr>
              <a:t>кип. спиртов </a:t>
            </a:r>
            <a:r>
              <a:rPr lang="ru-RU" sz="3200" dirty="0" err="1">
                <a:solidFill>
                  <a:srgbClr val="000000"/>
                </a:solidFill>
                <a:latin typeface="Arial" charset="0"/>
              </a:rPr>
              <a:t>изостроения</a:t>
            </a:r>
            <a:endParaRPr lang="ru-RU" sz="3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/>
              <a:t>Физические свойства </a:t>
            </a:r>
            <a:r>
              <a:rPr lang="ru-RU" sz="4000" dirty="0" smtClean="0"/>
              <a:t>спиртов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48638" y="421554"/>
            <a:ext cx="11397175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Ø"/>
              <a:defRPr/>
            </a:pPr>
            <a:endParaRPr lang="ru-RU" sz="36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Ø"/>
              <a:defRPr/>
            </a:pPr>
            <a:endParaRPr lang="ru-RU" sz="36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algn="r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 smtClean="0">
                <a:solidFill>
                  <a:srgbClr val="FFFFFF"/>
                </a:solidFill>
                <a:latin typeface="Arial"/>
              </a:rPr>
              <a:t>кипения</a:t>
            </a:r>
            <a:r>
              <a:rPr lang="ru-RU" sz="3200" kern="0" dirty="0">
                <a:solidFill>
                  <a:srgbClr val="FFFFFF"/>
                </a:solidFill>
                <a:latin typeface="Arial"/>
              </a:rPr>
              <a:t> 64,7°</a:t>
            </a: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39" y="1536175"/>
            <a:ext cx="9790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ru-RU" sz="4000" u="sng" dirty="0" smtClean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ru-RU" sz="4000" u="sng" dirty="0">
                <a:solidFill>
                  <a:srgbClr val="FF0000"/>
                </a:solidFill>
                <a:latin typeface="Arial" charset="0"/>
              </a:rPr>
              <a:t>. Растворимость в </a:t>
            </a:r>
            <a:r>
              <a:rPr lang="ru-RU" sz="4000" u="sng" dirty="0" smtClean="0">
                <a:solidFill>
                  <a:srgbClr val="FF0000"/>
                </a:solidFill>
                <a:latin typeface="Arial" charset="0"/>
              </a:rPr>
              <a:t>воде</a:t>
            </a:r>
            <a:endParaRPr lang="ru-RU" sz="4000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639" y="2323613"/>
            <a:ext cx="109728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000000"/>
                </a:solidFill>
                <a:latin typeface="Arial" charset="0"/>
              </a:rPr>
              <a:t>С увеличением молекулярной массы снижается.</a:t>
            </a:r>
          </a:p>
          <a:p>
            <a:pPr lvl="0"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000000"/>
                </a:solidFill>
                <a:latin typeface="Arial" charset="0"/>
              </a:rPr>
              <a:t>Метиловый, этиловый и </a:t>
            </a:r>
            <a:r>
              <a:rPr lang="ru-RU" sz="4000" dirty="0" err="1">
                <a:solidFill>
                  <a:srgbClr val="000000"/>
                </a:solidFill>
                <a:latin typeface="Arial" charset="0"/>
              </a:rPr>
              <a:t>пропиловый</a:t>
            </a:r>
            <a:r>
              <a:rPr lang="ru-RU" sz="4000" dirty="0">
                <a:solidFill>
                  <a:srgbClr val="000000"/>
                </a:solidFill>
                <a:latin typeface="Arial" charset="0"/>
              </a:rPr>
              <a:t> спирты хорошо растворимы.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8274" y="3198168"/>
            <a:ext cx="62209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ru-RU" sz="2400" u="sng" dirty="0" smtClean="0">
              <a:solidFill>
                <a:srgbClr val="FF0000"/>
              </a:solidFill>
              <a:latin typeface="Arial" charset="0"/>
            </a:endParaRPr>
          </a:p>
          <a:p>
            <a:pPr lvl="0" eaLnBrk="1" hangingPunct="1">
              <a:spcBef>
                <a:spcPct val="50000"/>
              </a:spcBef>
            </a:pPr>
            <a:endParaRPr lang="ru-RU" sz="2400" u="sng" dirty="0">
              <a:solidFill>
                <a:srgbClr val="FF0000"/>
              </a:solidFill>
              <a:latin typeface="Arial" charset="0"/>
            </a:endParaRPr>
          </a:p>
          <a:p>
            <a:pPr lvl="0" eaLnBrk="1" hangingPunct="1">
              <a:spcBef>
                <a:spcPct val="50000"/>
              </a:spcBef>
            </a:pPr>
            <a:endParaRPr lang="ru-RU" sz="2400" u="sng" dirty="0" smtClean="0">
              <a:solidFill>
                <a:srgbClr val="FF0000"/>
              </a:solidFill>
              <a:latin typeface="Arial" charset="0"/>
            </a:endParaRPr>
          </a:p>
          <a:p>
            <a:pPr lvl="0" eaLnBrk="1" hangingPunct="1">
              <a:spcBef>
                <a:spcPct val="50000"/>
              </a:spcBef>
            </a:pPr>
            <a:endParaRPr lang="ru-RU" sz="2400" u="sng" dirty="0">
              <a:solidFill>
                <a:srgbClr val="FF0000"/>
              </a:solidFill>
              <a:latin typeface="Arial" charset="0"/>
            </a:endParaRPr>
          </a:p>
          <a:p>
            <a:pPr lvl="0" eaLnBrk="1" hangingPunct="1">
              <a:spcBef>
                <a:spcPct val="50000"/>
              </a:spcBef>
            </a:pPr>
            <a:r>
              <a:rPr lang="ru-RU" sz="24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400" u="sng" dirty="0" smtClean="0">
                <a:solidFill>
                  <a:srgbClr val="FF0000"/>
                </a:solidFill>
                <a:latin typeface="Arial" charset="0"/>
              </a:rPr>
              <a:t>                       </a:t>
            </a:r>
            <a:r>
              <a:rPr lang="ru-RU" sz="3600" u="sng" dirty="0" smtClean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ru-RU" sz="3600" u="sng" dirty="0">
                <a:solidFill>
                  <a:srgbClr val="FF0000"/>
                </a:solidFill>
                <a:latin typeface="Arial" charset="0"/>
              </a:rPr>
              <a:t>. Горючесть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0719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/>
              <a:t>Физические свойства  </a:t>
            </a:r>
            <a:r>
              <a:rPr lang="ru-RU" sz="4000" dirty="0" smtClean="0"/>
              <a:t>метанола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93077" y="822133"/>
            <a:ext cx="11652737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FF3399"/>
              </a:buClr>
              <a:defRPr/>
            </a:pPr>
            <a:endParaRPr lang="ru-RU" sz="36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algn="ctr" eaLnBrk="1" hangingPunct="1">
              <a:spcBef>
                <a:spcPct val="20000"/>
              </a:spcBef>
              <a:buClr>
                <a:srgbClr val="003366"/>
              </a:buClr>
              <a:buSzPct val="75000"/>
            </a:pPr>
            <a:r>
              <a:rPr lang="ru-RU" sz="3600" kern="0" dirty="0" smtClean="0">
                <a:latin typeface="Arial"/>
              </a:rPr>
              <a:t>Метанол-CH</a:t>
            </a:r>
            <a:r>
              <a:rPr lang="ru-RU" sz="3600" kern="0" baseline="-25000" dirty="0" smtClean="0">
                <a:latin typeface="Arial"/>
              </a:rPr>
              <a:t>3</a:t>
            </a:r>
            <a:r>
              <a:rPr lang="ru-RU" sz="3600" kern="0" dirty="0" smtClean="0">
                <a:latin typeface="Arial"/>
              </a:rPr>
              <a:t>OH</a:t>
            </a:r>
            <a:r>
              <a:rPr lang="ru-RU" sz="3600" kern="0" dirty="0">
                <a:latin typeface="Arial"/>
              </a:rPr>
              <a:t>, простейший одноатомный спирт, бесцветная ядовитая жидкость,   первый представитель гомологического ряда одноатомных </a:t>
            </a:r>
            <a:r>
              <a:rPr lang="ru-RU" sz="3600" kern="0" dirty="0" smtClean="0">
                <a:latin typeface="Arial"/>
              </a:rPr>
              <a:t>спиртов.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003366"/>
              </a:buClr>
              <a:buSzPct val="75000"/>
            </a:pPr>
            <a:r>
              <a:rPr lang="ru-RU" sz="3600" kern="0" dirty="0" smtClean="0">
                <a:latin typeface="Arial"/>
              </a:rPr>
              <a:t>Метанол </a:t>
            </a:r>
            <a:r>
              <a:rPr lang="ru-RU" sz="3600" kern="0" dirty="0">
                <a:latin typeface="Arial"/>
              </a:rPr>
              <a:t>(древесный спирт) </a:t>
            </a:r>
            <a:r>
              <a:rPr lang="ru-RU" sz="3600" kern="0" dirty="0" smtClean="0">
                <a:latin typeface="Arial"/>
              </a:rPr>
              <a:t>жидкость ,без цвета с </a:t>
            </a:r>
            <a:r>
              <a:rPr lang="ru-RU" sz="3600" kern="0" dirty="0">
                <a:latin typeface="Arial"/>
              </a:rPr>
              <a:t>характерным запахом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en-US" sz="3600" kern="0" dirty="0">
                <a:latin typeface="Arial"/>
              </a:rPr>
              <a:t>t</a:t>
            </a:r>
            <a:r>
              <a:rPr lang="ru-RU" sz="3600" kern="0" baseline="-25000" dirty="0">
                <a:latin typeface="Arial"/>
              </a:rPr>
              <a:t>кипения </a:t>
            </a:r>
            <a:r>
              <a:rPr lang="ru-RU" sz="3600" kern="0" dirty="0">
                <a:latin typeface="Arial"/>
              </a:rPr>
              <a:t>= </a:t>
            </a:r>
            <a:r>
              <a:rPr lang="ru-RU" sz="3600" kern="0" dirty="0" smtClean="0">
                <a:latin typeface="Arial"/>
              </a:rPr>
              <a:t>64,7</a:t>
            </a:r>
            <a:r>
              <a:rPr lang="ru-RU" sz="3600" kern="0" baseline="50000" dirty="0" smtClean="0">
                <a:latin typeface="Arial"/>
              </a:rPr>
              <a:t>0</a:t>
            </a:r>
            <a:r>
              <a:rPr lang="ru-RU" sz="3600" kern="0" dirty="0" smtClean="0">
                <a:latin typeface="Arial"/>
              </a:rPr>
              <a:t>сильный </a:t>
            </a:r>
            <a:r>
              <a:rPr lang="ru-RU" sz="3600" kern="0" dirty="0">
                <a:latin typeface="Arial"/>
              </a:rPr>
              <a:t>яд </a:t>
            </a:r>
            <a:r>
              <a:rPr lang="ru-RU" sz="3600" kern="0" dirty="0" smtClean="0">
                <a:latin typeface="Arial"/>
              </a:rPr>
              <a:t> (</a:t>
            </a:r>
            <a:r>
              <a:rPr lang="ru-RU" sz="3600" kern="0" dirty="0">
                <a:latin typeface="Arial"/>
              </a:rPr>
              <a:t>вызывает потерю зрения, 50 мл – смерть </a:t>
            </a:r>
          </a:p>
        </p:txBody>
      </p:sp>
    </p:spTree>
    <p:extLst>
      <p:ext uri="{BB962C8B-B14F-4D97-AF65-F5344CB8AC3E}">
        <p14:creationId xmlns:p14="http://schemas.microsoft.com/office/powerpoint/2010/main" xmlns="" val="27749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Физические свойства этанола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93077" y="612845"/>
            <a:ext cx="11898923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FF3399"/>
              </a:buClr>
              <a:buFont typeface="Wingdings" pitchFamily="2" charset="2"/>
              <a:buChar char="Ø"/>
              <a:defRPr/>
            </a:pPr>
            <a:endParaRPr lang="ru-RU" sz="3600" kern="0" dirty="0" smtClean="0">
              <a:latin typeface="Arial"/>
            </a:endParaRPr>
          </a:p>
          <a:p>
            <a:pPr lvl="0" eaLnBrk="1" hangingPunct="1">
              <a:spcBef>
                <a:spcPct val="20000"/>
              </a:spcBef>
              <a:buClr>
                <a:srgbClr val="FF3399"/>
              </a:buClr>
              <a:defRPr/>
            </a:pPr>
            <a:endParaRPr lang="ru-RU" sz="3600" kern="0" dirty="0">
              <a:latin typeface="Arial"/>
            </a:endParaRPr>
          </a:p>
          <a:p>
            <a:pPr lvl="0" algn="ctr" eaLnBrk="1" hangingPunct="1">
              <a:spcBef>
                <a:spcPct val="20000"/>
              </a:spcBef>
              <a:buClr>
                <a:srgbClr val="FF3399"/>
              </a:buClr>
              <a:defRPr/>
            </a:pPr>
            <a:r>
              <a:rPr lang="ru-RU" sz="3600" kern="0" dirty="0" smtClean="0">
                <a:latin typeface="Arial"/>
              </a:rPr>
              <a:t>Этанол </a:t>
            </a:r>
            <a:r>
              <a:rPr lang="ru-RU" sz="3600" kern="0" dirty="0">
                <a:latin typeface="Arial"/>
              </a:rPr>
              <a:t>- одноатомный спирт с формулой C</a:t>
            </a:r>
            <a:r>
              <a:rPr lang="ru-RU" sz="3600" kern="0" baseline="-25000" dirty="0">
                <a:latin typeface="Arial"/>
              </a:rPr>
              <a:t>2</a:t>
            </a:r>
            <a:r>
              <a:rPr lang="ru-RU" sz="3600" kern="0" dirty="0">
                <a:latin typeface="Arial"/>
              </a:rPr>
              <a:t>H</a:t>
            </a:r>
            <a:r>
              <a:rPr lang="ru-RU" sz="3600" kern="0" baseline="-25000" dirty="0">
                <a:latin typeface="Arial"/>
              </a:rPr>
              <a:t>5</a:t>
            </a:r>
            <a:r>
              <a:rPr lang="ru-RU" sz="3600" kern="0" dirty="0">
                <a:latin typeface="Arial"/>
              </a:rPr>
              <a:t>OH (эмпирическая формула C</a:t>
            </a:r>
            <a:r>
              <a:rPr lang="ru-RU" sz="3600" kern="0" baseline="-25000" dirty="0">
                <a:latin typeface="Arial"/>
              </a:rPr>
              <a:t>2</a:t>
            </a:r>
            <a:r>
              <a:rPr lang="ru-RU" sz="3600" kern="0" dirty="0">
                <a:latin typeface="Arial"/>
              </a:rPr>
              <a:t>H</a:t>
            </a:r>
            <a:r>
              <a:rPr lang="ru-RU" sz="3600" kern="0" baseline="-25000" dirty="0">
                <a:latin typeface="Arial"/>
              </a:rPr>
              <a:t>6</a:t>
            </a:r>
            <a:r>
              <a:rPr lang="ru-RU" sz="3600" kern="0" dirty="0">
                <a:latin typeface="Arial"/>
              </a:rPr>
              <a:t>O), другой вариант: CH</a:t>
            </a:r>
            <a:r>
              <a:rPr lang="ru-RU" sz="3600" kern="0" baseline="-25000" dirty="0">
                <a:latin typeface="Arial"/>
              </a:rPr>
              <a:t>3</a:t>
            </a:r>
            <a:r>
              <a:rPr lang="ru-RU" sz="3600" kern="0" dirty="0">
                <a:latin typeface="Arial"/>
              </a:rPr>
              <a:t>-CH</a:t>
            </a:r>
            <a:r>
              <a:rPr lang="ru-RU" sz="3600" kern="0" baseline="-25000" dirty="0">
                <a:latin typeface="Arial"/>
              </a:rPr>
              <a:t>2</a:t>
            </a:r>
            <a:r>
              <a:rPr lang="ru-RU" sz="3600" kern="0" dirty="0">
                <a:latin typeface="Arial"/>
              </a:rPr>
              <a:t>-OH, второй представитель гомологического ряда одноатомных спиртов, при стандартных условиях летучая, горючая, бесцветная прозрачная жидкость с характерным запахом и жгучим вкусом. Этиловый спирт легче воды.</a:t>
            </a:r>
          </a:p>
        </p:txBody>
      </p:sp>
    </p:spTree>
    <p:extLst>
      <p:ext uri="{BB962C8B-B14F-4D97-AF65-F5344CB8AC3E}">
        <p14:creationId xmlns:p14="http://schemas.microsoft.com/office/powerpoint/2010/main" xmlns="" val="1968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err="1" smtClean="0"/>
              <a:t>Химичесие</a:t>
            </a:r>
            <a:r>
              <a:rPr lang="ru-RU" sz="4000" dirty="0" smtClean="0"/>
              <a:t> свойства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93077" y="1536175"/>
            <a:ext cx="116527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ru-RU" sz="3600" u="sng" dirty="0" err="1">
                <a:solidFill>
                  <a:srgbClr val="FF0000"/>
                </a:solidFill>
                <a:latin typeface="Arial" charset="0"/>
              </a:rPr>
              <a:t>I.Реакции</a:t>
            </a:r>
            <a:r>
              <a:rPr lang="ru-RU" sz="3600" u="sng" dirty="0">
                <a:solidFill>
                  <a:srgbClr val="FF0000"/>
                </a:solidFill>
                <a:latin typeface="Arial" charset="0"/>
              </a:rPr>
              <a:t>, идущие с участием атома водорода гидроксильной группы</a:t>
            </a:r>
            <a:r>
              <a:rPr lang="ru-RU" sz="3600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600" u="sng" dirty="0" smtClean="0">
                <a:solidFill>
                  <a:srgbClr val="000000"/>
                </a:solidFill>
                <a:latin typeface="Arial" charset="0"/>
              </a:rPr>
              <a:t>      Реакции </a:t>
            </a:r>
            <a:r>
              <a:rPr lang="ru-RU" sz="3600" u="sng" dirty="0">
                <a:solidFill>
                  <a:srgbClr val="000000"/>
                </a:solidFill>
                <a:latin typeface="Arial" charset="0"/>
              </a:rPr>
              <a:t>замещения </a:t>
            </a:r>
          </a:p>
          <a:p>
            <a:pPr lvl="0" eaLnBrk="1" hangingPunct="1">
              <a:spcBef>
                <a:spcPct val="50000"/>
              </a:spcBef>
            </a:pPr>
            <a:r>
              <a:rPr lang="ru-RU" sz="3600" u="sng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sz="3600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077" y="3013502"/>
            <a:ext cx="11652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rgbClr val="000000"/>
                </a:solidFill>
                <a:latin typeface="Arial" charset="0"/>
              </a:rPr>
              <a:t>1.Взаимодействие </a:t>
            </a:r>
            <a:r>
              <a:rPr lang="ru-RU" sz="3600" dirty="0">
                <a:solidFill>
                  <a:srgbClr val="000000"/>
                </a:solidFill>
                <a:latin typeface="Arial" charset="0"/>
              </a:rPr>
              <a:t>со щелочными металлами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4766" y="3167389"/>
            <a:ext cx="11051177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ru-RU" sz="2800" dirty="0" smtClean="0">
              <a:solidFill>
                <a:srgbClr val="000000"/>
              </a:solidFill>
              <a:latin typeface="Arial" charset="0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C2H5OH+2Na </a:t>
            </a:r>
            <a:r>
              <a:rPr lang="ru-RU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 C2H5ONa+H2↑ </a:t>
            </a:r>
            <a:endParaRPr lang="ru-RU" sz="4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09600" lvl="0" indent="-609600" eaLnBrk="1" hangingPunct="1">
              <a:spcBef>
                <a:spcPct val="20000"/>
              </a:spcBef>
              <a:buClr>
                <a:srgbClr val="FFCC00"/>
              </a:buClr>
              <a:defRPr/>
            </a:pPr>
            <a:r>
              <a:rPr 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               (</a:t>
            </a:r>
            <a:r>
              <a:rPr lang="ru-RU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этилат</a:t>
            </a: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натрия</a:t>
            </a: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)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образуя </a:t>
            </a:r>
            <a:r>
              <a:rPr lang="ru-RU" sz="4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солеобразные</a:t>
            </a:r>
            <a:r>
              <a:rPr lang="ru-RU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соединения – алкоголяты. </a:t>
            </a:r>
          </a:p>
        </p:txBody>
      </p:sp>
    </p:spTree>
    <p:extLst>
      <p:ext uri="{BB962C8B-B14F-4D97-AF65-F5344CB8AC3E}">
        <p14:creationId xmlns:p14="http://schemas.microsoft.com/office/powerpoint/2010/main" xmlns="" val="34899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smtClean="0"/>
              <a:t>Химические свойства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31519" y="1536176"/>
            <a:ext cx="11214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ru-RU" sz="3600" dirty="0">
                <a:solidFill>
                  <a:srgbClr val="000000"/>
                </a:solidFill>
                <a:latin typeface="Arial" charset="0"/>
              </a:rPr>
              <a:t>2.Взаимодействие с карбоновыми кислотами </a:t>
            </a:r>
          </a:p>
        </p:txBody>
      </p:sp>
      <p:pic>
        <p:nvPicPr>
          <p:cNvPr id="5" name="Picture 9" descr="reak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76" y="2952206"/>
            <a:ext cx="11652737" cy="26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49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b7b81b796b1c1bc6d39add594a2d32bd82d5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5687</TotalTime>
  <Words>611</Words>
  <Application>Microsoft Office PowerPoint</Application>
  <PresentationFormat>Произвольный</PresentationFormat>
  <Paragraphs>201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1_Тема Office</vt:lpstr>
      <vt:lpstr>Слайд 1</vt:lpstr>
      <vt:lpstr>Цели урока </vt:lpstr>
      <vt:lpstr>Физические свойства спиртов </vt:lpstr>
      <vt:lpstr>Физические свойства спиртов </vt:lpstr>
      <vt:lpstr>Физические свойства спиртов </vt:lpstr>
      <vt:lpstr>Физические свойства  метанола </vt:lpstr>
      <vt:lpstr>Физические свойства этанола </vt:lpstr>
      <vt:lpstr>Химичесие свойства</vt:lpstr>
      <vt:lpstr>Химические свойства </vt:lpstr>
      <vt:lpstr>Химические свойства </vt:lpstr>
      <vt:lpstr>Химические свойства </vt:lpstr>
      <vt:lpstr>Химические свойства </vt:lpstr>
      <vt:lpstr>Химическое свойства </vt:lpstr>
      <vt:lpstr>Химические свойства </vt:lpstr>
      <vt:lpstr>Химические свойства </vt:lpstr>
      <vt:lpstr>Химические свойства спиртов».</vt:lpstr>
      <vt:lpstr>Применение спиртов </vt:lpstr>
      <vt:lpstr>Применение спиртов </vt:lpstr>
      <vt:lpstr>Применение спиртов </vt:lpstr>
      <vt:lpstr>Применение спиртов </vt:lpstr>
      <vt:lpstr>Применение спиртов </vt:lpstr>
      <vt:lpstr>Закрепление знаний </vt:lpstr>
      <vt:lpstr>Закрепление знаний </vt:lpstr>
      <vt:lpstr>Закрепление знаний </vt:lpstr>
      <vt:lpstr>  Закрепление знаний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960</cp:revision>
  <dcterms:created xsi:type="dcterms:W3CDTF">2020-05-11T10:31:43Z</dcterms:created>
  <dcterms:modified xsi:type="dcterms:W3CDTF">2021-02-15T04:14:21Z</dcterms:modified>
</cp:coreProperties>
</file>